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sldIdLst>
    <p:sldId id="256" r:id="rId2"/>
    <p:sldId id="258" r:id="rId3"/>
    <p:sldId id="257"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354313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29797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559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3513109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159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88303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162186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97178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38887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783C-E19B-49DB-B409-8AE37DA465EC}"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120294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6783C-E19B-49DB-B409-8AE37DA465EC}"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32717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6783C-E19B-49DB-B409-8AE37DA465EC}"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425800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6783C-E19B-49DB-B409-8AE37DA465EC}"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58887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783C-E19B-49DB-B409-8AE37DA465EC}"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335818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783C-E19B-49DB-B409-8AE37DA465EC}"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20208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783C-E19B-49DB-B409-8AE37DA465EC}"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E91731-7DD8-4750-B1DE-F4F9DF2B8A3B}" type="slidenum">
              <a:rPr lang="en-IN" smtClean="0"/>
              <a:t>‹#›</a:t>
            </a:fld>
            <a:endParaRPr lang="en-IN"/>
          </a:p>
        </p:txBody>
      </p:sp>
    </p:spTree>
    <p:extLst>
      <p:ext uri="{BB962C8B-B14F-4D97-AF65-F5344CB8AC3E}">
        <p14:creationId xmlns:p14="http://schemas.microsoft.com/office/powerpoint/2010/main" val="291620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C6783C-E19B-49DB-B409-8AE37DA465EC}" type="datetimeFigureOut">
              <a:rPr lang="en-IN" smtClean="0"/>
              <a:t>22-11-2022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E91731-7DD8-4750-B1DE-F4F9DF2B8A3B}" type="slidenum">
              <a:rPr lang="en-IN" smtClean="0"/>
              <a:t>‹#›</a:t>
            </a:fld>
            <a:endParaRPr lang="en-IN"/>
          </a:p>
        </p:txBody>
      </p:sp>
    </p:spTree>
    <p:extLst>
      <p:ext uri="{BB962C8B-B14F-4D97-AF65-F5344CB8AC3E}">
        <p14:creationId xmlns:p14="http://schemas.microsoft.com/office/powerpoint/2010/main" val="2261296067"/>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901C94E7-8BBD-9F4B-489B-C1994DBC0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88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A281-3458-9BF9-FA47-D7100C4B5AA9}"/>
              </a:ext>
            </a:extLst>
          </p:cNvPr>
          <p:cNvSpPr>
            <a:spLocks noGrp="1"/>
          </p:cNvSpPr>
          <p:nvPr>
            <p:ph type="title"/>
          </p:nvPr>
        </p:nvSpPr>
        <p:spPr>
          <a:xfrm>
            <a:off x="705326" y="438400"/>
            <a:ext cx="8596668" cy="905207"/>
          </a:xfrm>
        </p:spPr>
        <p:txBody>
          <a:bodyPr/>
          <a:lstStyle/>
          <a:p>
            <a:r>
              <a:rPr lang="en-US" b="0" i="0" dirty="0">
                <a:solidFill>
                  <a:srgbClr val="444444"/>
                </a:solidFill>
                <a:effectLst/>
                <a:latin typeface="Open Sans" panose="020B0606030504020204" pitchFamily="34" charset="0"/>
              </a:rPr>
              <a:t> </a:t>
            </a:r>
            <a:r>
              <a:rPr lang="en-US" sz="4000" b="1" dirty="0">
                <a:effectLst>
                  <a:outerShdw blurRad="38100" dist="38100" dir="2700000" algn="tl">
                    <a:srgbClr val="000000">
                      <a:alpha val="43137"/>
                    </a:srgbClr>
                  </a:outerShdw>
                </a:effectLst>
                <a:latin typeface="Indie Flower" panose="02000000000000000000" pitchFamily="2" charset="0"/>
              </a:rPr>
              <a:t>Amazon Simple Storage Service (S3)</a:t>
            </a:r>
            <a:endParaRPr lang="en-IN" sz="4000" b="1" dirty="0">
              <a:effectLst>
                <a:outerShdw blurRad="38100" dist="38100" dir="2700000" algn="tl">
                  <a:srgbClr val="000000">
                    <a:alpha val="43137"/>
                  </a:srgbClr>
                </a:outerShdw>
              </a:effectLst>
              <a:latin typeface="Indie Flower" panose="02000000000000000000" pitchFamily="2" charset="0"/>
            </a:endParaRPr>
          </a:p>
        </p:txBody>
      </p:sp>
      <p:sp>
        <p:nvSpPr>
          <p:cNvPr id="3" name="Content Placeholder 2">
            <a:extLst>
              <a:ext uri="{FF2B5EF4-FFF2-40B4-BE49-F238E27FC236}">
                <a16:creationId xmlns:a16="http://schemas.microsoft.com/office/drawing/2014/main" id="{A9514E3A-97F5-8129-01FD-E7EF822192BD}"/>
              </a:ext>
            </a:extLst>
          </p:cNvPr>
          <p:cNvSpPr>
            <a:spLocks noGrp="1"/>
          </p:cNvSpPr>
          <p:nvPr>
            <p:ph idx="1"/>
          </p:nvPr>
        </p:nvSpPr>
        <p:spPr>
          <a:xfrm>
            <a:off x="798631" y="1488613"/>
            <a:ext cx="9250437" cy="5024154"/>
          </a:xfrm>
        </p:spPr>
        <p:txBody>
          <a:bodyPr>
            <a:normAutofit/>
          </a:bodyPr>
          <a:lstStyle/>
          <a:p>
            <a:r>
              <a:rPr lang="en-US" sz="2000" dirty="0">
                <a:latin typeface="Indie Flower" panose="02000000000000000000" pitchFamily="2" charset="0"/>
              </a:rPr>
              <a:t>Amazon S3 provides a simple web services interface that can be used to store and retrieve any amount of data, at any time, from anywhere on the web.</a:t>
            </a:r>
          </a:p>
          <a:p>
            <a:r>
              <a:rPr lang="en-US" sz="2000" dirty="0">
                <a:latin typeface="Indie Flower" panose="02000000000000000000" pitchFamily="2" charset="0"/>
              </a:rPr>
              <a:t>Write, read, and delete objects containing from 1 byte to 5 terabytes of data each. The number of objects you can store is unlimited.</a:t>
            </a:r>
          </a:p>
          <a:p>
            <a:r>
              <a:rPr lang="en-US" sz="2000" dirty="0">
                <a:latin typeface="Indie Flower" panose="02000000000000000000" pitchFamily="2" charset="0"/>
              </a:rPr>
              <a:t>Each object is stored in a bucket and retrieved via a unique, developer-assigned key.</a:t>
            </a:r>
          </a:p>
          <a:p>
            <a:pPr marL="0" indent="0">
              <a:buNone/>
            </a:pPr>
            <a:r>
              <a:rPr lang="en-US" sz="2000" dirty="0">
                <a:latin typeface="Indie Flower" panose="02000000000000000000" pitchFamily="2" charset="0"/>
              </a:rPr>
              <a:t>	– A bucket can be stored in one of several Regions.</a:t>
            </a:r>
            <a:endParaRPr lang="en-IN" sz="2000" dirty="0">
              <a:latin typeface="Indie Flower" panose="02000000000000000000" pitchFamily="2" charset="0"/>
            </a:endParaRPr>
          </a:p>
          <a:p>
            <a:pPr marL="0" indent="0">
              <a:buNone/>
            </a:pPr>
            <a:r>
              <a:rPr lang="en-US" sz="2000" dirty="0">
                <a:latin typeface="Indie Flower" panose="02000000000000000000" pitchFamily="2" charset="0"/>
              </a:rPr>
              <a:t>   	– You can choose a Region to optimize for latency, minimize costs, or address                       	regulatory requirements.</a:t>
            </a:r>
          </a:p>
          <a:p>
            <a:pPr marL="0" indent="0">
              <a:buNone/>
            </a:pPr>
            <a:r>
              <a:rPr lang="en-US" sz="2000" dirty="0">
                <a:latin typeface="Indie Flower" panose="02000000000000000000" pitchFamily="2" charset="0"/>
              </a:rPr>
              <a:t> 	– Objects stored in a Region never leave the Region unless you transfer them 	out.</a:t>
            </a:r>
          </a:p>
          <a:p>
            <a:r>
              <a:rPr lang="en-US" sz="2000" dirty="0">
                <a:latin typeface="Indie Flower" panose="02000000000000000000" pitchFamily="2" charset="0"/>
              </a:rPr>
              <a:t>S3 charges based on per GB-month AND per I/O requests AND per data modification requests. Amazon S3</a:t>
            </a:r>
          </a:p>
          <a:p>
            <a:pPr marL="0" indent="0">
              <a:buNone/>
            </a:pPr>
            <a:endParaRPr lang="en-US"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107386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FA85-3496-A68E-53D4-1178D542D2E5}"/>
              </a:ext>
            </a:extLst>
          </p:cNvPr>
          <p:cNvSpPr>
            <a:spLocks noGrp="1"/>
          </p:cNvSpPr>
          <p:nvPr>
            <p:ph type="title"/>
          </p:nvPr>
        </p:nvSpPr>
        <p:spPr>
          <a:xfrm>
            <a:off x="677334" y="609600"/>
            <a:ext cx="8596668" cy="1013927"/>
          </a:xfrm>
        </p:spPr>
        <p:txBody>
          <a:bodyPr/>
          <a:lstStyle/>
          <a:p>
            <a:r>
              <a:rPr lang="en-IN" b="0" i="0" dirty="0">
                <a:solidFill>
                  <a:srgbClr val="444444"/>
                </a:solidFill>
                <a:effectLst/>
                <a:latin typeface="Open Sans" panose="020B0606030504020204" pitchFamily="34" charset="0"/>
              </a:rPr>
              <a:t> </a:t>
            </a:r>
            <a:r>
              <a:rPr lang="en-IN" sz="4000" b="1" dirty="0">
                <a:effectLst>
                  <a:outerShdw blurRad="38100" dist="38100" dir="2700000" algn="tl">
                    <a:srgbClr val="000000">
                      <a:alpha val="43137"/>
                    </a:srgbClr>
                  </a:outerShdw>
                </a:effectLst>
                <a:latin typeface="Indie Flower" panose="02000000000000000000" pitchFamily="2" charset="0"/>
              </a:rPr>
              <a:t>Amazon Virtual Private Cloud (VPC)</a:t>
            </a:r>
          </a:p>
        </p:txBody>
      </p:sp>
      <p:sp>
        <p:nvSpPr>
          <p:cNvPr id="3" name="Content Placeholder 2">
            <a:extLst>
              <a:ext uri="{FF2B5EF4-FFF2-40B4-BE49-F238E27FC236}">
                <a16:creationId xmlns:a16="http://schemas.microsoft.com/office/drawing/2014/main" id="{E2C7AB09-C1BB-A639-CC30-09FAB619E700}"/>
              </a:ext>
            </a:extLst>
          </p:cNvPr>
          <p:cNvSpPr>
            <a:spLocks noGrp="1"/>
          </p:cNvSpPr>
          <p:nvPr>
            <p:ph idx="1"/>
          </p:nvPr>
        </p:nvSpPr>
        <p:spPr>
          <a:xfrm>
            <a:off x="677334" y="1843348"/>
            <a:ext cx="8596668" cy="3880773"/>
          </a:xfrm>
        </p:spPr>
        <p:txBody>
          <a:bodyPr>
            <a:normAutofit lnSpcReduction="10000"/>
          </a:bodyPr>
          <a:lstStyle/>
          <a:p>
            <a:r>
              <a:rPr lang="en-US" sz="2000" dirty="0">
                <a:latin typeface="Indie Flower" panose="02000000000000000000" pitchFamily="2" charset="0"/>
              </a:rPr>
              <a:t>Amazon VPC lets you provision a logically isolated section of the Amazon Web Services (AWS) Cloud.</a:t>
            </a:r>
          </a:p>
          <a:p>
            <a:r>
              <a:rPr lang="en-US" sz="2000" dirty="0">
                <a:latin typeface="Indie Flower" panose="02000000000000000000" pitchFamily="2" charset="0"/>
              </a:rPr>
              <a:t>You have complete control over your virtual networking environment, including:</a:t>
            </a:r>
          </a:p>
          <a:p>
            <a:pPr marL="0" indent="0">
              <a:buNone/>
            </a:pPr>
            <a:r>
              <a:rPr lang="en-US" sz="2000" dirty="0">
                <a:latin typeface="Indie Flower" panose="02000000000000000000" pitchFamily="2" charset="0"/>
              </a:rPr>
              <a:t>	– selection of your own IP address range,</a:t>
            </a:r>
          </a:p>
          <a:p>
            <a:pPr marL="0" indent="0">
              <a:buNone/>
            </a:pPr>
            <a:r>
              <a:rPr lang="en-IN" sz="2000" dirty="0">
                <a:latin typeface="Indie Flower" panose="02000000000000000000" pitchFamily="2" charset="0"/>
              </a:rPr>
              <a:t>	– creation of subnets, and</a:t>
            </a:r>
          </a:p>
          <a:p>
            <a:pPr marL="0" indent="0">
              <a:buNone/>
            </a:pPr>
            <a:r>
              <a:rPr lang="en-US" sz="2000" dirty="0">
                <a:latin typeface="Indie Flower" panose="02000000000000000000" pitchFamily="2" charset="0"/>
              </a:rPr>
              <a:t>	– configuration of route tables and network gateways.</a:t>
            </a:r>
          </a:p>
          <a:p>
            <a:r>
              <a:rPr lang="en-US" sz="2000" dirty="0">
                <a:latin typeface="Indie Flower" panose="02000000000000000000" pitchFamily="2" charset="0"/>
              </a:rPr>
              <a:t>VPC allows bridging with an onsite IT infrastructure with an encrypted VPN connection with an extra charge per VPN Connection-hour.</a:t>
            </a:r>
          </a:p>
          <a:p>
            <a:r>
              <a:rPr lang="en-US" sz="2000" dirty="0">
                <a:latin typeface="Indie Flower" panose="02000000000000000000" pitchFamily="2" charset="0"/>
              </a:rPr>
              <a:t>There is no additional charge for using Amazon Virtual Private Cloud, aside from the normal Amazon EC2 usage charges. Amazon VPC</a:t>
            </a:r>
            <a:endParaRPr lang="en-IN" sz="2000" dirty="0">
              <a:latin typeface="Indie Flower" panose="02000000000000000000" pitchFamily="2" charset="0"/>
            </a:endParaRPr>
          </a:p>
        </p:txBody>
      </p:sp>
    </p:spTree>
    <p:extLst>
      <p:ext uri="{BB962C8B-B14F-4D97-AF65-F5344CB8AC3E}">
        <p14:creationId xmlns:p14="http://schemas.microsoft.com/office/powerpoint/2010/main" val="17487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557FE-3619-FB2F-4A2C-785CCDAB443D}"/>
              </a:ext>
            </a:extLst>
          </p:cNvPr>
          <p:cNvSpPr>
            <a:spLocks noGrp="1"/>
          </p:cNvSpPr>
          <p:nvPr>
            <p:ph idx="1"/>
          </p:nvPr>
        </p:nvSpPr>
        <p:spPr>
          <a:xfrm>
            <a:off x="602689" y="1488613"/>
            <a:ext cx="8596668" cy="3880773"/>
          </a:xfrm>
        </p:spPr>
        <p:txBody>
          <a:bodyPr>
            <a:normAutofit fontScale="85000" lnSpcReduction="20000"/>
          </a:bodyPr>
          <a:lstStyle/>
          <a:p>
            <a:pPr marL="0" indent="0" algn="ctr">
              <a:buNone/>
            </a:pPr>
            <a:r>
              <a:rPr lang="en-IN" sz="18000" b="1" dirty="0">
                <a:solidFill>
                  <a:schemeClr val="accent1"/>
                </a:solidFill>
                <a:effectLst>
                  <a:outerShdw blurRad="38100" dist="38100" dir="2700000" algn="tl">
                    <a:srgbClr val="000000">
                      <a:alpha val="43137"/>
                    </a:srgbClr>
                  </a:outerShdw>
                </a:effectLst>
                <a:latin typeface="Indie Flower" panose="02000000000000000000" pitchFamily="2" charset="0"/>
                <a:ea typeface="+mj-ea"/>
                <a:cs typeface="+mj-cs"/>
              </a:rPr>
              <a:t>THANK YOU</a:t>
            </a:r>
          </a:p>
        </p:txBody>
      </p:sp>
    </p:spTree>
    <p:extLst>
      <p:ext uri="{BB962C8B-B14F-4D97-AF65-F5344CB8AC3E}">
        <p14:creationId xmlns:p14="http://schemas.microsoft.com/office/powerpoint/2010/main" val="130749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9DB4-8242-9D08-8E57-9029A05384BF}"/>
              </a:ext>
            </a:extLst>
          </p:cNvPr>
          <p:cNvSpPr>
            <a:spLocks noGrp="1"/>
          </p:cNvSpPr>
          <p:nvPr>
            <p:ph type="title"/>
          </p:nvPr>
        </p:nvSpPr>
        <p:spPr>
          <a:xfrm>
            <a:off x="677334" y="609600"/>
            <a:ext cx="8596668" cy="1144555"/>
          </a:xfrm>
        </p:spPr>
        <p:txBody>
          <a:bodyPr/>
          <a:lstStyle/>
          <a:p>
            <a:r>
              <a:rPr lang="en-US" sz="4400" b="1" dirty="0">
                <a:effectLst>
                  <a:outerShdw blurRad="38100" dist="38100" dir="2700000" algn="tl">
                    <a:srgbClr val="000000">
                      <a:alpha val="43137"/>
                    </a:srgbClr>
                  </a:outerShdw>
                </a:effectLst>
                <a:latin typeface="Indie Flower" panose="02000000000000000000" pitchFamily="2" charset="0"/>
              </a:rPr>
              <a:t>Who is Amazon !!</a:t>
            </a:r>
            <a:endParaRPr lang="en-IN" dirty="0"/>
          </a:p>
        </p:txBody>
      </p:sp>
      <p:sp>
        <p:nvSpPr>
          <p:cNvPr id="3" name="Content Placeholder 2">
            <a:extLst>
              <a:ext uri="{FF2B5EF4-FFF2-40B4-BE49-F238E27FC236}">
                <a16:creationId xmlns:a16="http://schemas.microsoft.com/office/drawing/2014/main" id="{21B00BC4-C499-EBC9-4727-3ABC56CE3A6F}"/>
              </a:ext>
            </a:extLst>
          </p:cNvPr>
          <p:cNvSpPr>
            <a:spLocks noGrp="1"/>
          </p:cNvSpPr>
          <p:nvPr>
            <p:ph idx="1"/>
          </p:nvPr>
        </p:nvSpPr>
        <p:spPr>
          <a:xfrm>
            <a:off x="677334" y="2160589"/>
            <a:ext cx="8596668" cy="4016276"/>
          </a:xfrm>
        </p:spPr>
        <p:txBody>
          <a:bodyPr>
            <a:normAutofit/>
          </a:bodyPr>
          <a:lstStyle/>
          <a:p>
            <a:pPr>
              <a:buFont typeface="Wingdings" panose="05000000000000000000" pitchFamily="2" charset="2"/>
              <a:buChar char="v"/>
            </a:pPr>
            <a:r>
              <a:rPr lang="en-US" sz="2000" dirty="0">
                <a:latin typeface="Indie Flower" panose="02000000000000000000" pitchFamily="2" charset="0"/>
              </a:rPr>
              <a:t>American international multibillion dollar electronic commerce company with headquarters in Seattle, Washington, USA.</a:t>
            </a:r>
          </a:p>
          <a:p>
            <a:pPr>
              <a:buFont typeface="Wingdings" panose="05000000000000000000" pitchFamily="2" charset="2"/>
              <a:buChar char="v"/>
            </a:pPr>
            <a:r>
              <a:rPr lang="en-US" sz="2000" dirty="0">
                <a:latin typeface="Indie Flower" panose="02000000000000000000" pitchFamily="2" charset="0"/>
              </a:rPr>
              <a:t>started in 1995 by Jeff Bezos as an online bookstore.</a:t>
            </a:r>
          </a:p>
          <a:p>
            <a:pPr>
              <a:buFont typeface="Wingdings" panose="05000000000000000000" pitchFamily="2" charset="2"/>
              <a:buChar char="v"/>
            </a:pPr>
            <a:r>
              <a:rPr lang="en-US" sz="2000" dirty="0">
                <a:latin typeface="Indie Flower" panose="02000000000000000000" pitchFamily="2" charset="0"/>
              </a:rPr>
              <a:t>but soon diversified, selling DVDs, VHSs, CDs, video and MP3 downloads/streaming, software, video games, electronics, apparel, furniture, food, toys, and jewelry. </a:t>
            </a:r>
          </a:p>
          <a:p>
            <a:pPr>
              <a:buFont typeface="Wingdings" panose="05000000000000000000" pitchFamily="2" charset="2"/>
              <a:buChar char="v"/>
            </a:pPr>
            <a:r>
              <a:rPr lang="en-US" sz="2000" dirty="0">
                <a:latin typeface="Indie Flower" panose="02000000000000000000" pitchFamily="2" charset="0"/>
              </a:rPr>
              <a:t>The company also produces consumer electronics: Kindle e-book reader and the Kindle Fire tablet computer.</a:t>
            </a:r>
          </a:p>
          <a:p>
            <a:pPr>
              <a:buFont typeface="Wingdings" panose="05000000000000000000" pitchFamily="2" charset="2"/>
              <a:buChar char="v"/>
            </a:pPr>
            <a:r>
              <a:rPr lang="en-US" sz="2000" dirty="0">
                <a:latin typeface="Indie Flower" panose="02000000000000000000" pitchFamily="2" charset="0"/>
              </a:rPr>
              <a:t>In 2006, Amazon officially launched the Amazon Web Services (AWS) to became a major provider of cloud computing services.</a:t>
            </a: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234799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A36E-3C5F-B714-FE9A-90A02746671B}"/>
              </a:ext>
            </a:extLst>
          </p:cNvPr>
          <p:cNvSpPr>
            <a:spLocks noGrp="1"/>
          </p:cNvSpPr>
          <p:nvPr>
            <p:ph type="title"/>
          </p:nvPr>
        </p:nvSpPr>
        <p:spPr>
          <a:xfrm>
            <a:off x="658672" y="434928"/>
            <a:ext cx="8596668" cy="914400"/>
          </a:xfrm>
        </p:spPr>
        <p:txBody>
          <a:bodyPr/>
          <a:lstStyle/>
          <a:p>
            <a:r>
              <a:rPr lang="en-US" sz="4400" b="1" dirty="0">
                <a:effectLst>
                  <a:outerShdw blurRad="38100" dist="38100" dir="2700000" algn="tl">
                    <a:srgbClr val="000000">
                      <a:alpha val="43137"/>
                    </a:srgbClr>
                  </a:outerShdw>
                </a:effectLst>
                <a:latin typeface="Indie Flower" panose="02000000000000000000" pitchFamily="2" charset="0"/>
              </a:rPr>
              <a:t>What is Amazon Web Services ?</a:t>
            </a:r>
            <a:endParaRPr lang="en-IN" sz="4400" b="1" dirty="0">
              <a:effectLst>
                <a:outerShdw blurRad="38100" dist="38100" dir="2700000" algn="tl">
                  <a:srgbClr val="000000">
                    <a:alpha val="43137"/>
                  </a:srgbClr>
                </a:outerShdw>
              </a:effectLst>
              <a:latin typeface="Indie Flower" panose="02000000000000000000" pitchFamily="2" charset="0"/>
            </a:endParaRPr>
          </a:p>
        </p:txBody>
      </p:sp>
      <p:sp>
        <p:nvSpPr>
          <p:cNvPr id="3" name="Content Placeholder 2">
            <a:extLst>
              <a:ext uri="{FF2B5EF4-FFF2-40B4-BE49-F238E27FC236}">
                <a16:creationId xmlns:a16="http://schemas.microsoft.com/office/drawing/2014/main" id="{1CAE01C7-12B0-A6C4-132E-BA1409CE2A0D}"/>
              </a:ext>
            </a:extLst>
          </p:cNvPr>
          <p:cNvSpPr>
            <a:spLocks noGrp="1"/>
          </p:cNvSpPr>
          <p:nvPr>
            <p:ph idx="1"/>
          </p:nvPr>
        </p:nvSpPr>
        <p:spPr>
          <a:xfrm>
            <a:off x="470858" y="1716499"/>
            <a:ext cx="4966381" cy="4535178"/>
          </a:xfrm>
        </p:spPr>
        <p:txBody>
          <a:bodyPr>
            <a:normAutofit/>
          </a:bodyPr>
          <a:lstStyle/>
          <a:p>
            <a:pPr>
              <a:buFont typeface="Wingdings" panose="05000000000000000000" pitchFamily="2" charset="2"/>
              <a:buChar char="v"/>
            </a:pPr>
            <a:r>
              <a:rPr lang="en-US" dirty="0">
                <a:latin typeface="Indie Flower" panose="02000000000000000000" pitchFamily="2" charset="0"/>
              </a:rPr>
              <a:t>Amazon Web Services (AWS) is a collection of remote computing services (web services) that together make up a cloud computing platform, offered over the Internet by Amazon.com. </a:t>
            </a:r>
          </a:p>
          <a:p>
            <a:pPr>
              <a:buFont typeface="Wingdings" panose="05000000000000000000" pitchFamily="2" charset="2"/>
              <a:buChar char="v"/>
            </a:pPr>
            <a:r>
              <a:rPr lang="en-US" dirty="0">
                <a:latin typeface="Indie Flower" panose="02000000000000000000" pitchFamily="2" charset="0"/>
              </a:rPr>
              <a:t>Website: 	</a:t>
            </a:r>
            <a:r>
              <a:rPr lang="en-US" dirty="0">
                <a:latin typeface="Indie Flower" panose="02000000000000000000" pitchFamily="2" charset="0"/>
                <a:hlinkClick r:id="rId2"/>
              </a:rPr>
              <a:t>http://aws.amazon.com</a:t>
            </a:r>
            <a:endParaRPr lang="en-US" dirty="0">
              <a:latin typeface="Indie Flower" panose="02000000000000000000" pitchFamily="2" charset="0"/>
            </a:endParaRPr>
          </a:p>
          <a:p>
            <a:pPr>
              <a:buFont typeface="Wingdings" panose="05000000000000000000" pitchFamily="2" charset="2"/>
              <a:buChar char="v"/>
            </a:pPr>
            <a:r>
              <a:rPr lang="en-US" dirty="0">
                <a:latin typeface="Indie Flower" panose="02000000000000000000" pitchFamily="2" charset="0"/>
              </a:rPr>
              <a:t>Amazon Web Services (AWS) is the world's most comprehensive and broadly adopted cloud platform, offering over 200 fully featured services from data centers globally</a:t>
            </a:r>
          </a:p>
          <a:p>
            <a:pPr>
              <a:buFont typeface="Wingdings" panose="05000000000000000000" pitchFamily="2" charset="2"/>
              <a:buChar char="v"/>
            </a:pPr>
            <a:r>
              <a:rPr lang="en-US" dirty="0">
                <a:latin typeface="Indie Flower" panose="02000000000000000000" pitchFamily="2" charset="0"/>
              </a:rPr>
              <a:t>AWS enables you to select the operating system, programming language, web application platform, database, and other services you need.</a:t>
            </a:r>
          </a:p>
          <a:p>
            <a:pPr>
              <a:buFont typeface="Wingdings" panose="05000000000000000000" pitchFamily="2" charset="2"/>
              <a:buChar char="v"/>
            </a:pPr>
            <a:endParaRPr lang="en-US" dirty="0">
              <a:latin typeface="Indie Flower" panose="02000000000000000000" pitchFamily="2" charset="0"/>
            </a:endParaRPr>
          </a:p>
          <a:p>
            <a:pPr>
              <a:buFont typeface="Wingdings" panose="05000000000000000000" pitchFamily="2" charset="2"/>
              <a:buChar char="v"/>
            </a:pPr>
            <a:endParaRPr lang="en-US" dirty="0">
              <a:latin typeface="Indie Flower" panose="02000000000000000000" pitchFamily="2" charset="0"/>
            </a:endParaRPr>
          </a:p>
          <a:p>
            <a:pPr>
              <a:buFont typeface="Wingdings" panose="05000000000000000000" pitchFamily="2" charset="2"/>
              <a:buChar char="v"/>
            </a:pPr>
            <a:endParaRPr lang="en-IN" sz="1200" dirty="0"/>
          </a:p>
        </p:txBody>
      </p:sp>
      <p:pic>
        <p:nvPicPr>
          <p:cNvPr id="1028" name="Picture 4">
            <a:extLst>
              <a:ext uri="{FF2B5EF4-FFF2-40B4-BE49-F238E27FC236}">
                <a16:creationId xmlns:a16="http://schemas.microsoft.com/office/drawing/2014/main" id="{A06EB84B-CB7B-B491-F174-04FE9C62235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7239" y="1822244"/>
            <a:ext cx="4648310" cy="389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7049-5B06-F96E-906D-E9875B66106C}"/>
              </a:ext>
            </a:extLst>
          </p:cNvPr>
          <p:cNvSpPr>
            <a:spLocks noGrp="1"/>
          </p:cNvSpPr>
          <p:nvPr>
            <p:ph type="title"/>
          </p:nvPr>
        </p:nvSpPr>
        <p:spPr>
          <a:xfrm>
            <a:off x="677334" y="0"/>
            <a:ext cx="8596668" cy="773394"/>
          </a:xfrm>
        </p:spPr>
        <p:txBody>
          <a:bodyPr/>
          <a:lstStyle/>
          <a:p>
            <a:r>
              <a:rPr lang="en-IN" sz="4400" b="1" dirty="0">
                <a:effectLst>
                  <a:outerShdw blurRad="38100" dist="38100" dir="2700000" algn="tl">
                    <a:srgbClr val="000000">
                      <a:alpha val="43137"/>
                    </a:srgbClr>
                  </a:outerShdw>
                </a:effectLst>
                <a:latin typeface="Indie Flower" panose="02000000000000000000" pitchFamily="2" charset="0"/>
              </a:rPr>
              <a:t>AWS Global Infrastructure</a:t>
            </a:r>
          </a:p>
        </p:txBody>
      </p:sp>
      <p:sp>
        <p:nvSpPr>
          <p:cNvPr id="3" name="Content Placeholder 2">
            <a:extLst>
              <a:ext uri="{FF2B5EF4-FFF2-40B4-BE49-F238E27FC236}">
                <a16:creationId xmlns:a16="http://schemas.microsoft.com/office/drawing/2014/main" id="{CB529EFF-9EA3-904D-835A-3D781EDA9CBC}"/>
              </a:ext>
            </a:extLst>
          </p:cNvPr>
          <p:cNvSpPr>
            <a:spLocks noGrp="1"/>
          </p:cNvSpPr>
          <p:nvPr>
            <p:ph idx="1"/>
          </p:nvPr>
        </p:nvSpPr>
        <p:spPr>
          <a:xfrm>
            <a:off x="677334" y="907806"/>
            <a:ext cx="9213918" cy="1970380"/>
          </a:xfrm>
        </p:spPr>
        <p:txBody>
          <a:bodyPr>
            <a:normAutofit/>
          </a:bodyPr>
          <a:lstStyle/>
          <a:p>
            <a:pPr algn="l"/>
            <a:r>
              <a:rPr lang="en-US" sz="1600" dirty="0">
                <a:latin typeface="Indie Flower" panose="02000000000000000000" pitchFamily="2" charset="0"/>
              </a:rPr>
              <a:t>The AWS Cloud spans 93 Availability Zones within 29 geographic regions around the world, with announced plans for 18 more Availability Zones and 6 more AWS Regions in Australia, Canada, India, Israel, New Zealand, and Thailand. </a:t>
            </a:r>
          </a:p>
          <a:p>
            <a:pPr algn="l"/>
            <a:r>
              <a:rPr lang="en-US" sz="1600" dirty="0">
                <a:latin typeface="Indie Flower" panose="02000000000000000000" pitchFamily="2" charset="0"/>
              </a:rPr>
              <a:t>Each Region has multiple 'Availability Zones', which are distinct data centers providing AWS services. Availability Zones are isolated from each other to prevent outages from spreading between Zones. However, Several services operate across Availability Zones (e.g. S3, DynamoDB).</a:t>
            </a:r>
          </a:p>
          <a:p>
            <a:pPr marL="0" indent="0">
              <a:buNone/>
            </a:pPr>
            <a:endParaRPr lang="en-IN" sz="1600" dirty="0"/>
          </a:p>
        </p:txBody>
      </p:sp>
      <p:pic>
        <p:nvPicPr>
          <p:cNvPr id="3074" name="Picture 2" descr="Getting Started with AWS Cloud Essentials">
            <a:extLst>
              <a:ext uri="{FF2B5EF4-FFF2-40B4-BE49-F238E27FC236}">
                <a16:creationId xmlns:a16="http://schemas.microsoft.com/office/drawing/2014/main" id="{82B182D6-022B-B37C-95EA-F4917881A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012599"/>
            <a:ext cx="8136294" cy="383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7BBD-BCDF-EC76-8793-2BDCE15BF872}"/>
              </a:ext>
            </a:extLst>
          </p:cNvPr>
          <p:cNvSpPr>
            <a:spLocks noGrp="1"/>
          </p:cNvSpPr>
          <p:nvPr>
            <p:ph type="title"/>
          </p:nvPr>
        </p:nvSpPr>
        <p:spPr>
          <a:xfrm>
            <a:off x="677334" y="609600"/>
            <a:ext cx="8596668" cy="836645"/>
          </a:xfrm>
        </p:spPr>
        <p:txBody>
          <a:bodyPr/>
          <a:lstStyle/>
          <a:p>
            <a:r>
              <a:rPr lang="en-US" sz="4400" b="1" dirty="0">
                <a:effectLst>
                  <a:outerShdw blurRad="38100" dist="38100" dir="2700000" algn="tl">
                    <a:srgbClr val="000000">
                      <a:alpha val="43137"/>
                    </a:srgbClr>
                  </a:outerShdw>
                </a:effectLst>
                <a:latin typeface="Indie Flower" panose="02000000000000000000" pitchFamily="2" charset="0"/>
              </a:rPr>
              <a:t>What is AWS Offering?</a:t>
            </a:r>
            <a:endParaRPr lang="en-IN" sz="4400" b="1" dirty="0">
              <a:effectLst>
                <a:outerShdw blurRad="38100" dist="38100" dir="2700000" algn="tl">
                  <a:srgbClr val="000000">
                    <a:alpha val="43137"/>
                  </a:srgbClr>
                </a:outerShdw>
              </a:effectLst>
              <a:latin typeface="Indie Flower" panose="02000000000000000000" pitchFamily="2" charset="0"/>
            </a:endParaRPr>
          </a:p>
        </p:txBody>
      </p:sp>
      <p:sp>
        <p:nvSpPr>
          <p:cNvPr id="3" name="Content Placeholder 2">
            <a:extLst>
              <a:ext uri="{FF2B5EF4-FFF2-40B4-BE49-F238E27FC236}">
                <a16:creationId xmlns:a16="http://schemas.microsoft.com/office/drawing/2014/main" id="{FF3ECE0A-7DB4-1033-5722-55FD8763298A}"/>
              </a:ext>
            </a:extLst>
          </p:cNvPr>
          <p:cNvSpPr>
            <a:spLocks noGrp="1"/>
          </p:cNvSpPr>
          <p:nvPr>
            <p:ph idx="1"/>
          </p:nvPr>
        </p:nvSpPr>
        <p:spPr>
          <a:xfrm>
            <a:off x="446313" y="1769640"/>
            <a:ext cx="9369491" cy="4845763"/>
          </a:xfrm>
        </p:spPr>
        <p:txBody>
          <a:bodyPr>
            <a:normAutofit/>
          </a:bodyPr>
          <a:lstStyle/>
          <a:p>
            <a:r>
              <a:rPr lang="en-US" sz="1800" b="1" dirty="0">
                <a:solidFill>
                  <a:schemeClr val="accent2">
                    <a:lumMod val="75000"/>
                  </a:schemeClr>
                </a:solidFill>
                <a:latin typeface="Indie Flower" panose="02000000000000000000" pitchFamily="2" charset="0"/>
              </a:rPr>
              <a:t>Low</a:t>
            </a:r>
            <a:r>
              <a:rPr lang="en-US" sz="1800" dirty="0">
                <a:solidFill>
                  <a:schemeClr val="accent2">
                    <a:lumMod val="75000"/>
                  </a:schemeClr>
                </a:solidFill>
                <a:latin typeface="Indie Flower" panose="02000000000000000000" pitchFamily="2" charset="0"/>
              </a:rPr>
              <a:t> </a:t>
            </a:r>
            <a:r>
              <a:rPr lang="en-US" sz="1800" b="1" dirty="0">
                <a:solidFill>
                  <a:schemeClr val="accent2">
                    <a:lumMod val="75000"/>
                  </a:schemeClr>
                </a:solidFill>
                <a:latin typeface="Indie Flower" panose="02000000000000000000" pitchFamily="2" charset="0"/>
              </a:rPr>
              <a:t>Ongoing Cost:, </a:t>
            </a:r>
            <a:r>
              <a:rPr lang="en-US" sz="1800" b="1" dirty="0">
                <a:solidFill>
                  <a:schemeClr val="accent1">
                    <a:lumMod val="75000"/>
                  </a:schemeClr>
                </a:solidFill>
                <a:latin typeface="Indie Flower" panose="02000000000000000000" pitchFamily="2" charset="0"/>
              </a:rPr>
              <a:t>pay-as-you-go </a:t>
            </a:r>
            <a:r>
              <a:rPr lang="en-US" sz="1800" dirty="0">
                <a:latin typeface="Indie Flower" panose="02000000000000000000" pitchFamily="2" charset="0"/>
              </a:rPr>
              <a:t>pricing with </a:t>
            </a:r>
            <a:r>
              <a:rPr lang="en-US" sz="1800" b="1" dirty="0">
                <a:solidFill>
                  <a:schemeClr val="accent5">
                    <a:lumMod val="75000"/>
                  </a:schemeClr>
                </a:solidFill>
                <a:latin typeface="Indie Flower" panose="02000000000000000000" pitchFamily="2" charset="0"/>
              </a:rPr>
              <a:t>no up-front expenses </a:t>
            </a:r>
            <a:r>
              <a:rPr lang="en-US" sz="1800" dirty="0">
                <a:latin typeface="Indie Flower" panose="02000000000000000000" pitchFamily="2" charset="0"/>
              </a:rPr>
              <a:t>or long-term commitments.</a:t>
            </a:r>
          </a:p>
          <a:p>
            <a:r>
              <a:rPr lang="en-US" sz="1800" b="1" dirty="0">
                <a:solidFill>
                  <a:schemeClr val="accent2">
                    <a:lumMod val="75000"/>
                  </a:schemeClr>
                </a:solidFill>
                <a:latin typeface="Indie Flower" panose="02000000000000000000" pitchFamily="2" charset="0"/>
              </a:rPr>
              <a:t>Instant Elasticity &amp; Flexible Capacity: (scaling up and down) </a:t>
            </a:r>
            <a:r>
              <a:rPr lang="en-US" sz="1800" dirty="0">
                <a:latin typeface="Indie Flower" panose="02000000000000000000" pitchFamily="2" charset="0"/>
              </a:rPr>
              <a:t>Eliminate guessing on your infrastructure capacity needs.</a:t>
            </a:r>
          </a:p>
          <a:p>
            <a:r>
              <a:rPr lang="en-US" sz="1800" b="1" dirty="0">
                <a:solidFill>
                  <a:schemeClr val="accent2">
                    <a:lumMod val="75000"/>
                  </a:schemeClr>
                </a:solidFill>
                <a:latin typeface="Indie Flower" panose="02000000000000000000" pitchFamily="2" charset="0"/>
              </a:rPr>
              <a:t>Speed &amp; Agility:</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Develop and deploy applications faster Instead of waiting weeks or months for hardware to arrive and get installed.</a:t>
            </a:r>
          </a:p>
          <a:p>
            <a:r>
              <a:rPr lang="en-US" sz="1800" b="1" dirty="0">
                <a:solidFill>
                  <a:schemeClr val="accent2">
                    <a:lumMod val="75000"/>
                  </a:schemeClr>
                </a:solidFill>
                <a:latin typeface="Indie Flower" panose="02000000000000000000" pitchFamily="2" charset="0"/>
              </a:rPr>
              <a:t>Apps not Ops:</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Focus on projects. Lets you shift resources away from data center investments and operations and move them to innovative new projects. </a:t>
            </a:r>
          </a:p>
          <a:p>
            <a:r>
              <a:rPr lang="en-US" sz="1800" b="1" dirty="0">
                <a:solidFill>
                  <a:schemeClr val="accent2">
                    <a:lumMod val="75000"/>
                  </a:schemeClr>
                </a:solidFill>
                <a:latin typeface="Indie Flower" panose="02000000000000000000" pitchFamily="2" charset="0"/>
              </a:rPr>
              <a:t>Global Reach:</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Take your apps global in minutes.</a:t>
            </a:r>
          </a:p>
          <a:p>
            <a:r>
              <a:rPr lang="en-US" sz="1800" b="1" dirty="0">
                <a:solidFill>
                  <a:schemeClr val="accent2">
                    <a:lumMod val="75000"/>
                  </a:schemeClr>
                </a:solidFill>
                <a:latin typeface="Indie Flower" panose="02000000000000000000" pitchFamily="2" charset="0"/>
              </a:rPr>
              <a:t>Open and Flexible: </a:t>
            </a:r>
            <a:r>
              <a:rPr lang="en-US" sz="1800" dirty="0">
                <a:latin typeface="Indie Flower" panose="02000000000000000000" pitchFamily="2" charset="0"/>
              </a:rPr>
              <a:t>You choose the development platform or programming model that makes the most sense for your business. </a:t>
            </a:r>
          </a:p>
          <a:p>
            <a:r>
              <a:rPr lang="en-US" sz="1800" b="1" dirty="0">
                <a:solidFill>
                  <a:schemeClr val="accent2">
                    <a:lumMod val="75000"/>
                  </a:schemeClr>
                </a:solidFill>
                <a:latin typeface="Indie Flower" panose="02000000000000000000" pitchFamily="2" charset="0"/>
              </a:rPr>
              <a:t>Secure:  </a:t>
            </a:r>
            <a:r>
              <a:rPr lang="en-US" sz="1800" dirty="0">
                <a:latin typeface="Indie Flower" panose="02000000000000000000" pitchFamily="2" charset="0"/>
              </a:rPr>
              <a:t>Allows</a:t>
            </a:r>
            <a:r>
              <a:rPr lang="en-US" sz="1800" b="1"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your application to take advantage of the multiple layers of operational and physical security in the AWS data centers to ensure the integrity and safety of your data.</a:t>
            </a:r>
          </a:p>
          <a:p>
            <a:endParaRPr lang="en-US" sz="1800" dirty="0">
              <a:latin typeface="Indie Flower" panose="02000000000000000000" pitchFamily="2" charset="0"/>
            </a:endParaRPr>
          </a:p>
          <a:p>
            <a:endParaRPr lang="en-IN" sz="1800" dirty="0"/>
          </a:p>
        </p:txBody>
      </p:sp>
    </p:spTree>
    <p:extLst>
      <p:ext uri="{BB962C8B-B14F-4D97-AF65-F5344CB8AC3E}">
        <p14:creationId xmlns:p14="http://schemas.microsoft.com/office/powerpoint/2010/main" val="178796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DF3B-C760-0A47-BA21-F52ED245C6F3}"/>
              </a:ext>
            </a:extLst>
          </p:cNvPr>
          <p:cNvSpPr>
            <a:spLocks noGrp="1"/>
          </p:cNvSpPr>
          <p:nvPr>
            <p:ph type="title"/>
          </p:nvPr>
        </p:nvSpPr>
        <p:spPr>
          <a:xfrm>
            <a:off x="677334" y="609600"/>
            <a:ext cx="8596668" cy="920620"/>
          </a:xfrm>
        </p:spPr>
        <p:txBody>
          <a:bodyPr/>
          <a:lstStyle/>
          <a:p>
            <a:pPr rtl="0"/>
            <a:r>
              <a:rPr lang="en-US" sz="4400" b="1" dirty="0">
                <a:effectLst>
                  <a:outerShdw blurRad="38100" dist="38100" dir="2700000" algn="tl">
                    <a:srgbClr val="000000">
                      <a:alpha val="43137"/>
                    </a:srgbClr>
                  </a:outerShdw>
                </a:effectLst>
                <a:latin typeface="Indie Flower" panose="02000000000000000000" pitchFamily="2" charset="0"/>
              </a:rPr>
              <a:t>Benefits of AWS Cloud</a:t>
            </a:r>
          </a:p>
        </p:txBody>
      </p:sp>
      <p:sp>
        <p:nvSpPr>
          <p:cNvPr id="3" name="Content Placeholder 2">
            <a:extLst>
              <a:ext uri="{FF2B5EF4-FFF2-40B4-BE49-F238E27FC236}">
                <a16:creationId xmlns:a16="http://schemas.microsoft.com/office/drawing/2014/main" id="{7E32DA36-017A-719B-5DDB-751AD1469F5B}"/>
              </a:ext>
            </a:extLst>
          </p:cNvPr>
          <p:cNvSpPr>
            <a:spLocks noGrp="1"/>
          </p:cNvSpPr>
          <p:nvPr>
            <p:ph idx="1"/>
          </p:nvPr>
        </p:nvSpPr>
        <p:spPr>
          <a:xfrm>
            <a:off x="838200" y="1825625"/>
            <a:ext cx="8865637" cy="4667250"/>
          </a:xfrm>
        </p:spPr>
        <p:txBody>
          <a:bodyPr>
            <a:normAutofit/>
          </a:bodyPr>
          <a:lstStyle/>
          <a:p>
            <a:pPr rtl="0">
              <a:buFont typeface="Wingdings" panose="05000000000000000000" pitchFamily="2" charset="2"/>
              <a:buChar char="v"/>
            </a:pPr>
            <a:r>
              <a:rPr lang="en-US" dirty="0">
                <a:latin typeface="Indie Flower" panose="02000000000000000000" pitchFamily="2" charset="0"/>
              </a:rPr>
              <a:t>Usage of resources are shared amount several account holders which are isolated from each other.</a:t>
            </a:r>
          </a:p>
          <a:p>
            <a:pPr rtl="0">
              <a:buFont typeface="Wingdings" panose="05000000000000000000" pitchFamily="2" charset="2"/>
              <a:buChar char="v"/>
            </a:pPr>
            <a:r>
              <a:rPr lang="en-US" dirty="0">
                <a:latin typeface="Indie Flower" panose="02000000000000000000" pitchFamily="2" charset="0"/>
              </a:rPr>
              <a:t>The more you use the more you pay, the less you use the less you pay and if you don’t use you no need to pay. You can pay per Hour, Minute and Second. Even few services in AWS can charge for Millisecond. </a:t>
            </a:r>
          </a:p>
          <a:p>
            <a:pPr rtl="0">
              <a:buFont typeface="Wingdings" panose="05000000000000000000" pitchFamily="2" charset="2"/>
              <a:buChar char="v"/>
            </a:pPr>
            <a:r>
              <a:rPr lang="en-US" dirty="0">
                <a:latin typeface="Indie Flower" panose="02000000000000000000" pitchFamily="2" charset="0"/>
              </a:rPr>
              <a:t>Organized into product categories (Ex. Compute , Storage , Database , IOT etc.. )</a:t>
            </a:r>
          </a:p>
          <a:p>
            <a:pPr rtl="0">
              <a:buFont typeface="Wingdings" panose="05000000000000000000" pitchFamily="2" charset="2"/>
              <a:buChar char="v"/>
            </a:pPr>
            <a:r>
              <a:rPr lang="en-US" dirty="0">
                <a:latin typeface="Indie Flower" panose="02000000000000000000" pitchFamily="2" charset="0"/>
              </a:rPr>
              <a:t>No up front cost</a:t>
            </a:r>
          </a:p>
          <a:p>
            <a:pPr rtl="0">
              <a:buFont typeface="Wingdings" panose="05000000000000000000" pitchFamily="2" charset="2"/>
              <a:buChar char="v"/>
            </a:pPr>
            <a:r>
              <a:rPr lang="en-US" dirty="0">
                <a:latin typeface="Indie Flower" panose="02000000000000000000" pitchFamily="2" charset="0"/>
              </a:rPr>
              <a:t>Reduced maintenance and Admin Costs</a:t>
            </a:r>
          </a:p>
          <a:p>
            <a:pPr rtl="0">
              <a:buFont typeface="Wingdings" panose="05000000000000000000" pitchFamily="2" charset="2"/>
              <a:buChar char="v"/>
            </a:pPr>
            <a:r>
              <a:rPr lang="en-US" dirty="0">
                <a:latin typeface="Indie Flower" panose="02000000000000000000" pitchFamily="2" charset="0"/>
              </a:rPr>
              <a:t>On-Premise VS cloud Benefits of Setting up Ecommerce website on AWS compared to On-premises</a:t>
            </a:r>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198881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AEDF-0559-14FA-6554-876553A91923}"/>
              </a:ext>
            </a:extLst>
          </p:cNvPr>
          <p:cNvSpPr>
            <a:spLocks noGrp="1"/>
          </p:cNvSpPr>
          <p:nvPr>
            <p:ph type="title"/>
          </p:nvPr>
        </p:nvSpPr>
        <p:spPr>
          <a:xfrm>
            <a:off x="677334" y="609600"/>
            <a:ext cx="8596668" cy="939282"/>
          </a:xfrm>
        </p:spPr>
        <p:txBody>
          <a:bodyPr>
            <a:normAutofit/>
          </a:bodyPr>
          <a:lstStyle/>
          <a:p>
            <a:r>
              <a:rPr lang="en-IN" sz="4400" b="1" dirty="0">
                <a:effectLst>
                  <a:outerShdw blurRad="38100" dist="38100" dir="2700000" algn="tl">
                    <a:srgbClr val="000000">
                      <a:alpha val="43137"/>
                    </a:srgbClr>
                  </a:outerShdw>
                </a:effectLst>
                <a:latin typeface="Indie Flower" panose="02000000000000000000" pitchFamily="2" charset="0"/>
              </a:rPr>
              <a:t>AWS Cloud Services</a:t>
            </a:r>
          </a:p>
        </p:txBody>
      </p:sp>
      <p:sp>
        <p:nvSpPr>
          <p:cNvPr id="3" name="Content Placeholder 2">
            <a:extLst>
              <a:ext uri="{FF2B5EF4-FFF2-40B4-BE49-F238E27FC236}">
                <a16:creationId xmlns:a16="http://schemas.microsoft.com/office/drawing/2014/main" id="{D17B1537-D567-2ECB-62EE-5228400676ED}"/>
              </a:ext>
            </a:extLst>
          </p:cNvPr>
          <p:cNvSpPr>
            <a:spLocks noGrp="1"/>
          </p:cNvSpPr>
          <p:nvPr>
            <p:ph idx="1"/>
          </p:nvPr>
        </p:nvSpPr>
        <p:spPr>
          <a:xfrm>
            <a:off x="556037" y="1930400"/>
            <a:ext cx="4333204" cy="3957216"/>
          </a:xfrm>
        </p:spPr>
        <p:txBody>
          <a:bodyPr>
            <a:normAutofit/>
          </a:bodyPr>
          <a:lstStyle/>
          <a:p>
            <a:r>
              <a:rPr lang="en-IN" sz="2400" dirty="0">
                <a:latin typeface="Indie Flower" panose="02000000000000000000" pitchFamily="2" charset="0"/>
              </a:rPr>
              <a:t>Compute</a:t>
            </a:r>
          </a:p>
          <a:p>
            <a:r>
              <a:rPr lang="en-IN" sz="2400" dirty="0">
                <a:latin typeface="Indie Flower" panose="02000000000000000000" pitchFamily="2" charset="0"/>
              </a:rPr>
              <a:t>Storage</a:t>
            </a:r>
          </a:p>
          <a:p>
            <a:r>
              <a:rPr lang="en-IN" sz="2400" dirty="0">
                <a:latin typeface="Indie Flower" panose="02000000000000000000" pitchFamily="2" charset="0"/>
              </a:rPr>
              <a:t>Database</a:t>
            </a:r>
          </a:p>
          <a:p>
            <a:r>
              <a:rPr lang="en-IN" sz="2400" dirty="0">
                <a:latin typeface="Indie Flower" panose="02000000000000000000" pitchFamily="2" charset="0"/>
              </a:rPr>
              <a:t>Networking and Content Delivery</a:t>
            </a:r>
          </a:p>
          <a:p>
            <a:r>
              <a:rPr lang="en-IN" sz="2400" dirty="0">
                <a:latin typeface="Indie Flower" panose="02000000000000000000" pitchFamily="2" charset="0"/>
              </a:rPr>
              <a:t>Security, Identity and Compliance</a:t>
            </a:r>
          </a:p>
          <a:p>
            <a:endParaRPr lang="en-IN" sz="3200" dirty="0"/>
          </a:p>
        </p:txBody>
      </p:sp>
      <p:pic>
        <p:nvPicPr>
          <p:cNvPr id="2050" name="Picture 2" descr="Everything You Wanted to Know About Amazon Web Services (AWS) | by Thinkwik  | Medium">
            <a:extLst>
              <a:ext uri="{FF2B5EF4-FFF2-40B4-BE49-F238E27FC236}">
                <a16:creationId xmlns:a16="http://schemas.microsoft.com/office/drawing/2014/main" id="{87CDB69C-7FB0-CE9F-988A-35D615AD5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263" y="1716834"/>
            <a:ext cx="5281127" cy="375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66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6A0-BD8F-EA07-091E-290B1A71432D}"/>
              </a:ext>
            </a:extLst>
          </p:cNvPr>
          <p:cNvSpPr>
            <a:spLocks noGrp="1"/>
          </p:cNvSpPr>
          <p:nvPr>
            <p:ph type="title"/>
          </p:nvPr>
        </p:nvSpPr>
        <p:spPr>
          <a:xfrm>
            <a:off x="677333" y="345233"/>
            <a:ext cx="8596668" cy="879185"/>
          </a:xfrm>
        </p:spPr>
        <p:txBody>
          <a:bodyPr>
            <a:normAutofit fontScale="90000"/>
          </a:bodyPr>
          <a:lstStyle/>
          <a:p>
            <a:r>
              <a:rPr lang="en-IN" sz="4400" b="1" dirty="0">
                <a:effectLst>
                  <a:outerShdw blurRad="38100" dist="38100" dir="2700000" algn="tl">
                    <a:srgbClr val="000000">
                      <a:alpha val="43137"/>
                    </a:srgbClr>
                  </a:outerShdw>
                </a:effectLst>
                <a:latin typeface="Indie Flower" panose="02000000000000000000" pitchFamily="2" charset="0"/>
              </a:rPr>
              <a:t>Amazon Elastic Compute Cloud (EC2)</a:t>
            </a:r>
          </a:p>
        </p:txBody>
      </p:sp>
      <p:sp>
        <p:nvSpPr>
          <p:cNvPr id="3" name="Content Placeholder 2">
            <a:extLst>
              <a:ext uri="{FF2B5EF4-FFF2-40B4-BE49-F238E27FC236}">
                <a16:creationId xmlns:a16="http://schemas.microsoft.com/office/drawing/2014/main" id="{63D52FD9-BA99-2737-19C5-1C2F8D514A95}"/>
              </a:ext>
            </a:extLst>
          </p:cNvPr>
          <p:cNvSpPr>
            <a:spLocks noGrp="1"/>
          </p:cNvSpPr>
          <p:nvPr>
            <p:ph idx="1"/>
          </p:nvPr>
        </p:nvSpPr>
        <p:spPr>
          <a:xfrm>
            <a:off x="677333" y="1488785"/>
            <a:ext cx="9175793" cy="5023982"/>
          </a:xfrm>
        </p:spPr>
        <p:txBody>
          <a:bodyPr>
            <a:normAutofit fontScale="85000" lnSpcReduction="10000"/>
          </a:bodyPr>
          <a:lstStyle/>
          <a:p>
            <a:r>
              <a:rPr lang="en-US" sz="2400" dirty="0">
                <a:latin typeface="Indie Flower" panose="02000000000000000000" pitchFamily="2" charset="0"/>
              </a:rPr>
              <a:t>A web service that provides resizable compute capacity in the cloud.</a:t>
            </a:r>
          </a:p>
          <a:p>
            <a:r>
              <a:rPr lang="en-US" sz="2400" dirty="0">
                <a:latin typeface="Indie Flower" panose="02000000000000000000" pitchFamily="2" charset="0"/>
              </a:rPr>
              <a:t>EC2 allows creating Virtual Machines (VM) on-demand. Pre-configured templated Amazon Machine Image (AMI) can be used get running immediately. Creating and sharing your own AMI is also possible via the AWS Marketplace.</a:t>
            </a:r>
          </a:p>
          <a:p>
            <a:r>
              <a:rPr lang="en-US" sz="2400" dirty="0">
                <a:latin typeface="Indie Flower" panose="02000000000000000000" pitchFamily="2" charset="0"/>
              </a:rPr>
              <a:t>Auto Scaling allows automatically scale of the capacity up seamlessly during demand spikes to maintain performance, and scales down during demand lulls to minimize costs.</a:t>
            </a:r>
          </a:p>
          <a:p>
            <a:r>
              <a:rPr lang="en-US" sz="2400" dirty="0">
                <a:latin typeface="Indie Flower" panose="02000000000000000000" pitchFamily="2" charset="0"/>
              </a:rPr>
              <a:t>Elastic Load Balancing automatically distributes incoming application traffic across multiple Amazon EC2 instances.</a:t>
            </a:r>
          </a:p>
          <a:p>
            <a:r>
              <a:rPr lang="en-US" sz="2400" dirty="0">
                <a:latin typeface="Indie Flower" panose="02000000000000000000" pitchFamily="2" charset="0"/>
              </a:rPr>
              <a:t>Provide tools to build failure resilient applications by launching application instances in separate Availability Zones.</a:t>
            </a:r>
          </a:p>
          <a:p>
            <a:r>
              <a:rPr lang="en-US" sz="2400" dirty="0">
                <a:latin typeface="Indie Flower" panose="02000000000000000000" pitchFamily="2" charset="0"/>
              </a:rPr>
              <a:t>Pay only for resources actually consume, instance-hours.</a:t>
            </a:r>
          </a:p>
          <a:p>
            <a:r>
              <a:rPr lang="en-US" sz="2400" dirty="0">
                <a:latin typeface="Indie Flower" panose="02000000000000000000" pitchFamily="2" charset="0"/>
              </a:rPr>
              <a:t>VM Import/Export enables you to easily import virtual machine images from your existing environment to Amazon EC2 instances and export them back at any time. Amazon EC2</a:t>
            </a:r>
            <a:endParaRPr lang="en-IN" sz="2400" dirty="0">
              <a:latin typeface="Indie Flower" panose="02000000000000000000" pitchFamily="2" charset="0"/>
            </a:endParaRPr>
          </a:p>
        </p:txBody>
      </p:sp>
    </p:spTree>
    <p:extLst>
      <p:ext uri="{BB962C8B-B14F-4D97-AF65-F5344CB8AC3E}">
        <p14:creationId xmlns:p14="http://schemas.microsoft.com/office/powerpoint/2010/main" val="400762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2FAA-A04E-9F26-98BE-3097EE531004}"/>
              </a:ext>
            </a:extLst>
          </p:cNvPr>
          <p:cNvSpPr>
            <a:spLocks noGrp="1"/>
          </p:cNvSpPr>
          <p:nvPr>
            <p:ph type="title"/>
          </p:nvPr>
        </p:nvSpPr>
        <p:spPr>
          <a:xfrm>
            <a:off x="574697" y="228981"/>
            <a:ext cx="8596668" cy="1039982"/>
          </a:xfrm>
        </p:spPr>
        <p:txBody>
          <a:bodyPr>
            <a:normAutofit/>
          </a:bodyPr>
          <a:lstStyle/>
          <a:p>
            <a:r>
              <a:rPr lang="en-IN" sz="4000" b="1" dirty="0">
                <a:effectLst>
                  <a:outerShdw blurRad="38100" dist="38100" dir="2700000" algn="tl">
                    <a:srgbClr val="000000">
                      <a:alpha val="43137"/>
                    </a:srgbClr>
                  </a:outerShdw>
                </a:effectLst>
                <a:latin typeface="Indie Flower" panose="02000000000000000000" pitchFamily="2" charset="0"/>
              </a:rPr>
              <a:t>Amazon Elastic Block Store (EBS)</a:t>
            </a:r>
          </a:p>
        </p:txBody>
      </p:sp>
      <p:sp>
        <p:nvSpPr>
          <p:cNvPr id="3" name="Content Placeholder 2">
            <a:extLst>
              <a:ext uri="{FF2B5EF4-FFF2-40B4-BE49-F238E27FC236}">
                <a16:creationId xmlns:a16="http://schemas.microsoft.com/office/drawing/2014/main" id="{2C88379A-3043-9252-0B5E-FBF7ACF3385A}"/>
              </a:ext>
            </a:extLst>
          </p:cNvPr>
          <p:cNvSpPr>
            <a:spLocks noGrp="1"/>
          </p:cNvSpPr>
          <p:nvPr>
            <p:ph idx="1"/>
          </p:nvPr>
        </p:nvSpPr>
        <p:spPr>
          <a:xfrm>
            <a:off x="574697" y="1488613"/>
            <a:ext cx="8596668" cy="5145452"/>
          </a:xfrm>
        </p:spPr>
        <p:txBody>
          <a:bodyPr/>
          <a:lstStyle/>
          <a:p>
            <a:r>
              <a:rPr lang="en-US" sz="2000" dirty="0">
                <a:latin typeface="Indie Flower" panose="02000000000000000000" pitchFamily="2" charset="0"/>
              </a:rPr>
              <a:t>Provides block level storage volumes (1 GB to 1 TB ) for use with Amazon EC2 instances.</a:t>
            </a:r>
          </a:p>
          <a:p>
            <a:r>
              <a:rPr lang="en-US" sz="2000" dirty="0">
                <a:latin typeface="Indie Flower" panose="02000000000000000000" pitchFamily="2" charset="0"/>
              </a:rPr>
              <a:t>Multiple volumes can be mounted to the same instance.</a:t>
            </a:r>
          </a:p>
          <a:p>
            <a:r>
              <a:rPr lang="en-US" sz="2000" dirty="0">
                <a:latin typeface="Indie Flower" panose="02000000000000000000" pitchFamily="2" charset="0"/>
              </a:rPr>
              <a:t>EBS volumes are network-attached, and persist independently from the life of an instance.</a:t>
            </a:r>
          </a:p>
          <a:p>
            <a:r>
              <a:rPr lang="en-US" sz="2000" dirty="0">
                <a:latin typeface="Indie Flower" panose="02000000000000000000" pitchFamily="2" charset="0"/>
              </a:rPr>
              <a:t>Storage volumes behave like raw, unformatted block devices, allowing users to create a file system on top of Amazon EBS volumes, or use them in any other way you would use a block device (like a hard drive).</a:t>
            </a:r>
          </a:p>
          <a:p>
            <a:r>
              <a:rPr lang="en-US" sz="2000" dirty="0">
                <a:latin typeface="Indie Flower" panose="02000000000000000000" pitchFamily="2" charset="0"/>
              </a:rPr>
              <a:t>EBS volumes are placed in a specific Availability Zone, and can then be attached to instances also in that same Availability Zone. </a:t>
            </a:r>
          </a:p>
          <a:p>
            <a:r>
              <a:rPr lang="en-US" sz="2000" dirty="0">
                <a:latin typeface="Indie Flower" panose="02000000000000000000" pitchFamily="2" charset="0"/>
              </a:rPr>
              <a:t>Each storage volume is automatically replicated within the same Availability Zone.</a:t>
            </a:r>
          </a:p>
          <a:p>
            <a:endParaRPr lang="en-US" b="1" i="0" dirty="0">
              <a:solidFill>
                <a:srgbClr val="444444"/>
              </a:solidFill>
              <a:effectLst/>
              <a:latin typeface="Open Sans" panose="020B0606030504020204" pitchFamily="34" charset="0"/>
            </a:endParaRPr>
          </a:p>
          <a:p>
            <a:endParaRPr lang="en-US" b="1"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637267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172</TotalTime>
  <Words>1132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Indie Flower</vt:lpstr>
      <vt:lpstr>Open Sans</vt:lpstr>
      <vt:lpstr>Trebuchet MS</vt:lpstr>
      <vt:lpstr>Wingdings</vt:lpstr>
      <vt:lpstr>Wingdings 3</vt:lpstr>
      <vt:lpstr>Facet</vt:lpstr>
      <vt:lpstr>PowerPoint Presentation</vt:lpstr>
      <vt:lpstr>Who is Amazon !!</vt:lpstr>
      <vt:lpstr>What is Amazon Web Services ?</vt:lpstr>
      <vt:lpstr>AWS Global Infrastructure</vt:lpstr>
      <vt:lpstr>What is AWS Offering?</vt:lpstr>
      <vt:lpstr>Benefits of AWS Cloud</vt:lpstr>
      <vt:lpstr>AWS Cloud Services</vt:lpstr>
      <vt:lpstr>Amazon Elastic Compute Cloud (EC2)</vt:lpstr>
      <vt:lpstr>Amazon Elastic Block Store (EBS)</vt:lpstr>
      <vt:lpstr> Amazon Simple Storage Service (S3)</vt:lpstr>
      <vt:lpstr> Amazon Virtual Private Cloud (VPC)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Chaudhari</dc:creator>
  <cp:lastModifiedBy>Jayesh Chaudhari</cp:lastModifiedBy>
  <cp:revision>30</cp:revision>
  <dcterms:created xsi:type="dcterms:W3CDTF">2022-11-21T18:27:29Z</dcterms:created>
  <dcterms:modified xsi:type="dcterms:W3CDTF">2022-11-22T07:47:29Z</dcterms:modified>
</cp:coreProperties>
</file>