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51"/>
  </p:normalViewPr>
  <p:slideViewPr>
    <p:cSldViewPr snapToGrid="0" snapToObjects="1">
      <p:cViewPr varScale="1">
        <p:scale>
          <a:sx n="90" d="100"/>
          <a:sy n="90" d="100"/>
        </p:scale>
        <p:origin x="23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2/3/21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2/3/21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Blue and orange Colour Powder background">
            <a:extLst>
              <a:ext uri="{FF2B5EF4-FFF2-40B4-BE49-F238E27FC236}">
                <a16:creationId xmlns:a16="http://schemas.microsoft.com/office/drawing/2014/main" id="{B9C355BB-216D-4F6E-870E-3F5F95B89774}"/>
              </a:ext>
            </a:extLst>
          </p:cNvPr>
          <p:cNvPicPr>
            <a:picLocks noChangeAspect="1"/>
          </p:cNvPicPr>
          <p:nvPr/>
        </p:nvPicPr>
        <p:blipFill rotWithShape="1">
          <a:blip r:embed="rId2">
            <a:alphaModFix amt="50000"/>
          </a:blip>
          <a:srcRect t="2971" r="-1" b="12757"/>
          <a:stretch/>
        </p:blipFill>
        <p:spPr>
          <a:xfrm>
            <a:off x="20" y="10"/>
            <a:ext cx="12191675" cy="6857990"/>
          </a:xfrm>
          <a:prstGeom prst="rect">
            <a:avLst/>
          </a:prstGeom>
        </p:spPr>
      </p:pic>
      <p:sp>
        <p:nvSpPr>
          <p:cNvPr id="2" name="Title 1">
            <a:extLst>
              <a:ext uri="{FF2B5EF4-FFF2-40B4-BE49-F238E27FC236}">
                <a16:creationId xmlns:a16="http://schemas.microsoft.com/office/drawing/2014/main" id="{4BDA5E38-5F5D-E54E-B0D6-7EE43099F7EA}"/>
              </a:ext>
            </a:extLst>
          </p:cNvPr>
          <p:cNvSpPr>
            <a:spLocks noGrp="1"/>
          </p:cNvSpPr>
          <p:nvPr>
            <p:ph type="ctrTitle"/>
          </p:nvPr>
        </p:nvSpPr>
        <p:spPr>
          <a:xfrm>
            <a:off x="4976636" y="992221"/>
            <a:ext cx="6247308" cy="4873558"/>
          </a:xfrm>
        </p:spPr>
        <p:txBody>
          <a:bodyPr anchor="ctr">
            <a:normAutofit/>
          </a:bodyPr>
          <a:lstStyle/>
          <a:p>
            <a:r>
              <a:rPr lang="en-US" sz="4800" dirty="0"/>
              <a:t>Capstone Project</a:t>
            </a:r>
          </a:p>
        </p:txBody>
      </p:sp>
      <p:sp>
        <p:nvSpPr>
          <p:cNvPr id="3" name="Subtitle 2">
            <a:extLst>
              <a:ext uri="{FF2B5EF4-FFF2-40B4-BE49-F238E27FC236}">
                <a16:creationId xmlns:a16="http://schemas.microsoft.com/office/drawing/2014/main" id="{5D8DDA98-131F-744B-A942-7B596C788DC1}"/>
              </a:ext>
            </a:extLst>
          </p:cNvPr>
          <p:cNvSpPr>
            <a:spLocks noGrp="1"/>
          </p:cNvSpPr>
          <p:nvPr>
            <p:ph type="subTitle" idx="1"/>
          </p:nvPr>
        </p:nvSpPr>
        <p:spPr>
          <a:xfrm>
            <a:off x="968056" y="996610"/>
            <a:ext cx="3363901" cy="4864780"/>
          </a:xfrm>
        </p:spPr>
        <p:txBody>
          <a:bodyPr anchor="ctr">
            <a:normAutofit/>
          </a:bodyPr>
          <a:lstStyle/>
          <a:p>
            <a:pPr algn="r"/>
            <a:r>
              <a:rPr lang="en-US" sz="2000" dirty="0"/>
              <a:t>TO Open A NEW INDIAN RESTUARANT IN TORONTO, CANADA</a:t>
            </a:r>
          </a:p>
          <a:p>
            <a:pPr algn="r"/>
            <a:endParaRPr lang="en-US" sz="2000" dirty="0"/>
          </a:p>
          <a:p>
            <a:pPr algn="r"/>
            <a:endParaRPr lang="en-US" sz="2000" dirty="0"/>
          </a:p>
          <a:p>
            <a:pPr algn="r"/>
            <a:r>
              <a:rPr lang="en-US" sz="2000" dirty="0"/>
              <a:t>-</a:t>
            </a:r>
            <a:r>
              <a:rPr lang="en-US" sz="2000" dirty="0" err="1"/>
              <a:t>Jayeta</a:t>
            </a:r>
            <a:r>
              <a:rPr lang="en-US" sz="2000"/>
              <a:t> Biswas</a:t>
            </a:r>
          </a:p>
        </p:txBody>
      </p:sp>
      <p:cxnSp>
        <p:nvCxnSpPr>
          <p:cNvPr id="15" name="Straight Connector 10">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862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E9C5-D46E-2A4E-8BFE-87709499794A}"/>
              </a:ext>
            </a:extLst>
          </p:cNvPr>
          <p:cNvSpPr>
            <a:spLocks noGrp="1"/>
          </p:cNvSpPr>
          <p:nvPr>
            <p:ph type="title"/>
          </p:nvPr>
        </p:nvSpPr>
        <p:spPr/>
        <p:txBody>
          <a:bodyPr/>
          <a:lstStyle/>
          <a:p>
            <a:r>
              <a:rPr lang="en-US" dirty="0"/>
              <a:t>K mean clustering</a:t>
            </a:r>
          </a:p>
        </p:txBody>
      </p:sp>
      <p:sp>
        <p:nvSpPr>
          <p:cNvPr id="3" name="Content Placeholder 2">
            <a:extLst>
              <a:ext uri="{FF2B5EF4-FFF2-40B4-BE49-F238E27FC236}">
                <a16:creationId xmlns:a16="http://schemas.microsoft.com/office/drawing/2014/main" id="{835D2FD8-4ADE-2244-8BB4-4BF519F393B1}"/>
              </a:ext>
            </a:extLst>
          </p:cNvPr>
          <p:cNvSpPr>
            <a:spLocks noGrp="1"/>
          </p:cNvSpPr>
          <p:nvPr>
            <p:ph idx="1"/>
          </p:nvPr>
        </p:nvSpPr>
        <p:spPr>
          <a:xfrm>
            <a:off x="1451580" y="2015732"/>
            <a:ext cx="4191984" cy="3450613"/>
          </a:xfrm>
        </p:spPr>
        <p:txBody>
          <a:bodyPr/>
          <a:lstStyle/>
          <a:p>
            <a:r>
              <a:rPr lang="en-US" dirty="0"/>
              <a:t>We use </a:t>
            </a:r>
            <a:r>
              <a:rPr lang="en-US" b="1" dirty="0"/>
              <a:t>K mean Clustering</a:t>
            </a:r>
            <a:r>
              <a:rPr lang="en-US" dirty="0"/>
              <a:t> method to cluster all the neighborhood based on the average of Indian restaurants set K = 3. </a:t>
            </a:r>
          </a:p>
        </p:txBody>
      </p:sp>
      <p:pic>
        <p:nvPicPr>
          <p:cNvPr id="5" name="Picture 4">
            <a:extLst>
              <a:ext uri="{FF2B5EF4-FFF2-40B4-BE49-F238E27FC236}">
                <a16:creationId xmlns:a16="http://schemas.microsoft.com/office/drawing/2014/main" id="{126C9ED8-1948-A54B-B39C-903B414F983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800724" y="2015732"/>
            <a:ext cx="5254130" cy="3927867"/>
          </a:xfrm>
          <a:prstGeom prst="rect">
            <a:avLst/>
          </a:prstGeom>
        </p:spPr>
      </p:pic>
    </p:spTree>
    <p:extLst>
      <p:ext uri="{BB962C8B-B14F-4D97-AF65-F5344CB8AC3E}">
        <p14:creationId xmlns:p14="http://schemas.microsoft.com/office/powerpoint/2010/main" val="286727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C653-48DA-0E49-8DCA-7B3D866C412C}"/>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B6558CE8-A833-BE4E-8CBC-31D01FE534CA}"/>
              </a:ext>
            </a:extLst>
          </p:cNvPr>
          <p:cNvSpPr>
            <a:spLocks noGrp="1"/>
          </p:cNvSpPr>
          <p:nvPr>
            <p:ph idx="1"/>
          </p:nvPr>
        </p:nvSpPr>
        <p:spPr/>
        <p:txBody>
          <a:bodyPr/>
          <a:lstStyle/>
          <a:p>
            <a:pPr marL="0" indent="0">
              <a:buNone/>
            </a:pPr>
            <a:r>
              <a:rPr lang="en-US" dirty="0"/>
              <a:t>             The cluster 1 and 3 has the least number of Indian restaurants. The neighborhoods in the cluster 1 are Harbourfront East, Union Station, Toronto Islands and the neighborhoods in cluster 3 are The Annex, North Midtown, Yorkville. The cluster 2 has highest number of neighborhoods with highest number of Indian restaurants.</a:t>
            </a:r>
          </a:p>
        </p:txBody>
      </p:sp>
    </p:spTree>
    <p:extLst>
      <p:ext uri="{BB962C8B-B14F-4D97-AF65-F5344CB8AC3E}">
        <p14:creationId xmlns:p14="http://schemas.microsoft.com/office/powerpoint/2010/main" val="209820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38438-9C7E-AB48-B3C8-35A46E2EBE14}"/>
              </a:ext>
            </a:extLst>
          </p:cNvPr>
          <p:cNvSpPr>
            <a:spLocks noGrp="1"/>
          </p:cNvSpPr>
          <p:nvPr>
            <p:ph type="title"/>
          </p:nvPr>
        </p:nvSpPr>
        <p:spPr/>
        <p:txBody>
          <a:bodyPr/>
          <a:lstStyle/>
          <a:p>
            <a:r>
              <a:rPr lang="en-US" dirty="0"/>
              <a:t>Cluster 0</a:t>
            </a:r>
          </a:p>
        </p:txBody>
      </p:sp>
      <p:sp>
        <p:nvSpPr>
          <p:cNvPr id="3" name="Content Placeholder 2">
            <a:extLst>
              <a:ext uri="{FF2B5EF4-FFF2-40B4-BE49-F238E27FC236}">
                <a16:creationId xmlns:a16="http://schemas.microsoft.com/office/drawing/2014/main" id="{D3D5F5A3-034B-6F4A-90F6-C05929D81F1C}"/>
              </a:ext>
            </a:extLst>
          </p:cNvPr>
          <p:cNvSpPr>
            <a:spLocks noGrp="1"/>
          </p:cNvSpPr>
          <p:nvPr>
            <p:ph idx="1"/>
          </p:nvPr>
        </p:nvSpPr>
        <p:spPr>
          <a:xfrm>
            <a:off x="1451579" y="2049277"/>
            <a:ext cx="4263422" cy="3450613"/>
          </a:xfrm>
        </p:spPr>
        <p:txBody>
          <a:bodyPr/>
          <a:lstStyle/>
          <a:p>
            <a:r>
              <a:rPr lang="en-US" dirty="0"/>
              <a:t>The cluster 0 has Harbourfront East, Union Station, Toronto Islands neighborhoods with least number of Indian restaurants.</a:t>
            </a:r>
          </a:p>
        </p:txBody>
      </p:sp>
      <p:pic>
        <p:nvPicPr>
          <p:cNvPr id="11" name="Picture 10">
            <a:extLst>
              <a:ext uri="{FF2B5EF4-FFF2-40B4-BE49-F238E27FC236}">
                <a16:creationId xmlns:a16="http://schemas.microsoft.com/office/drawing/2014/main" id="{FDAF49E6-FA24-7F42-B256-F6F82CF5EFF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14813" y="2049277"/>
            <a:ext cx="5140041" cy="3528215"/>
          </a:xfrm>
          <a:prstGeom prst="rect">
            <a:avLst/>
          </a:prstGeom>
        </p:spPr>
      </p:pic>
    </p:spTree>
    <p:extLst>
      <p:ext uri="{BB962C8B-B14F-4D97-AF65-F5344CB8AC3E}">
        <p14:creationId xmlns:p14="http://schemas.microsoft.com/office/powerpoint/2010/main" val="1809367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F60F-A353-9B42-BF45-EB333CC4A1C9}"/>
              </a:ext>
            </a:extLst>
          </p:cNvPr>
          <p:cNvSpPr>
            <a:spLocks noGrp="1"/>
          </p:cNvSpPr>
          <p:nvPr>
            <p:ph type="title"/>
          </p:nvPr>
        </p:nvSpPr>
        <p:spPr/>
        <p:txBody>
          <a:bodyPr/>
          <a:lstStyle/>
          <a:p>
            <a:r>
              <a:rPr lang="en-US" dirty="0"/>
              <a:t>Cluster 1</a:t>
            </a:r>
          </a:p>
        </p:txBody>
      </p:sp>
      <p:sp>
        <p:nvSpPr>
          <p:cNvPr id="3" name="Content Placeholder 2">
            <a:extLst>
              <a:ext uri="{FF2B5EF4-FFF2-40B4-BE49-F238E27FC236}">
                <a16:creationId xmlns:a16="http://schemas.microsoft.com/office/drawing/2014/main" id="{1EE7AC95-0AA3-E140-AD2B-4555D0B1A5CE}"/>
              </a:ext>
            </a:extLst>
          </p:cNvPr>
          <p:cNvSpPr>
            <a:spLocks noGrp="1"/>
          </p:cNvSpPr>
          <p:nvPr>
            <p:ph idx="1"/>
          </p:nvPr>
        </p:nvSpPr>
        <p:spPr>
          <a:xfrm>
            <a:off x="1451580" y="2015732"/>
            <a:ext cx="4097882" cy="3450613"/>
          </a:xfrm>
        </p:spPr>
        <p:txBody>
          <a:bodyPr>
            <a:normAutofit fontScale="92500" lnSpcReduction="10000"/>
          </a:bodyPr>
          <a:lstStyle/>
          <a:p>
            <a:r>
              <a:rPr lang="en-US" dirty="0"/>
              <a:t>The cluster 1 has highest number of neighborhoods with highest number of Indian restaurants.</a:t>
            </a:r>
          </a:p>
          <a:p>
            <a:r>
              <a:rPr lang="en-US" dirty="0"/>
              <a:t> The neighborhoods are Central Bay Street, church Wellesley, Davis Ville, St. Jamestown, Cabbage town, </a:t>
            </a:r>
          </a:p>
          <a:p>
            <a:r>
              <a:rPr lang="en-US" dirty="0"/>
              <a:t>The Danforth West, Riverdale. The highest average of Indian restaurants is 0.3125.</a:t>
            </a:r>
          </a:p>
          <a:p>
            <a:endParaRPr lang="en-US" dirty="0"/>
          </a:p>
        </p:txBody>
      </p:sp>
      <p:pic>
        <p:nvPicPr>
          <p:cNvPr id="5" name="Picture 4">
            <a:extLst>
              <a:ext uri="{FF2B5EF4-FFF2-40B4-BE49-F238E27FC236}">
                <a16:creationId xmlns:a16="http://schemas.microsoft.com/office/drawing/2014/main" id="{F4045330-507C-CE45-B173-4BCD046B2F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49462" y="2015732"/>
            <a:ext cx="5505392" cy="3727046"/>
          </a:xfrm>
          <a:prstGeom prst="rect">
            <a:avLst/>
          </a:prstGeom>
        </p:spPr>
      </p:pic>
    </p:spTree>
    <p:extLst>
      <p:ext uri="{BB962C8B-B14F-4D97-AF65-F5344CB8AC3E}">
        <p14:creationId xmlns:p14="http://schemas.microsoft.com/office/powerpoint/2010/main" val="995531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2C92-AE30-8B46-9B92-CA4D281CEB98}"/>
              </a:ext>
            </a:extLst>
          </p:cNvPr>
          <p:cNvSpPr>
            <a:spLocks noGrp="1"/>
          </p:cNvSpPr>
          <p:nvPr>
            <p:ph type="title"/>
          </p:nvPr>
        </p:nvSpPr>
        <p:spPr/>
        <p:txBody>
          <a:bodyPr/>
          <a:lstStyle/>
          <a:p>
            <a:r>
              <a:rPr lang="en-US" dirty="0"/>
              <a:t>Cluster 2</a:t>
            </a:r>
          </a:p>
        </p:txBody>
      </p:sp>
      <p:sp>
        <p:nvSpPr>
          <p:cNvPr id="3" name="Content Placeholder 2">
            <a:extLst>
              <a:ext uri="{FF2B5EF4-FFF2-40B4-BE49-F238E27FC236}">
                <a16:creationId xmlns:a16="http://schemas.microsoft.com/office/drawing/2014/main" id="{D7AE6E6F-7A25-1846-849E-6230D04BF534}"/>
              </a:ext>
            </a:extLst>
          </p:cNvPr>
          <p:cNvSpPr>
            <a:spLocks noGrp="1"/>
          </p:cNvSpPr>
          <p:nvPr>
            <p:ph idx="1"/>
          </p:nvPr>
        </p:nvSpPr>
        <p:spPr/>
        <p:txBody>
          <a:bodyPr/>
          <a:lstStyle/>
          <a:p>
            <a:r>
              <a:rPr lang="en-US" dirty="0"/>
              <a:t>The cluster 2 has The Annex, North Midtown, Yorkville with least number of Indian restaurants</a:t>
            </a:r>
          </a:p>
        </p:txBody>
      </p:sp>
    </p:spTree>
    <p:extLst>
      <p:ext uri="{BB962C8B-B14F-4D97-AF65-F5344CB8AC3E}">
        <p14:creationId xmlns:p14="http://schemas.microsoft.com/office/powerpoint/2010/main" val="1995183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02C1-7D90-6946-883F-E9B048CC2861}"/>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93A45716-6B16-2141-B7E3-281AFD3C763C}"/>
              </a:ext>
            </a:extLst>
          </p:cNvPr>
          <p:cNvSpPr>
            <a:spLocks noGrp="1"/>
          </p:cNvSpPr>
          <p:nvPr>
            <p:ph idx="1"/>
          </p:nvPr>
        </p:nvSpPr>
        <p:spPr/>
        <p:txBody>
          <a:bodyPr/>
          <a:lstStyle/>
          <a:p>
            <a:r>
              <a:rPr lang="en-US" dirty="0"/>
              <a:t>. Toronto has 11 boroughs but Central Toronto, Downtown Toronto, East Toronto, East York, North York &amp; Scarborough boroughs have a highest  number of Indian restaurants.</a:t>
            </a:r>
          </a:p>
          <a:p>
            <a:r>
              <a:rPr lang="en-US" dirty="0"/>
              <a:t>  We found that Downtown Toronto, Central Toronto, East York are populated with Indian restaurants’ we will ignore those neighborhoods.</a:t>
            </a:r>
          </a:p>
          <a:p>
            <a:r>
              <a:rPr lang="en-US" dirty="0"/>
              <a:t>  Thus, North York and east Toronto would be the best place to start new Indian restaurants in Toronto, Canada. </a:t>
            </a:r>
            <a:r>
              <a:rPr lang="en-US" dirty="0" err="1"/>
              <a:t>Theresfore</a:t>
            </a:r>
            <a:r>
              <a:rPr lang="en-US" dirty="0"/>
              <a:t>, it is better to open new restaurants in Scarborough because it has high number of Indian population and low competition.</a:t>
            </a:r>
          </a:p>
          <a:p>
            <a:endParaRPr lang="en-US" dirty="0"/>
          </a:p>
        </p:txBody>
      </p:sp>
    </p:spTree>
    <p:extLst>
      <p:ext uri="{BB962C8B-B14F-4D97-AF65-F5344CB8AC3E}">
        <p14:creationId xmlns:p14="http://schemas.microsoft.com/office/powerpoint/2010/main" val="423206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8071-FACC-C84E-A060-96CCB4ECA4D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2A3023C-86DE-234B-8303-DDBE68DD5636}"/>
              </a:ext>
            </a:extLst>
          </p:cNvPr>
          <p:cNvSpPr>
            <a:spLocks noGrp="1"/>
          </p:cNvSpPr>
          <p:nvPr>
            <p:ph idx="1"/>
          </p:nvPr>
        </p:nvSpPr>
        <p:spPr/>
        <p:txBody>
          <a:bodyPr/>
          <a:lstStyle/>
          <a:p>
            <a:r>
              <a:rPr lang="en-US" b="1" dirty="0"/>
              <a:t>Scarborough</a:t>
            </a:r>
            <a:r>
              <a:rPr lang="en-US" dirty="0"/>
              <a:t> would be the best and least competition place for new Indian restaurants and also it is densely populated by Indians which provide high customer possibility. </a:t>
            </a:r>
          </a:p>
          <a:p>
            <a:r>
              <a:rPr lang="en-US" dirty="0"/>
              <a:t>Definitely this place would be the best place to open new Indian restaurants in Toronto, Canada.</a:t>
            </a:r>
          </a:p>
          <a:p>
            <a:endParaRPr lang="en-US" dirty="0"/>
          </a:p>
        </p:txBody>
      </p:sp>
    </p:spTree>
    <p:extLst>
      <p:ext uri="{BB962C8B-B14F-4D97-AF65-F5344CB8AC3E}">
        <p14:creationId xmlns:p14="http://schemas.microsoft.com/office/powerpoint/2010/main" val="418166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CE47-6E2B-9A44-9533-A910F740D36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6552DD1-42BD-E240-BAF6-53FF44661B66}"/>
              </a:ext>
            </a:extLst>
          </p:cNvPr>
          <p:cNvSpPr>
            <a:spLocks noGrp="1"/>
          </p:cNvSpPr>
          <p:nvPr>
            <p:ph idx="1"/>
          </p:nvPr>
        </p:nvSpPr>
        <p:spPr>
          <a:xfrm>
            <a:off x="1451579" y="2015732"/>
            <a:ext cx="5423783" cy="3450613"/>
          </a:xfrm>
        </p:spPr>
        <p:txBody>
          <a:bodyPr>
            <a:normAutofit fontScale="92500" lnSpcReduction="10000"/>
          </a:bodyPr>
          <a:lstStyle/>
          <a:p>
            <a:r>
              <a:rPr lang="en-US" dirty="0"/>
              <a:t>Toronto is the capitol city of Ontario. It is the most populated city in Canada. It is the center for international business, finances, arts and cultural and it is recognized as multicultural cities in the world. The diverse population of Toronto reflects its current and historical role as an important destination for immigrants to Canada.  Toronto has the largest Indian population in Canada. There are numerous opportunities for entrepreneurs to start a new business.</a:t>
            </a:r>
          </a:p>
          <a:p>
            <a:endParaRPr lang="en-US" dirty="0"/>
          </a:p>
        </p:txBody>
      </p:sp>
      <p:pic>
        <p:nvPicPr>
          <p:cNvPr id="5" name="Picture 4">
            <a:extLst>
              <a:ext uri="{FF2B5EF4-FFF2-40B4-BE49-F238E27FC236}">
                <a16:creationId xmlns:a16="http://schemas.microsoft.com/office/drawing/2014/main" id="{14D7D3E3-0ECF-C243-AE8E-6BB3AB8B01AB}"/>
              </a:ext>
            </a:extLst>
          </p:cNvPr>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7419372" y="2015731"/>
            <a:ext cx="4467828" cy="3019255"/>
          </a:xfrm>
          <a:prstGeom prst="rect">
            <a:avLst/>
          </a:prstGeom>
        </p:spPr>
      </p:pic>
    </p:spTree>
    <p:extLst>
      <p:ext uri="{BB962C8B-B14F-4D97-AF65-F5344CB8AC3E}">
        <p14:creationId xmlns:p14="http://schemas.microsoft.com/office/powerpoint/2010/main" val="1453693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7C5E-432A-484D-B808-5DF69C4781B0}"/>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FC1BDF75-9EC5-2A4C-ACC9-8E7014F89CB3}"/>
              </a:ext>
            </a:extLst>
          </p:cNvPr>
          <p:cNvSpPr>
            <a:spLocks noGrp="1"/>
          </p:cNvSpPr>
          <p:nvPr>
            <p:ph idx="1"/>
          </p:nvPr>
        </p:nvSpPr>
        <p:spPr>
          <a:xfrm>
            <a:off x="1451580" y="2015732"/>
            <a:ext cx="3791934" cy="3864207"/>
          </a:xfrm>
        </p:spPr>
        <p:txBody>
          <a:bodyPr>
            <a:normAutofit lnSpcReduction="10000"/>
          </a:bodyPr>
          <a:lstStyle/>
          <a:p>
            <a:r>
              <a:rPr lang="en-US" dirty="0"/>
              <a:t>In this project, we are trying to find a best place to open a new </a:t>
            </a:r>
            <a:r>
              <a:rPr lang="en-US" b="1" dirty="0"/>
              <a:t>Indian restaurant </a:t>
            </a:r>
            <a:r>
              <a:rPr lang="en-US" dirty="0"/>
              <a:t>in Toronto, Canada. Since there are lots of restaurants in Toronto we will try to detect the locations that are not already crowded with restaurants and focusing mainly in areas where no Indian restaurant is in the neighborhood.</a:t>
            </a:r>
          </a:p>
        </p:txBody>
      </p:sp>
      <p:pic>
        <p:nvPicPr>
          <p:cNvPr id="5" name="Picture 4">
            <a:extLst>
              <a:ext uri="{FF2B5EF4-FFF2-40B4-BE49-F238E27FC236}">
                <a16:creationId xmlns:a16="http://schemas.microsoft.com/office/drawing/2014/main" id="{8EB9FF32-5700-5743-AB13-63B4424B145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42064" y="2280745"/>
            <a:ext cx="5412790" cy="3599194"/>
          </a:xfrm>
          <a:prstGeom prst="rect">
            <a:avLst/>
          </a:prstGeom>
        </p:spPr>
      </p:pic>
    </p:spTree>
    <p:extLst>
      <p:ext uri="{BB962C8B-B14F-4D97-AF65-F5344CB8AC3E}">
        <p14:creationId xmlns:p14="http://schemas.microsoft.com/office/powerpoint/2010/main" val="358372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FBB-FDC3-004F-998F-D6C44611FD1C}"/>
              </a:ext>
            </a:extLst>
          </p:cNvPr>
          <p:cNvSpPr>
            <a:spLocks noGrp="1"/>
          </p:cNvSpPr>
          <p:nvPr>
            <p:ph type="title"/>
          </p:nvPr>
        </p:nvSpPr>
        <p:spPr/>
        <p:txBody>
          <a:bodyPr/>
          <a:lstStyle/>
          <a:p>
            <a:r>
              <a:rPr lang="en-US" dirty="0"/>
              <a:t>Target audience </a:t>
            </a:r>
          </a:p>
        </p:txBody>
      </p:sp>
      <p:sp>
        <p:nvSpPr>
          <p:cNvPr id="3" name="Content Placeholder 2">
            <a:extLst>
              <a:ext uri="{FF2B5EF4-FFF2-40B4-BE49-F238E27FC236}">
                <a16:creationId xmlns:a16="http://schemas.microsoft.com/office/drawing/2014/main" id="{84F13B46-CFB9-8B44-B7D5-B300DBB7BFAB}"/>
              </a:ext>
            </a:extLst>
          </p:cNvPr>
          <p:cNvSpPr>
            <a:spLocks noGrp="1"/>
          </p:cNvSpPr>
          <p:nvPr>
            <p:ph idx="1"/>
          </p:nvPr>
        </p:nvSpPr>
        <p:spPr/>
        <p:txBody>
          <a:bodyPr/>
          <a:lstStyle/>
          <a:p>
            <a:pPr lvl="0"/>
            <a:r>
              <a:rPr lang="en-US" dirty="0"/>
              <a:t>Entrepreneur who wants to  start a new business especially to open an Indian restaurant in Toronto and this will be an useful guide to start or expand restaurants targeting the Indian crowd.</a:t>
            </a:r>
          </a:p>
          <a:p>
            <a:pPr lvl="0"/>
            <a:r>
              <a:rPr lang="en-US" dirty="0"/>
              <a:t>Indian people who want to find a neighborhood with lots of option for Indian Restaurant.</a:t>
            </a:r>
          </a:p>
          <a:p>
            <a:pPr lvl="0"/>
            <a:r>
              <a:rPr lang="en-US" dirty="0"/>
              <a:t>This analysis definitely provides all the details required to open a restaurant and  their pros and cons of this business.</a:t>
            </a:r>
          </a:p>
          <a:p>
            <a:endParaRPr lang="en-US" dirty="0"/>
          </a:p>
        </p:txBody>
      </p:sp>
    </p:spTree>
    <p:extLst>
      <p:ext uri="{BB962C8B-B14F-4D97-AF65-F5344CB8AC3E}">
        <p14:creationId xmlns:p14="http://schemas.microsoft.com/office/powerpoint/2010/main" val="3232519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4821-AECC-F34B-85E5-F97B42E3A654}"/>
              </a:ext>
            </a:extLst>
          </p:cNvPr>
          <p:cNvSpPr>
            <a:spLocks noGrp="1"/>
          </p:cNvSpPr>
          <p:nvPr>
            <p:ph type="title"/>
          </p:nvPr>
        </p:nvSpPr>
        <p:spPr>
          <a:xfrm>
            <a:off x="1451579" y="971550"/>
            <a:ext cx="9603275" cy="857249"/>
          </a:xfrm>
        </p:spPr>
        <p:txBody>
          <a:bodyPr>
            <a:normAutofit/>
          </a:bodyPr>
          <a:lstStyle/>
          <a:p>
            <a:r>
              <a:rPr lang="en-US" dirty="0"/>
              <a:t>data</a:t>
            </a:r>
          </a:p>
        </p:txBody>
      </p:sp>
      <p:sp>
        <p:nvSpPr>
          <p:cNvPr id="3" name="Content Placeholder 2">
            <a:extLst>
              <a:ext uri="{FF2B5EF4-FFF2-40B4-BE49-F238E27FC236}">
                <a16:creationId xmlns:a16="http://schemas.microsoft.com/office/drawing/2014/main" id="{D87308B9-9D04-6F4C-8AEB-B868655CEF57}"/>
              </a:ext>
            </a:extLst>
          </p:cNvPr>
          <p:cNvSpPr>
            <a:spLocks noGrp="1"/>
          </p:cNvSpPr>
          <p:nvPr>
            <p:ph idx="1"/>
          </p:nvPr>
        </p:nvSpPr>
        <p:spPr>
          <a:xfrm>
            <a:off x="1451579" y="2015732"/>
            <a:ext cx="10064146" cy="3842143"/>
          </a:xfrm>
        </p:spPr>
        <p:txBody>
          <a:bodyPr/>
          <a:lstStyle/>
          <a:p>
            <a:pPr marL="0" indent="0">
              <a:buNone/>
            </a:pPr>
            <a:r>
              <a:rPr lang="en-US" b="1" dirty="0"/>
              <a:t>Data source:</a:t>
            </a:r>
            <a:endParaRPr lang="en-US" dirty="0"/>
          </a:p>
          <a:p>
            <a:pPr lvl="0"/>
            <a:r>
              <a:rPr lang="en-US" dirty="0"/>
              <a:t>The neighborhoods of  Toronto can be imported from the Wikipedia page "</a:t>
            </a:r>
            <a:r>
              <a:rPr lang="en-US" u="sng" dirty="0"/>
              <a:t>https://en.wikipedia.org/wiki/</a:t>
            </a:r>
            <a:r>
              <a:rPr lang="en-US" u="sng" dirty="0" err="1"/>
              <a:t>List_of_postal_codes_of_Canada:_M</a:t>
            </a:r>
            <a:r>
              <a:rPr lang="en-US" dirty="0"/>
              <a:t>" and read into data frame.</a:t>
            </a:r>
          </a:p>
          <a:p>
            <a:pPr lvl="0"/>
            <a:r>
              <a:rPr lang="en-US" b="1" dirty="0"/>
              <a:t>Foursquare </a:t>
            </a:r>
            <a:r>
              <a:rPr lang="en-US" dirty="0"/>
              <a:t>is used to find the number of restaurant and their location in each neighborhood, which helps us to find the best location for new Indian restaurants.</a:t>
            </a:r>
          </a:p>
          <a:p>
            <a:pPr lvl="0"/>
            <a:r>
              <a:rPr lang="en-US" dirty="0"/>
              <a:t>The geographical coordinates of all neighborhoods in Toronto can be obtained by using "</a:t>
            </a:r>
            <a:r>
              <a:rPr lang="en-US" u="sng" dirty="0"/>
              <a:t>https://</a:t>
            </a:r>
            <a:r>
              <a:rPr lang="en-US" u="sng" dirty="0" err="1"/>
              <a:t>cocl.us</a:t>
            </a:r>
            <a:r>
              <a:rPr lang="en-US" u="sng" dirty="0"/>
              <a:t>/Geospatial data</a:t>
            </a:r>
            <a:r>
              <a:rPr lang="en-US" dirty="0"/>
              <a:t>"</a:t>
            </a:r>
          </a:p>
          <a:p>
            <a:endParaRPr lang="en-US" dirty="0"/>
          </a:p>
        </p:txBody>
      </p:sp>
    </p:spTree>
    <p:extLst>
      <p:ext uri="{BB962C8B-B14F-4D97-AF65-F5344CB8AC3E}">
        <p14:creationId xmlns:p14="http://schemas.microsoft.com/office/powerpoint/2010/main" val="353422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9B2B-2D39-3C4A-8E07-62F5536A255F}"/>
              </a:ext>
            </a:extLst>
          </p:cNvPr>
          <p:cNvSpPr>
            <a:spLocks noGrp="1"/>
          </p:cNvSpPr>
          <p:nvPr>
            <p:ph type="title"/>
          </p:nvPr>
        </p:nvSpPr>
        <p:spPr/>
        <p:txBody>
          <a:bodyPr/>
          <a:lstStyle/>
          <a:p>
            <a:r>
              <a:rPr lang="en-US" dirty="0"/>
              <a:t>Toronto Dataset</a:t>
            </a:r>
          </a:p>
        </p:txBody>
      </p:sp>
      <p:pic>
        <p:nvPicPr>
          <p:cNvPr id="9" name="Content Placeholder 8">
            <a:extLst>
              <a:ext uri="{FF2B5EF4-FFF2-40B4-BE49-F238E27FC236}">
                <a16:creationId xmlns:a16="http://schemas.microsoft.com/office/drawing/2014/main" id="{505EEEE9-B0D9-9B45-BFEA-0B82025E0178}"/>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450975" y="2248665"/>
            <a:ext cx="9604375" cy="2984557"/>
          </a:xfrm>
        </p:spPr>
      </p:pic>
    </p:spTree>
    <p:extLst>
      <p:ext uri="{BB962C8B-B14F-4D97-AF65-F5344CB8AC3E}">
        <p14:creationId xmlns:p14="http://schemas.microsoft.com/office/powerpoint/2010/main" val="141901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2E71-F349-7544-B606-B3565070ABD4}"/>
              </a:ext>
            </a:extLst>
          </p:cNvPr>
          <p:cNvSpPr>
            <a:spLocks noGrp="1"/>
          </p:cNvSpPr>
          <p:nvPr>
            <p:ph type="title"/>
          </p:nvPr>
        </p:nvSpPr>
        <p:spPr/>
        <p:txBody>
          <a:bodyPr/>
          <a:lstStyle/>
          <a:p>
            <a:r>
              <a:rPr lang="en-US" b="1" dirty="0"/>
              <a:t>methodology</a:t>
            </a:r>
            <a:br>
              <a:rPr lang="en-US" dirty="0"/>
            </a:br>
            <a:endParaRPr lang="en-US" dirty="0"/>
          </a:p>
        </p:txBody>
      </p:sp>
      <p:sp>
        <p:nvSpPr>
          <p:cNvPr id="3" name="Content Placeholder 2">
            <a:extLst>
              <a:ext uri="{FF2B5EF4-FFF2-40B4-BE49-F238E27FC236}">
                <a16:creationId xmlns:a16="http://schemas.microsoft.com/office/drawing/2014/main" id="{2A4DBFB4-0165-DA43-B493-4C12060410FC}"/>
              </a:ext>
            </a:extLst>
          </p:cNvPr>
          <p:cNvSpPr>
            <a:spLocks noGrp="1"/>
          </p:cNvSpPr>
          <p:nvPr>
            <p:ph idx="1"/>
          </p:nvPr>
        </p:nvSpPr>
        <p:spPr/>
        <p:txBody>
          <a:bodyPr/>
          <a:lstStyle/>
          <a:p>
            <a:r>
              <a:rPr lang="en-US" b="1" dirty="0"/>
              <a:t>Foursquare</a:t>
            </a:r>
            <a:r>
              <a:rPr lang="en-US" dirty="0"/>
              <a:t> is a technology company that built a massive dataset of location data. </a:t>
            </a:r>
          </a:p>
          <a:p>
            <a:r>
              <a:rPr lang="en-US" dirty="0"/>
              <a:t>We create a uniform resource identifier, or URI, and  append it with extra parameters depending on the data that we are seeking from the database. </a:t>
            </a:r>
          </a:p>
          <a:p>
            <a:r>
              <a:rPr lang="en-US" dirty="0"/>
              <a:t>. Any call request we make is composed of, we can call this base URI, which is </a:t>
            </a:r>
            <a:r>
              <a:rPr lang="en-US" u="sng" dirty="0" err="1"/>
              <a:t>api.foursquare.com</a:t>
            </a:r>
            <a:r>
              <a:rPr lang="en-US" u="sng" dirty="0"/>
              <a:t>/v2</a:t>
            </a:r>
            <a:r>
              <a:rPr lang="en-US" dirty="0"/>
              <a:t>, and we can request data about venues, users, or tips. But, every time we make a call request, you have to pass our developer account credentials, which are your Client ID and Client Secret as well as what is called the version of the API, which is simply a date. </a:t>
            </a:r>
          </a:p>
        </p:txBody>
      </p:sp>
    </p:spTree>
    <p:extLst>
      <p:ext uri="{BB962C8B-B14F-4D97-AF65-F5344CB8AC3E}">
        <p14:creationId xmlns:p14="http://schemas.microsoft.com/office/powerpoint/2010/main" val="2219727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30A2-811D-9945-AE76-9CA78DF39C02}"/>
              </a:ext>
            </a:extLst>
          </p:cNvPr>
          <p:cNvSpPr>
            <a:spLocks noGrp="1"/>
          </p:cNvSpPr>
          <p:nvPr>
            <p:ph type="title"/>
          </p:nvPr>
        </p:nvSpPr>
        <p:spPr/>
        <p:txBody>
          <a:bodyPr/>
          <a:lstStyle/>
          <a:p>
            <a:r>
              <a:rPr lang="en-US" dirty="0"/>
              <a:t>Explore neighborhood</a:t>
            </a:r>
          </a:p>
        </p:txBody>
      </p:sp>
      <p:sp>
        <p:nvSpPr>
          <p:cNvPr id="3" name="Content Placeholder 2">
            <a:extLst>
              <a:ext uri="{FF2B5EF4-FFF2-40B4-BE49-F238E27FC236}">
                <a16:creationId xmlns:a16="http://schemas.microsoft.com/office/drawing/2014/main" id="{784DDC07-7A76-6243-8C10-127295ED502B}"/>
              </a:ext>
            </a:extLst>
          </p:cNvPr>
          <p:cNvSpPr>
            <a:spLocks noGrp="1"/>
          </p:cNvSpPr>
          <p:nvPr>
            <p:ph idx="1"/>
          </p:nvPr>
        </p:nvSpPr>
        <p:spPr>
          <a:xfrm>
            <a:off x="1451579" y="2015732"/>
            <a:ext cx="2891821" cy="3450613"/>
          </a:xfrm>
        </p:spPr>
        <p:txBody>
          <a:bodyPr/>
          <a:lstStyle/>
          <a:p>
            <a:r>
              <a:rPr lang="en-US" dirty="0"/>
              <a:t>By using Foursquare API, we will retrieve all the nearby venues information in Toronto like Restaurants, cafe, park etc. </a:t>
            </a:r>
          </a:p>
        </p:txBody>
      </p:sp>
      <p:pic>
        <p:nvPicPr>
          <p:cNvPr id="5" name="Picture 4">
            <a:extLst>
              <a:ext uri="{FF2B5EF4-FFF2-40B4-BE49-F238E27FC236}">
                <a16:creationId xmlns:a16="http://schemas.microsoft.com/office/drawing/2014/main" id="{27102B0B-52A9-F64A-B750-FCC183C013C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86425" y="2015731"/>
            <a:ext cx="5800725" cy="3827857"/>
          </a:xfrm>
          <a:prstGeom prst="rect">
            <a:avLst/>
          </a:prstGeom>
        </p:spPr>
      </p:pic>
    </p:spTree>
    <p:extLst>
      <p:ext uri="{BB962C8B-B14F-4D97-AF65-F5344CB8AC3E}">
        <p14:creationId xmlns:p14="http://schemas.microsoft.com/office/powerpoint/2010/main" val="275930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BEE9-5195-9441-9518-CAEAB876E69C}"/>
              </a:ext>
            </a:extLst>
          </p:cNvPr>
          <p:cNvSpPr>
            <a:spLocks noGrp="1"/>
          </p:cNvSpPr>
          <p:nvPr>
            <p:ph type="title"/>
          </p:nvPr>
        </p:nvSpPr>
        <p:spPr/>
        <p:txBody>
          <a:bodyPr/>
          <a:lstStyle/>
          <a:p>
            <a:r>
              <a:rPr lang="en-US" dirty="0"/>
              <a:t>One hot coding technique</a:t>
            </a:r>
          </a:p>
        </p:txBody>
      </p:sp>
      <p:sp>
        <p:nvSpPr>
          <p:cNvPr id="3" name="Content Placeholder 2">
            <a:extLst>
              <a:ext uri="{FF2B5EF4-FFF2-40B4-BE49-F238E27FC236}">
                <a16:creationId xmlns:a16="http://schemas.microsoft.com/office/drawing/2014/main" id="{9E6B1313-EEDA-BA43-AB8A-4C825FC393B2}"/>
              </a:ext>
            </a:extLst>
          </p:cNvPr>
          <p:cNvSpPr>
            <a:spLocks noGrp="1"/>
          </p:cNvSpPr>
          <p:nvPr>
            <p:ph idx="1"/>
          </p:nvPr>
        </p:nvSpPr>
        <p:spPr>
          <a:xfrm>
            <a:off x="1451579" y="2015732"/>
            <a:ext cx="4334859" cy="3450613"/>
          </a:xfrm>
        </p:spPr>
        <p:txBody>
          <a:bodyPr/>
          <a:lstStyle/>
          <a:p>
            <a:r>
              <a:rPr lang="en-US" dirty="0"/>
              <a:t>Categorical Data in the dataset is transformed into Numerical data by </a:t>
            </a:r>
            <a:r>
              <a:rPr lang="en-US" b="1" dirty="0"/>
              <a:t>One hot coding</a:t>
            </a:r>
            <a:r>
              <a:rPr lang="en-US" dirty="0"/>
              <a:t> </a:t>
            </a:r>
            <a:r>
              <a:rPr lang="en-US" b="1" dirty="0"/>
              <a:t>technique</a:t>
            </a:r>
            <a:r>
              <a:rPr lang="en-US" dirty="0"/>
              <a:t>. For each neighborhood, we convert individual venues  into frequency to find how many venues  are located in each neighborhood. </a:t>
            </a:r>
          </a:p>
        </p:txBody>
      </p:sp>
      <p:pic>
        <p:nvPicPr>
          <p:cNvPr id="5" name="Picture 4">
            <a:extLst>
              <a:ext uri="{FF2B5EF4-FFF2-40B4-BE49-F238E27FC236}">
                <a16:creationId xmlns:a16="http://schemas.microsoft.com/office/drawing/2014/main" id="{5C1219E2-B85B-F149-971B-DCD955BFFB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43564" y="2015732"/>
            <a:ext cx="6243636" cy="3870718"/>
          </a:xfrm>
          <a:prstGeom prst="rect">
            <a:avLst/>
          </a:prstGeom>
        </p:spPr>
      </p:pic>
    </p:spTree>
    <p:extLst>
      <p:ext uri="{BB962C8B-B14F-4D97-AF65-F5344CB8AC3E}">
        <p14:creationId xmlns:p14="http://schemas.microsoft.com/office/powerpoint/2010/main" val="40347708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301</TotalTime>
  <Words>854</Words>
  <Application>Microsoft Macintosh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Capstone Project</vt:lpstr>
      <vt:lpstr>INTRODUCTION</vt:lpstr>
      <vt:lpstr>Problem</vt:lpstr>
      <vt:lpstr>Target audience </vt:lpstr>
      <vt:lpstr>data</vt:lpstr>
      <vt:lpstr>Toronto Dataset</vt:lpstr>
      <vt:lpstr>methodology </vt:lpstr>
      <vt:lpstr>Explore neighborhood</vt:lpstr>
      <vt:lpstr>One hot coding technique</vt:lpstr>
      <vt:lpstr>K mean clustering</vt:lpstr>
      <vt:lpstr>Data Analysis</vt:lpstr>
      <vt:lpstr>Cluster 0</vt:lpstr>
      <vt:lpstr>Cluster 1</vt:lpstr>
      <vt:lpstr>Cluster 2</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Benita J. Augustine</dc:creator>
  <cp:lastModifiedBy>Jayeta Biswas</cp:lastModifiedBy>
  <cp:revision>13</cp:revision>
  <cp:lastPrinted>2021-02-03T18:38:59Z</cp:lastPrinted>
  <dcterms:created xsi:type="dcterms:W3CDTF">2021-02-03T14:48:54Z</dcterms:created>
  <dcterms:modified xsi:type="dcterms:W3CDTF">2021-02-04T02:53:10Z</dcterms:modified>
</cp:coreProperties>
</file>