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9" r:id="rId15"/>
    <p:sldId id="270" r:id="rId16"/>
    <p:sldId id="271" r:id="rId17"/>
    <p:sldId id="272" r:id="rId18"/>
    <p:sldId id="274" r:id="rId19"/>
    <p:sldId id="275" r:id="rId20"/>
    <p:sldId id="276" r:id="rId21"/>
    <p:sldId id="277" r:id="rId22"/>
    <p:sldId id="278" r:id="rId23"/>
    <p:sldId id="279" r:id="rId24"/>
    <p:sldId id="280" r:id="rId25"/>
    <p:sldId id="281" r:id="rId26"/>
    <p:sldId id="283" r:id="rId27"/>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116" d="100"/>
          <a:sy n="116" d="100"/>
        </p:scale>
        <p:origin x="75" y="1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PPTIST_MASTER">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5" Type="http://schemas.openxmlformats.org/officeDocument/2006/relationships/notesSlide" Target="../notesSlides/notesSlide10.xml"/><Relationship Id="rId14" Type="http://schemas.openxmlformats.org/officeDocument/2006/relationships/slideLayout" Target="../slideLayouts/slideLayout1.xml"/><Relationship Id="rId13" Type="http://schemas.openxmlformats.org/officeDocument/2006/relationships/tags" Target="../tags/tag27.xml"/><Relationship Id="rId12" Type="http://schemas.openxmlformats.org/officeDocument/2006/relationships/tags" Target="../tags/tag26.xml"/><Relationship Id="rId11" Type="http://schemas.openxmlformats.org/officeDocument/2006/relationships/tags" Target="../tags/tag25.xml"/><Relationship Id="rId10" Type="http://schemas.openxmlformats.org/officeDocument/2006/relationships/tags" Target="../tags/tag24.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9" Type="http://schemas.openxmlformats.org/officeDocument/2006/relationships/tags" Target="../tags/tag33.xml"/><Relationship Id="rId8" Type="http://schemas.openxmlformats.org/officeDocument/2006/relationships/tags" Target="../tags/tag32.xml"/><Relationship Id="rId7" Type="http://schemas.openxmlformats.org/officeDocument/2006/relationships/image" Target="../media/image12.jpeg"/><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image" Target="../media/image11.jpeg"/><Relationship Id="rId2" Type="http://schemas.openxmlformats.org/officeDocument/2006/relationships/tags" Target="../tags/tag28.xml"/><Relationship Id="rId15" Type="http://schemas.openxmlformats.org/officeDocument/2006/relationships/notesSlide" Target="../notesSlides/notesSlide11.xml"/><Relationship Id="rId14" Type="http://schemas.openxmlformats.org/officeDocument/2006/relationships/slideLayout" Target="../slideLayouts/slideLayout1.xml"/><Relationship Id="rId13" Type="http://schemas.openxmlformats.org/officeDocument/2006/relationships/tags" Target="../tags/tag36.xml"/><Relationship Id="rId12" Type="http://schemas.openxmlformats.org/officeDocument/2006/relationships/tags" Target="../tags/tag35.xml"/><Relationship Id="rId11" Type="http://schemas.openxmlformats.org/officeDocument/2006/relationships/image" Target="../media/image13.jpeg"/><Relationship Id="rId10" Type="http://schemas.openxmlformats.org/officeDocument/2006/relationships/tags" Target="../tags/tag34.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9" Type="http://schemas.openxmlformats.org/officeDocument/2006/relationships/tags" Target="../tags/tag44.xml"/><Relationship Id="rId8" Type="http://schemas.openxmlformats.org/officeDocument/2006/relationships/tags" Target="../tags/tag43.xml"/><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1" Type="http://schemas.openxmlformats.org/officeDocument/2006/relationships/notesSlide" Target="../notesSlides/notesSlide13.xml"/><Relationship Id="rId20" Type="http://schemas.openxmlformats.org/officeDocument/2006/relationships/slideLayout" Target="../slideLayouts/slideLayout1.xml"/><Relationship Id="rId2" Type="http://schemas.openxmlformats.org/officeDocument/2006/relationships/tags" Target="../tags/tag37.xml"/><Relationship Id="rId19" Type="http://schemas.openxmlformats.org/officeDocument/2006/relationships/tags" Target="../tags/tag54.xml"/><Relationship Id="rId18" Type="http://schemas.openxmlformats.org/officeDocument/2006/relationships/tags" Target="../tags/tag53.xml"/><Relationship Id="rId17" Type="http://schemas.openxmlformats.org/officeDocument/2006/relationships/tags" Target="../tags/tag52.xml"/><Relationship Id="rId16" Type="http://schemas.openxmlformats.org/officeDocument/2006/relationships/tags" Target="../tags/tag51.xml"/><Relationship Id="rId15" Type="http://schemas.openxmlformats.org/officeDocument/2006/relationships/tags" Target="../tags/tag50.xml"/><Relationship Id="rId14" Type="http://schemas.openxmlformats.org/officeDocument/2006/relationships/tags" Target="../tags/tag49.xml"/><Relationship Id="rId13" Type="http://schemas.openxmlformats.org/officeDocument/2006/relationships/tags" Target="../tags/tag48.xml"/><Relationship Id="rId12" Type="http://schemas.openxmlformats.org/officeDocument/2006/relationships/tags" Target="../tags/tag47.xml"/><Relationship Id="rId11" Type="http://schemas.openxmlformats.org/officeDocument/2006/relationships/tags" Target="../tags/tag46.xml"/><Relationship Id="rId10" Type="http://schemas.openxmlformats.org/officeDocument/2006/relationships/tags" Target="../tags/tag45.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1.xml"/><Relationship Id="rId5" Type="http://schemas.openxmlformats.org/officeDocument/2006/relationships/tags" Target="../tags/tag58.xml"/><Relationship Id="rId4" Type="http://schemas.openxmlformats.org/officeDocument/2006/relationships/tags" Target="../tags/tag57.xml"/><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image" Target="../media/image14.jpe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9" Type="http://schemas.openxmlformats.org/officeDocument/2006/relationships/tags" Target="../tags/tag66.xml"/><Relationship Id="rId8" Type="http://schemas.openxmlformats.org/officeDocument/2006/relationships/tags" Target="../tags/tag65.xml"/><Relationship Id="rId7" Type="http://schemas.openxmlformats.org/officeDocument/2006/relationships/tags" Target="../tags/tag64.xml"/><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7" Type="http://schemas.openxmlformats.org/officeDocument/2006/relationships/notesSlide" Target="../notesSlides/notesSlide17.xml"/><Relationship Id="rId16" Type="http://schemas.openxmlformats.org/officeDocument/2006/relationships/slideLayout" Target="../slideLayouts/slideLayout1.xml"/><Relationship Id="rId15" Type="http://schemas.openxmlformats.org/officeDocument/2006/relationships/tags" Target="../tags/tag72.xml"/><Relationship Id="rId14" Type="http://schemas.openxmlformats.org/officeDocument/2006/relationships/tags" Target="../tags/tag71.xml"/><Relationship Id="rId13" Type="http://schemas.openxmlformats.org/officeDocument/2006/relationships/tags" Target="../tags/tag70.xml"/><Relationship Id="rId12" Type="http://schemas.openxmlformats.org/officeDocument/2006/relationships/tags" Target="../tags/tag69.xml"/><Relationship Id="rId11" Type="http://schemas.openxmlformats.org/officeDocument/2006/relationships/tags" Target="../tags/tag68.xml"/><Relationship Id="rId10" Type="http://schemas.openxmlformats.org/officeDocument/2006/relationships/tags" Target="../tags/tag67.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19.xml"/><Relationship Id="rId6" Type="http://schemas.openxmlformats.org/officeDocument/2006/relationships/slideLayout" Target="../slideLayouts/slideLayout1.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9" Type="http://schemas.openxmlformats.org/officeDocument/2006/relationships/tags" Target="../tags/tag84.xml"/><Relationship Id="rId8" Type="http://schemas.openxmlformats.org/officeDocument/2006/relationships/tags" Target="../tags/tag83.xml"/><Relationship Id="rId7" Type="http://schemas.openxmlformats.org/officeDocument/2006/relationships/tags" Target="../tags/tag82.xml"/><Relationship Id="rId6" Type="http://schemas.openxmlformats.org/officeDocument/2006/relationships/tags" Target="../tags/tag81.xml"/><Relationship Id="rId5" Type="http://schemas.openxmlformats.org/officeDocument/2006/relationships/tags" Target="../tags/tag80.xml"/><Relationship Id="rId4" Type="http://schemas.openxmlformats.org/officeDocument/2006/relationships/tags" Target="../tags/tag79.xml"/><Relationship Id="rId3" Type="http://schemas.openxmlformats.org/officeDocument/2006/relationships/tags" Target="../tags/tag78.xml"/><Relationship Id="rId21" Type="http://schemas.openxmlformats.org/officeDocument/2006/relationships/notesSlide" Target="../notesSlides/notesSlide21.xml"/><Relationship Id="rId20" Type="http://schemas.openxmlformats.org/officeDocument/2006/relationships/slideLayout" Target="../slideLayouts/slideLayout1.xml"/><Relationship Id="rId2" Type="http://schemas.openxmlformats.org/officeDocument/2006/relationships/tags" Target="../tags/tag77.xml"/><Relationship Id="rId19" Type="http://schemas.openxmlformats.org/officeDocument/2006/relationships/tags" Target="../tags/tag94.xml"/><Relationship Id="rId18" Type="http://schemas.openxmlformats.org/officeDocument/2006/relationships/tags" Target="../tags/tag93.xml"/><Relationship Id="rId17" Type="http://schemas.openxmlformats.org/officeDocument/2006/relationships/tags" Target="../tags/tag92.xml"/><Relationship Id="rId16" Type="http://schemas.openxmlformats.org/officeDocument/2006/relationships/tags" Target="../tags/tag91.xml"/><Relationship Id="rId15" Type="http://schemas.openxmlformats.org/officeDocument/2006/relationships/tags" Target="../tags/tag90.xml"/><Relationship Id="rId14" Type="http://schemas.openxmlformats.org/officeDocument/2006/relationships/tags" Target="../tags/tag89.xml"/><Relationship Id="rId13" Type="http://schemas.openxmlformats.org/officeDocument/2006/relationships/tags" Target="../tags/tag88.xml"/><Relationship Id="rId12" Type="http://schemas.openxmlformats.org/officeDocument/2006/relationships/tags" Target="../tags/tag87.xml"/><Relationship Id="rId11" Type="http://schemas.openxmlformats.org/officeDocument/2006/relationships/tags" Target="../tags/tag86.xml"/><Relationship Id="rId10" Type="http://schemas.openxmlformats.org/officeDocument/2006/relationships/tags" Target="../tags/tag85.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7" Type="http://schemas.openxmlformats.org/officeDocument/2006/relationships/notesSlide" Target="../notesSlides/notesSlide22.xml"/><Relationship Id="rId6" Type="http://schemas.openxmlformats.org/officeDocument/2006/relationships/slideLayout" Target="../slideLayouts/slideLayout1.xml"/><Relationship Id="rId5" Type="http://schemas.openxmlformats.org/officeDocument/2006/relationships/tags" Target="../tags/tag98.xml"/><Relationship Id="rId4" Type="http://schemas.openxmlformats.org/officeDocument/2006/relationships/tags" Target="../tags/tag97.xml"/><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image" Target="../media/image7.jpeg"/><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6.jpeg"/><Relationship Id="rId2" Type="http://schemas.openxmlformats.org/officeDocument/2006/relationships/tags" Target="../tags/tag1.xml"/><Relationship Id="rId15" Type="http://schemas.openxmlformats.org/officeDocument/2006/relationships/notesSlide" Target="../notesSlides/notesSlide7.xml"/><Relationship Id="rId14" Type="http://schemas.openxmlformats.org/officeDocument/2006/relationships/slideLayout" Target="../slideLayouts/slideLayout1.xml"/><Relationship Id="rId13" Type="http://schemas.openxmlformats.org/officeDocument/2006/relationships/tags" Target="../tags/tag9.xml"/><Relationship Id="rId12" Type="http://schemas.openxmlformats.org/officeDocument/2006/relationships/tags" Target="../tags/tag8.xml"/><Relationship Id="rId11" Type="http://schemas.openxmlformats.org/officeDocument/2006/relationships/image" Target="../media/image8.jpeg"/><Relationship Id="rId10" Type="http://schemas.openxmlformats.org/officeDocument/2006/relationships/tags" Target="../tags/tag7.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9" Type="http://schemas.openxmlformats.org/officeDocument/2006/relationships/tags" Target="../tags/tag15.xml"/><Relationship Id="rId8" Type="http://schemas.openxmlformats.org/officeDocument/2006/relationships/tags" Target="../tags/tag14.xml"/><Relationship Id="rId7" Type="http://schemas.openxmlformats.org/officeDocument/2006/relationships/image" Target="../media/image10.jpeg"/><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image" Target="../media/image9.jpeg"/><Relationship Id="rId2" Type="http://schemas.openxmlformats.org/officeDocument/2006/relationships/tags" Target="../tags/tag10.xml"/><Relationship Id="rId11" Type="http://schemas.openxmlformats.org/officeDocument/2006/relationships/notesSlide" Target="../notesSlides/notesSlide8.xml"/><Relationship Id="rId10" Type="http://schemas.openxmlformats.org/officeDocument/2006/relationships/slideLayout" Target="../slideLayouts/slideLayout1.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735117" y="546443"/>
            <a:ext cx="5642272" cy="8595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4320" b="1" kern="0" spc="288"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开源项目技术趋势与影响力分析</a:t>
            </a:r>
            <a:endParaRPr lang="en-US" sz="1440" dirty="0"/>
          </a:p>
        </p:txBody>
      </p:sp>
      <p:sp>
        <p:nvSpPr>
          <p:cNvPr id="3" name="Text 1"/>
          <p:cNvSpPr/>
          <p:nvPr/>
        </p:nvSpPr>
        <p:spPr>
          <a:xfrm>
            <a:off x="873436" y="2042175"/>
            <a:ext cx="5503953" cy="45720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440" kern="0" spc="144"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助力开发者明智决策的系统模块开发</a:t>
            </a:r>
            <a:endParaRPr lang="en-US" sz="1440" dirty="0"/>
          </a:p>
        </p:txBody>
      </p:sp>
      <p:sp>
        <p:nvSpPr>
          <p:cNvPr id="4" name="Shape 2"/>
          <p:cNvSpPr/>
          <p:nvPr/>
        </p:nvSpPr>
        <p:spPr>
          <a:xfrm>
            <a:off x="873436" y="2800796"/>
            <a:ext cx="1828800" cy="352958"/>
          </a:xfrm>
          <a:custGeom>
            <a:avLst/>
            <a:gdLst/>
            <a:ahLst/>
            <a:cxnLst/>
            <a:rect l="l" t="t" r="r" b="b"/>
            <a:pathLst>
              <a:path w="1828800" h="352958">
                <a:moveTo>
                  <a:pt x="176479" y="0"/>
                </a:moveTo>
                <a:moveTo>
                  <a:pt x="176479" y="0"/>
                </a:moveTo>
                <a:lnTo>
                  <a:pt x="1652321" y="0"/>
                </a:lnTo>
                <a:quadBezTo>
                  <a:pt x="1828800" y="0"/>
                  <a:pt x="1828800" y="176479"/>
                </a:quadBezTo>
                <a:lnTo>
                  <a:pt x="1828800" y="176479"/>
                </a:lnTo>
                <a:quadBezTo>
                  <a:pt x="1828800" y="352958"/>
                  <a:pt x="1652321" y="352958"/>
                </a:quadBezTo>
                <a:lnTo>
                  <a:pt x="176479" y="352958"/>
                </a:lnTo>
                <a:quadBezTo>
                  <a:pt x="0" y="352958"/>
                  <a:pt x="0" y="176479"/>
                </a:quadBezTo>
                <a:lnTo>
                  <a:pt x="0" y="176479"/>
                </a:lnTo>
                <a:quadBezTo>
                  <a:pt x="0" y="0"/>
                  <a:pt x="176479" y="0"/>
                </a:quadBezTo>
                <a:close/>
              </a:path>
            </a:pathLst>
          </a:custGeom>
          <a:solidFill>
            <a:srgbClr val="0090FF"/>
          </a:solidFill>
        </p:spPr>
      </p:sp>
      <p:sp>
        <p:nvSpPr>
          <p:cNvPr id="5" name="Text 3"/>
          <p:cNvSpPr/>
          <p:nvPr/>
        </p:nvSpPr>
        <p:spPr>
          <a:xfrm>
            <a:off x="976928" y="2748675"/>
            <a:ext cx="1621816" cy="404278"/>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1295"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汇报人: </a:t>
            </a:r>
            <a:r>
              <a:rPr lang="zh-CN" altLang="en-US" sz="1295"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丁子博</a:t>
            </a:r>
            <a:endParaRPr lang="en-US" sz="1440" dirty="0"/>
          </a:p>
        </p:txBody>
      </p:sp>
      <p:sp>
        <p:nvSpPr>
          <p:cNvPr id="6" name="Shape 4"/>
          <p:cNvSpPr/>
          <p:nvPr/>
        </p:nvSpPr>
        <p:spPr>
          <a:xfrm>
            <a:off x="873436" y="2038703"/>
            <a:ext cx="5158824" cy="0"/>
          </a:xfrm>
          <a:custGeom>
            <a:avLst/>
            <a:gdLst/>
            <a:ahLst/>
            <a:cxnLst/>
            <a:rect l="l" t="t" r="r" b="b"/>
            <a:pathLst>
              <a:path w="5158824">
                <a:moveTo>
                  <a:pt x="0" y="0"/>
                </a:moveTo>
                <a:moveTo>
                  <a:pt x="0" y="0"/>
                </a:moveTo>
                <a:lnTo>
                  <a:pt x="5158824" y="0"/>
                </a:lnTo>
              </a:path>
            </a:pathLst>
          </a:custGeom>
          <a:noFill/>
          <a:ln w="9525">
            <a:solidFill>
              <a:srgbClr val="0D4C95"/>
            </a:solidFill>
            <a:prstDash val="solid"/>
            <a:headEnd type="none"/>
            <a:tailEnd type="none"/>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66361" y="81343"/>
            <a:ext cx="8877639" cy="636365"/>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D4C95"/>
                </a:solidFill>
                <a:latin typeface="微软雅黑" panose="020B0503020204020204" pitchFamily="34" charset="-122"/>
                <a:ea typeface="微软雅黑" panose="020B0503020204020204" pitchFamily="34" charset="-122"/>
                <a:cs typeface="微软雅黑" panose="020B0503020204020204" pitchFamily="34" charset="-120"/>
              </a:rPr>
              <a:t>数据采集模块</a:t>
            </a:r>
            <a:endParaRPr lang="en-US" sz="1440" dirty="0"/>
          </a:p>
        </p:txBody>
      </p:sp>
      <p:sp>
        <p:nvSpPr>
          <p:cNvPr id="3" name="Shape 1"/>
          <p:cNvSpPr/>
          <p:nvPr/>
        </p:nvSpPr>
        <p:spPr>
          <a:xfrm>
            <a:off x="202963" y="718381"/>
            <a:ext cx="8727393" cy="0"/>
          </a:xfrm>
          <a:custGeom>
            <a:avLst/>
            <a:gdLst/>
            <a:ahLst/>
            <a:cxnLst/>
            <a:rect l="l" t="t" r="r" b="b"/>
            <a:pathLst>
              <a:path w="8727393">
                <a:moveTo>
                  <a:pt x="0" y="0"/>
                </a:moveTo>
                <a:moveTo>
                  <a:pt x="0" y="0"/>
                </a:moveTo>
                <a:lnTo>
                  <a:pt x="8727393" y="0"/>
                </a:lnTo>
              </a:path>
            </a:pathLst>
          </a:custGeom>
          <a:noFill/>
          <a:ln w="9525">
            <a:solidFill>
              <a:srgbClr val="D0E8F9"/>
            </a:solidFill>
            <a:prstDash val="solid"/>
            <a:headEnd type="none"/>
            <a:tailEnd type="none"/>
          </a:ln>
        </p:spPr>
      </p:sp>
      <p:sp>
        <p:nvSpPr>
          <p:cNvPr id="4" name="Shape 2"/>
          <p:cNvSpPr/>
          <p:nvPr>
            <p:custDataLst>
              <p:tags r:id="rId2"/>
            </p:custDataLst>
          </p:nvPr>
        </p:nvSpPr>
        <p:spPr>
          <a:xfrm>
            <a:off x="695478" y="1030470"/>
            <a:ext cx="2516103" cy="3082559"/>
          </a:xfrm>
          <a:custGeom>
            <a:avLst/>
            <a:gdLst/>
            <a:ahLst/>
            <a:cxnLst/>
            <a:rect l="l" t="t" r="r" b="b"/>
            <a:pathLst>
              <a:path w="2516103" h="3082559">
                <a:moveTo>
                  <a:pt x="314513" y="0"/>
                </a:moveTo>
                <a:moveTo>
                  <a:pt x="314513" y="0"/>
                </a:moveTo>
                <a:lnTo>
                  <a:pt x="2516103" y="0"/>
                </a:lnTo>
                <a:lnTo>
                  <a:pt x="2516103" y="2760083"/>
                </a:lnTo>
                <a:quadBezTo>
                  <a:pt x="2516103" y="3082559"/>
                  <a:pt x="2201590" y="3082559"/>
                </a:quadBezTo>
                <a:lnTo>
                  <a:pt x="0" y="3082559"/>
                </a:lnTo>
                <a:lnTo>
                  <a:pt x="0" y="322476"/>
                </a:lnTo>
                <a:quadBezTo>
                  <a:pt x="0" y="0"/>
                  <a:pt x="314513" y="0"/>
                </a:quadBezTo>
                <a:close/>
              </a:path>
            </a:pathLst>
          </a:custGeom>
          <a:solidFill>
            <a:srgbClr val="0084FF">
              <a:alpha val="10000"/>
            </a:srgbClr>
          </a:solidFill>
        </p:spPr>
      </p:sp>
      <p:sp>
        <p:nvSpPr>
          <p:cNvPr id="5" name="Text 3"/>
          <p:cNvSpPr/>
          <p:nvPr>
            <p:custDataLst>
              <p:tags r:id="rId3"/>
            </p:custDataLst>
          </p:nvPr>
        </p:nvSpPr>
        <p:spPr>
          <a:xfrm>
            <a:off x="768630" y="1164778"/>
            <a:ext cx="1362233" cy="704088"/>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735"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6" name="Text 4"/>
          <p:cNvSpPr/>
          <p:nvPr>
            <p:custDataLst>
              <p:tags r:id="rId4"/>
            </p:custDataLst>
          </p:nvPr>
        </p:nvSpPr>
        <p:spPr>
          <a:xfrm>
            <a:off x="695478" y="1672786"/>
            <a:ext cx="2377440"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数据来源与采集</a:t>
            </a:r>
            <a:endParaRPr lang="en-US" sz="1440" dirty="0"/>
          </a:p>
        </p:txBody>
      </p:sp>
      <p:sp>
        <p:nvSpPr>
          <p:cNvPr id="7" name="Text 5"/>
          <p:cNvSpPr/>
          <p:nvPr>
            <p:custDataLst>
              <p:tags r:id="rId5"/>
            </p:custDataLst>
          </p:nvPr>
        </p:nvSpPr>
        <p:spPr>
          <a:xfrm>
            <a:off x="695478" y="2184850"/>
            <a:ext cx="2516103" cy="954405"/>
          </a:xfrm>
          <a:prstGeom prst="rect">
            <a:avLst/>
          </a:prstGeom>
          <a:noFill/>
        </p:spPr>
        <p:txBody>
          <a:bodyPr wrap="square" lIns="95250" tIns="95250" rIns="95250" bIns="95250" rtlCol="0" anchor="t">
            <a:spAutoFit/>
          </a:bodyPr>
          <a:lstStyle/>
          <a:p>
            <a:pPr marL="0" indent="0" algn="just">
              <a:lnSpc>
                <a:spcPct val="108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数据采集模块主要从opendigger平台获取开源项目的详细信息，包括项目基本信息、技术栈和影响力指标等</a:t>
            </a:r>
            <a:r>
              <a:rPr lang="zh-CN" alt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a:t>
            </a:r>
            <a:r>
              <a:rPr lang="en-US" altLang="zh-CN"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 </a:t>
            </a:r>
            <a:endParaRPr lang="en-US" altLang="zh-CN"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8" name="Shape 6"/>
          <p:cNvSpPr/>
          <p:nvPr>
            <p:custDataLst>
              <p:tags r:id="rId6"/>
            </p:custDataLst>
          </p:nvPr>
        </p:nvSpPr>
        <p:spPr>
          <a:xfrm>
            <a:off x="3313949" y="1030470"/>
            <a:ext cx="2516103" cy="3082559"/>
          </a:xfrm>
          <a:custGeom>
            <a:avLst/>
            <a:gdLst/>
            <a:ahLst/>
            <a:cxnLst/>
            <a:rect l="l" t="t" r="r" b="b"/>
            <a:pathLst>
              <a:path w="2516103" h="3082559">
                <a:moveTo>
                  <a:pt x="314513" y="0"/>
                </a:moveTo>
                <a:moveTo>
                  <a:pt x="314513" y="0"/>
                </a:moveTo>
                <a:lnTo>
                  <a:pt x="2516103" y="0"/>
                </a:lnTo>
                <a:lnTo>
                  <a:pt x="2516103" y="2760083"/>
                </a:lnTo>
                <a:quadBezTo>
                  <a:pt x="2516103" y="3082559"/>
                  <a:pt x="2201590" y="3082559"/>
                </a:quadBezTo>
                <a:lnTo>
                  <a:pt x="0" y="3082559"/>
                </a:lnTo>
                <a:lnTo>
                  <a:pt x="0" y="322476"/>
                </a:lnTo>
                <a:quadBezTo>
                  <a:pt x="0" y="0"/>
                  <a:pt x="314513" y="0"/>
                </a:quadBezTo>
                <a:close/>
              </a:path>
            </a:pathLst>
          </a:custGeom>
          <a:solidFill>
            <a:srgbClr val="5196FF">
              <a:alpha val="10000"/>
            </a:srgbClr>
          </a:solidFill>
        </p:spPr>
      </p:sp>
      <p:sp>
        <p:nvSpPr>
          <p:cNvPr id="9" name="Text 7"/>
          <p:cNvSpPr/>
          <p:nvPr>
            <p:custDataLst>
              <p:tags r:id="rId7"/>
            </p:custDataLst>
          </p:nvPr>
        </p:nvSpPr>
        <p:spPr>
          <a:xfrm>
            <a:off x="3396245" y="1164778"/>
            <a:ext cx="1104990" cy="704088"/>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735"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10" name="Text 8"/>
          <p:cNvSpPr/>
          <p:nvPr>
            <p:custDataLst>
              <p:tags r:id="rId8"/>
            </p:custDataLst>
          </p:nvPr>
        </p:nvSpPr>
        <p:spPr>
          <a:xfrm>
            <a:off x="3313949" y="1672786"/>
            <a:ext cx="2377440"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数据同步与存储</a:t>
            </a:r>
            <a:endParaRPr lang="en-US" sz="1440" dirty="0"/>
          </a:p>
        </p:txBody>
      </p:sp>
      <p:sp>
        <p:nvSpPr>
          <p:cNvPr id="11" name="Text 9"/>
          <p:cNvSpPr/>
          <p:nvPr>
            <p:custDataLst>
              <p:tags r:id="rId9"/>
            </p:custDataLst>
          </p:nvPr>
        </p:nvSpPr>
        <p:spPr>
          <a:xfrm>
            <a:off x="3313949" y="2184850"/>
            <a:ext cx="2516103" cy="1554480"/>
          </a:xfrm>
          <a:prstGeom prst="rect">
            <a:avLst/>
          </a:prstGeom>
          <a:noFill/>
        </p:spPr>
        <p:txBody>
          <a:bodyPr wrap="square" lIns="95250" tIns="95250" rIns="95250" bIns="95250" rtlCol="0" anchor="t">
            <a:spAutoFit/>
          </a:bodyPr>
          <a:lstStyle/>
          <a:p>
            <a:pPr marL="0" indent="0" algn="just">
              <a:lnSpc>
                <a:spcPct val="108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采集到的数据会被同步至本地数据库进行存储，使用MySQL作为数据存储的关键技术，确保数据的安全性和稳定性。</a:t>
            </a:r>
            <a:endParaRPr lang="en-US" sz="1440" dirty="0"/>
          </a:p>
        </p:txBody>
      </p:sp>
      <p:sp>
        <p:nvSpPr>
          <p:cNvPr id="12" name="Shape 10"/>
          <p:cNvSpPr/>
          <p:nvPr>
            <p:custDataLst>
              <p:tags r:id="rId10"/>
            </p:custDataLst>
          </p:nvPr>
        </p:nvSpPr>
        <p:spPr>
          <a:xfrm>
            <a:off x="5932420" y="1030470"/>
            <a:ext cx="2516103" cy="3082559"/>
          </a:xfrm>
          <a:custGeom>
            <a:avLst/>
            <a:gdLst/>
            <a:ahLst/>
            <a:cxnLst/>
            <a:rect l="l" t="t" r="r" b="b"/>
            <a:pathLst>
              <a:path w="2516103" h="3082559">
                <a:moveTo>
                  <a:pt x="314513" y="0"/>
                </a:moveTo>
                <a:moveTo>
                  <a:pt x="314513" y="0"/>
                </a:moveTo>
                <a:lnTo>
                  <a:pt x="2516103" y="0"/>
                </a:lnTo>
                <a:lnTo>
                  <a:pt x="2516103" y="2760083"/>
                </a:lnTo>
                <a:quadBezTo>
                  <a:pt x="2516103" y="3082559"/>
                  <a:pt x="2201590" y="3082559"/>
                </a:quadBezTo>
                <a:lnTo>
                  <a:pt x="0" y="3082559"/>
                </a:lnTo>
                <a:lnTo>
                  <a:pt x="0" y="322476"/>
                </a:lnTo>
                <a:quadBezTo>
                  <a:pt x="0" y="0"/>
                  <a:pt x="314513" y="0"/>
                </a:quadBezTo>
                <a:close/>
              </a:path>
            </a:pathLst>
          </a:custGeom>
          <a:solidFill>
            <a:srgbClr val="0084FF">
              <a:alpha val="10000"/>
            </a:srgbClr>
          </a:solidFill>
        </p:spPr>
      </p:sp>
      <p:sp>
        <p:nvSpPr>
          <p:cNvPr id="13" name="Text 11"/>
          <p:cNvSpPr/>
          <p:nvPr>
            <p:custDataLst>
              <p:tags r:id="rId11"/>
            </p:custDataLst>
          </p:nvPr>
        </p:nvSpPr>
        <p:spPr>
          <a:xfrm>
            <a:off x="6005572" y="1164778"/>
            <a:ext cx="1333989" cy="704088"/>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735"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14" name="Text 12"/>
          <p:cNvSpPr/>
          <p:nvPr>
            <p:custDataLst>
              <p:tags r:id="rId12"/>
            </p:custDataLst>
          </p:nvPr>
        </p:nvSpPr>
        <p:spPr>
          <a:xfrm>
            <a:off x="5932420" y="1672786"/>
            <a:ext cx="2377440"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关键技术应用</a:t>
            </a:r>
            <a:endParaRPr lang="en-US" sz="1440" dirty="0"/>
          </a:p>
        </p:txBody>
      </p:sp>
      <p:sp>
        <p:nvSpPr>
          <p:cNvPr id="15" name="Text 13"/>
          <p:cNvSpPr/>
          <p:nvPr>
            <p:custDataLst>
              <p:tags r:id="rId13"/>
            </p:custDataLst>
          </p:nvPr>
        </p:nvSpPr>
        <p:spPr>
          <a:xfrm>
            <a:off x="5932420" y="2184850"/>
            <a:ext cx="2516103" cy="954405"/>
          </a:xfrm>
          <a:prstGeom prst="rect">
            <a:avLst/>
          </a:prstGeom>
          <a:noFill/>
        </p:spPr>
        <p:txBody>
          <a:bodyPr wrap="square" lIns="95250" tIns="95250" rIns="95250" bIns="95250" rtlCol="0" anchor="t">
            <a:spAutoFit/>
          </a:bodyPr>
          <a:lstStyle/>
          <a:p>
            <a:pPr marL="0" indent="0" algn="just">
              <a:lnSpc>
                <a:spcPct val="108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在数据采集模块中，关键技术包括Vue和MySQL数据存储，这些技术的</a:t>
            </a: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应用保证了数据采集的效率和准确性。</a:t>
            </a:r>
            <a:endParaRPr lang="en-US" sz="144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66361" y="81343"/>
            <a:ext cx="8877639" cy="636365"/>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D4C95"/>
                </a:solidFill>
                <a:latin typeface="微软雅黑" panose="020B0503020204020204" pitchFamily="34" charset="-122"/>
                <a:ea typeface="微软雅黑" panose="020B0503020204020204" pitchFamily="34" charset="-122"/>
                <a:cs typeface="微软雅黑" panose="020B0503020204020204" pitchFamily="34" charset="-120"/>
              </a:rPr>
              <a:t>功能描述</a:t>
            </a:r>
            <a:endParaRPr lang="en-US" sz="1440" dirty="0"/>
          </a:p>
        </p:txBody>
      </p:sp>
      <p:sp>
        <p:nvSpPr>
          <p:cNvPr id="3" name="Shape 1"/>
          <p:cNvSpPr/>
          <p:nvPr/>
        </p:nvSpPr>
        <p:spPr>
          <a:xfrm>
            <a:off x="202963" y="718381"/>
            <a:ext cx="8727393" cy="0"/>
          </a:xfrm>
          <a:custGeom>
            <a:avLst/>
            <a:gdLst/>
            <a:ahLst/>
            <a:cxnLst/>
            <a:rect l="l" t="t" r="r" b="b"/>
            <a:pathLst>
              <a:path w="8727393">
                <a:moveTo>
                  <a:pt x="0" y="0"/>
                </a:moveTo>
                <a:moveTo>
                  <a:pt x="0" y="0"/>
                </a:moveTo>
                <a:lnTo>
                  <a:pt x="8727393" y="0"/>
                </a:lnTo>
              </a:path>
            </a:pathLst>
          </a:custGeom>
          <a:noFill/>
          <a:ln w="9525">
            <a:solidFill>
              <a:srgbClr val="D0E8F9"/>
            </a:solidFill>
            <a:prstDash val="solid"/>
            <a:headEnd type="none"/>
            <a:tailEnd type="none"/>
          </a:ln>
        </p:spPr>
      </p:sp>
      <p:pic>
        <p:nvPicPr>
          <p:cNvPr id="4" name="Image 0" descr="https://sgw-dx.xf-yun.com/api/v1/sparkdesk/_1733371923986a5d2e96641484321bfd4cc8a626f7c64.jpg?authorization=c2ltcGxlLWp3dCBhaz1zcGFya2Rlc2s4MDAwMDAwMDAwMDE7ZXhwPTMzMTAxNzE5MjQ7YWxnbz1obWFjLXNoYTI1NjtzaWc9bEIzZVREM0VkS2l5TjBGUkQya01PVDc2dWpQQ3pkL21EY3J2Nm5Nc2VkWT0=&amp;x_location=7YfmxI7B7uKO7jlRxIftd60XgLD="/>
          <p:cNvPicPr>
            <a:picLocks noChangeAspect="1"/>
          </p:cNvPicPr>
          <p:nvPr>
            <p:custDataLst>
              <p:tags r:id="rId2"/>
            </p:custDataLst>
          </p:nvPr>
        </p:nvPicPr>
        <p:blipFill>
          <a:blip r:embed="rId3"/>
          <a:stretch>
            <a:fillRect/>
          </a:stretch>
        </p:blipFill>
        <p:spPr>
          <a:xfrm>
            <a:off x="888372" y="1088132"/>
            <a:ext cx="2283193" cy="1282693"/>
          </a:xfrm>
          <a:prstGeom prst="rect">
            <a:avLst/>
          </a:prstGeom>
        </p:spPr>
      </p:pic>
      <p:sp>
        <p:nvSpPr>
          <p:cNvPr id="5" name="Text 2"/>
          <p:cNvSpPr/>
          <p:nvPr>
            <p:custDataLst>
              <p:tags r:id="rId4"/>
            </p:custDataLst>
          </p:nvPr>
        </p:nvSpPr>
        <p:spPr>
          <a:xfrm>
            <a:off x="786384" y="2446016"/>
            <a:ext cx="2487168"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数据采集模块</a:t>
            </a:r>
            <a:endParaRPr lang="en-US" sz="1440" dirty="0"/>
          </a:p>
        </p:txBody>
      </p:sp>
      <p:sp>
        <p:nvSpPr>
          <p:cNvPr id="6" name="Text 3"/>
          <p:cNvSpPr/>
          <p:nvPr>
            <p:custDataLst>
              <p:tags r:id="rId5"/>
            </p:custDataLst>
          </p:nvPr>
        </p:nvSpPr>
        <p:spPr>
          <a:xfrm>
            <a:off x="822960" y="2773736"/>
            <a:ext cx="2414016"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数据采集模块负责从开源平台如opendigger获取项目基本信息、技术栈和影响力指标，并将这些数据存储到MySQL数据库中。这一过程确保了数据的实时性和准确性，为后续的数据处理与分析提供了坚实的基础。</a:t>
            </a:r>
            <a:endParaRPr lang="en-US" sz="1440" dirty="0"/>
          </a:p>
        </p:txBody>
      </p:sp>
      <p:pic>
        <p:nvPicPr>
          <p:cNvPr id="7" name="Image 1" descr="https://sgw-dx.xf-yun.com/api/v1/sparkdesk/_17333719269669c38951948e840ed8ddc190c95d0b5de.jpg?authorization=c2ltcGxlLWp3dCBhaz1zcGFya2Rlc2s4MDAwMDAwMDAwMDE7ZXhwPTMzMTAxNzE5MjY7YWxnbz1obWFjLXNoYTI1NjtzaWc9N1AvdTF0SlNpSG1jb2NOQkJtZHZVUWFxeE1YMnVzTTlvanBnbUFxQ3Vwaz0=&amp;x_location=7YfmxI7B7uKO7jlRxIftd60XgLD="/>
          <p:cNvPicPr>
            <a:picLocks noChangeAspect="1"/>
          </p:cNvPicPr>
          <p:nvPr>
            <p:custDataLst>
              <p:tags r:id="rId6"/>
            </p:custDataLst>
          </p:nvPr>
        </p:nvPicPr>
        <p:blipFill>
          <a:blip r:embed="rId7"/>
          <a:stretch>
            <a:fillRect/>
          </a:stretch>
        </p:blipFill>
        <p:spPr>
          <a:xfrm>
            <a:off x="3466980" y="1088132"/>
            <a:ext cx="2283193" cy="1282693"/>
          </a:xfrm>
          <a:prstGeom prst="rect">
            <a:avLst/>
          </a:prstGeom>
        </p:spPr>
      </p:pic>
      <p:sp>
        <p:nvSpPr>
          <p:cNvPr id="8" name="Text 4"/>
          <p:cNvSpPr/>
          <p:nvPr>
            <p:custDataLst>
              <p:tags r:id="rId8"/>
            </p:custDataLst>
          </p:nvPr>
        </p:nvSpPr>
        <p:spPr>
          <a:xfrm>
            <a:off x="3328416" y="2446016"/>
            <a:ext cx="2487168"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数据处理与分析模块</a:t>
            </a:r>
            <a:endParaRPr lang="en-US" sz="1440" dirty="0"/>
          </a:p>
        </p:txBody>
      </p:sp>
      <p:sp>
        <p:nvSpPr>
          <p:cNvPr id="9" name="Text 5"/>
          <p:cNvSpPr/>
          <p:nvPr>
            <p:custDataLst>
              <p:tags r:id="rId9"/>
            </p:custDataLst>
          </p:nvPr>
        </p:nvSpPr>
        <p:spPr>
          <a:xfrm>
            <a:off x="3401568" y="2773736"/>
            <a:ext cx="2414016" cy="125222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数据处理与分析模块对采集到的原始数据进行清洗、预处理、分析和建模，通过机器学习算法分析开源项目的技术趋势和影响力。这一步骤是整个系统的核心，它决定了最终展示的数据质量和价值。</a:t>
            </a:r>
            <a:endParaRPr lang="en-US" sz="1440" dirty="0"/>
          </a:p>
        </p:txBody>
      </p:sp>
      <p:pic>
        <p:nvPicPr>
          <p:cNvPr id="10" name="Image 2" descr="https://sgw-dx.xf-yun.com/api/v1/sparkdesk/_1733371930003823d37a385fc4d08ba022ea5fa4e55da.jpg?authorization=c2ltcGxlLWp3dCBhaz1zcGFya2Rlc2s4MDAwMDAwMDAwMDE7ZXhwPTMzMTAxNzE5MzA7YWxnbz1obWFjLXNoYTI1NjtzaWc9NDNQQ1E5MzNwemt2akhXaktyRW5tZGhVSTZOYkFGMXdmZ1dQR1RSYlhpYz0=&amp;x_location=7YfmxI7B7uKO7jlRxIftd60XgLD="/>
          <p:cNvPicPr>
            <a:picLocks noChangeAspect="1"/>
          </p:cNvPicPr>
          <p:nvPr>
            <p:custDataLst>
              <p:tags r:id="rId10"/>
            </p:custDataLst>
          </p:nvPr>
        </p:nvPicPr>
        <p:blipFill>
          <a:blip r:embed="rId11"/>
          <a:stretch>
            <a:fillRect/>
          </a:stretch>
        </p:blipFill>
        <p:spPr>
          <a:xfrm>
            <a:off x="6009012" y="1088132"/>
            <a:ext cx="2283193" cy="1282693"/>
          </a:xfrm>
          <a:prstGeom prst="rect">
            <a:avLst/>
          </a:prstGeom>
        </p:spPr>
      </p:pic>
      <p:sp>
        <p:nvSpPr>
          <p:cNvPr id="11" name="Text 6"/>
          <p:cNvSpPr/>
          <p:nvPr>
            <p:custDataLst>
              <p:tags r:id="rId12"/>
            </p:custDataLst>
          </p:nvPr>
        </p:nvSpPr>
        <p:spPr>
          <a:xfrm>
            <a:off x="5870448" y="2447488"/>
            <a:ext cx="2487168"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数据大屏展示</a:t>
            </a:r>
            <a:endParaRPr lang="en-US" sz="1440" dirty="0"/>
          </a:p>
        </p:txBody>
      </p:sp>
      <p:sp>
        <p:nvSpPr>
          <p:cNvPr id="12" name="Text 7"/>
          <p:cNvSpPr/>
          <p:nvPr>
            <p:custDataLst>
              <p:tags r:id="rId13"/>
            </p:custDataLst>
          </p:nvPr>
        </p:nvSpPr>
        <p:spPr>
          <a:xfrm>
            <a:off x="5943600" y="2775208"/>
            <a:ext cx="2414016" cy="1605915"/>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数据大屏展示包括多个子模块，用于动态展示开源项目的影响力、研究方向、开发语言使用趋势、编程语言Top排行、技术使用量词云以及各国家编程语言使用数量图等。这些模块通过合理布局和响应式设计，确保数据在大屏幕上清晰、直观地展示，并支持用户交互。</a:t>
            </a:r>
            <a:endParaRPr lang="en-US" sz="144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66361" y="81343"/>
            <a:ext cx="8877639" cy="636365"/>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D4C95"/>
                </a:solidFill>
                <a:latin typeface="微软雅黑" panose="020B0503020204020204" pitchFamily="34" charset="-122"/>
                <a:ea typeface="微软雅黑" panose="020B0503020204020204" pitchFamily="34" charset="-122"/>
                <a:cs typeface="微软雅黑" panose="020B0503020204020204" pitchFamily="34" charset="-120"/>
              </a:rPr>
              <a:t>数据处理与分析模块</a:t>
            </a:r>
            <a:endParaRPr lang="en-US" sz="1440" dirty="0"/>
          </a:p>
        </p:txBody>
      </p:sp>
      <p:sp>
        <p:nvSpPr>
          <p:cNvPr id="3" name="Shape 1"/>
          <p:cNvSpPr/>
          <p:nvPr/>
        </p:nvSpPr>
        <p:spPr>
          <a:xfrm>
            <a:off x="202963" y="718381"/>
            <a:ext cx="8727393" cy="0"/>
          </a:xfrm>
          <a:custGeom>
            <a:avLst/>
            <a:gdLst/>
            <a:ahLst/>
            <a:cxnLst/>
            <a:rect l="l" t="t" r="r" b="b"/>
            <a:pathLst>
              <a:path w="8727393">
                <a:moveTo>
                  <a:pt x="0" y="0"/>
                </a:moveTo>
                <a:moveTo>
                  <a:pt x="0" y="0"/>
                </a:moveTo>
                <a:lnTo>
                  <a:pt x="8727393" y="0"/>
                </a:lnTo>
              </a:path>
            </a:pathLst>
          </a:custGeom>
          <a:noFill/>
          <a:ln w="9525">
            <a:solidFill>
              <a:srgbClr val="D0E8F9"/>
            </a:solidFill>
            <a:prstDash val="solid"/>
            <a:headEnd type="none"/>
            <a:tailEnd type="none"/>
          </a:ln>
        </p:spPr>
      </p:sp>
      <p:sp>
        <p:nvSpPr>
          <p:cNvPr id="4" name="Shape 2"/>
          <p:cNvSpPr/>
          <p:nvPr/>
        </p:nvSpPr>
        <p:spPr>
          <a:xfrm>
            <a:off x="695478" y="1030470"/>
            <a:ext cx="2516103" cy="3082559"/>
          </a:xfrm>
          <a:custGeom>
            <a:avLst/>
            <a:gdLst/>
            <a:ahLst/>
            <a:cxnLst/>
            <a:rect l="l" t="t" r="r" b="b"/>
            <a:pathLst>
              <a:path w="2516103" h="3082559">
                <a:moveTo>
                  <a:pt x="314513" y="0"/>
                </a:moveTo>
                <a:moveTo>
                  <a:pt x="314513" y="0"/>
                </a:moveTo>
                <a:lnTo>
                  <a:pt x="2516103" y="0"/>
                </a:lnTo>
                <a:lnTo>
                  <a:pt x="2516103" y="2760083"/>
                </a:lnTo>
                <a:quadBezTo>
                  <a:pt x="2516103" y="3082559"/>
                  <a:pt x="2201590" y="3082559"/>
                </a:quadBezTo>
                <a:lnTo>
                  <a:pt x="0" y="3082559"/>
                </a:lnTo>
                <a:lnTo>
                  <a:pt x="0" y="322476"/>
                </a:lnTo>
                <a:quadBezTo>
                  <a:pt x="0" y="0"/>
                  <a:pt x="314513" y="0"/>
                </a:quadBezTo>
                <a:close/>
              </a:path>
            </a:pathLst>
          </a:custGeom>
          <a:solidFill>
            <a:srgbClr val="0084FF">
              <a:alpha val="10000"/>
            </a:srgbClr>
          </a:solidFill>
        </p:spPr>
      </p:sp>
      <p:sp>
        <p:nvSpPr>
          <p:cNvPr id="5" name="Text 3"/>
          <p:cNvSpPr/>
          <p:nvPr/>
        </p:nvSpPr>
        <p:spPr>
          <a:xfrm>
            <a:off x="768630" y="1164778"/>
            <a:ext cx="1362233" cy="704088"/>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735"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6" name="Text 4"/>
          <p:cNvSpPr/>
          <p:nvPr/>
        </p:nvSpPr>
        <p:spPr>
          <a:xfrm>
            <a:off x="695478" y="1672786"/>
            <a:ext cx="2377440"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数据清洗与预处理</a:t>
            </a:r>
            <a:endParaRPr lang="en-US" sz="1440" dirty="0"/>
          </a:p>
        </p:txBody>
      </p:sp>
      <p:sp>
        <p:nvSpPr>
          <p:cNvPr id="7" name="Text 5"/>
          <p:cNvSpPr/>
          <p:nvPr/>
        </p:nvSpPr>
        <p:spPr>
          <a:xfrm>
            <a:off x="695478" y="2184850"/>
            <a:ext cx="2516103" cy="1554480"/>
          </a:xfrm>
          <a:prstGeom prst="rect">
            <a:avLst/>
          </a:prstGeom>
          <a:noFill/>
        </p:spPr>
        <p:txBody>
          <a:bodyPr wrap="square" lIns="95250" tIns="95250" rIns="95250" bIns="95250" rtlCol="0" anchor="t">
            <a:spAutoFit/>
          </a:bodyPr>
          <a:lstStyle/>
          <a:p>
            <a:pPr marL="0" indent="0" algn="just">
              <a:lnSpc>
                <a:spcPct val="108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数据处理与分析模块首先对采集到的原始数据进行清洗和预处理，使用Pandas和NumPy等工具去除噪声、填补缺失值，确保数据质量，为后续分析打下坚实基础。</a:t>
            </a:r>
            <a:endParaRPr lang="en-US" sz="1440" dirty="0"/>
          </a:p>
        </p:txBody>
      </p:sp>
      <p:sp>
        <p:nvSpPr>
          <p:cNvPr id="8" name="Shape 6"/>
          <p:cNvSpPr/>
          <p:nvPr/>
        </p:nvSpPr>
        <p:spPr>
          <a:xfrm>
            <a:off x="3313949" y="1030470"/>
            <a:ext cx="2516103" cy="3082559"/>
          </a:xfrm>
          <a:custGeom>
            <a:avLst/>
            <a:gdLst/>
            <a:ahLst/>
            <a:cxnLst/>
            <a:rect l="l" t="t" r="r" b="b"/>
            <a:pathLst>
              <a:path w="2516103" h="3082559">
                <a:moveTo>
                  <a:pt x="314513" y="0"/>
                </a:moveTo>
                <a:moveTo>
                  <a:pt x="314513" y="0"/>
                </a:moveTo>
                <a:lnTo>
                  <a:pt x="2516103" y="0"/>
                </a:lnTo>
                <a:lnTo>
                  <a:pt x="2516103" y="2760083"/>
                </a:lnTo>
                <a:quadBezTo>
                  <a:pt x="2516103" y="3082559"/>
                  <a:pt x="2201590" y="3082559"/>
                </a:quadBezTo>
                <a:lnTo>
                  <a:pt x="0" y="3082559"/>
                </a:lnTo>
                <a:lnTo>
                  <a:pt x="0" y="322476"/>
                </a:lnTo>
                <a:quadBezTo>
                  <a:pt x="0" y="0"/>
                  <a:pt x="314513" y="0"/>
                </a:quadBezTo>
                <a:close/>
              </a:path>
            </a:pathLst>
          </a:custGeom>
          <a:solidFill>
            <a:srgbClr val="5196FF">
              <a:alpha val="10000"/>
            </a:srgbClr>
          </a:solidFill>
        </p:spPr>
      </p:sp>
      <p:sp>
        <p:nvSpPr>
          <p:cNvPr id="9" name="Text 7"/>
          <p:cNvSpPr/>
          <p:nvPr/>
        </p:nvSpPr>
        <p:spPr>
          <a:xfrm>
            <a:off x="3396245" y="1164778"/>
            <a:ext cx="1104990" cy="704088"/>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735"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10" name="Text 8"/>
          <p:cNvSpPr/>
          <p:nvPr/>
        </p:nvSpPr>
        <p:spPr>
          <a:xfrm>
            <a:off x="3313949" y="1672786"/>
            <a:ext cx="2377440"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技术趋势分析</a:t>
            </a:r>
            <a:endParaRPr lang="en-US" sz="1440" dirty="0"/>
          </a:p>
        </p:txBody>
      </p:sp>
      <p:sp>
        <p:nvSpPr>
          <p:cNvPr id="11" name="Text 9"/>
          <p:cNvSpPr/>
          <p:nvPr/>
        </p:nvSpPr>
        <p:spPr>
          <a:xfrm>
            <a:off x="3313949" y="2184850"/>
            <a:ext cx="2516103" cy="1554480"/>
          </a:xfrm>
          <a:prstGeom prst="rect">
            <a:avLst/>
          </a:prstGeom>
          <a:noFill/>
        </p:spPr>
        <p:txBody>
          <a:bodyPr wrap="square" lIns="95250" tIns="95250" rIns="95250" bIns="95250" rtlCol="0" anchor="t">
            <a:spAutoFit/>
          </a:bodyPr>
          <a:lstStyle/>
          <a:p>
            <a:pPr marL="0" indent="0" algn="just">
              <a:lnSpc>
                <a:spcPct val="108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通过时间序列分析和统计分析方法，本模块深入挖掘开源项目使用的编程语言流行度变化及框架或库的使用趋势，揭示技术发展的动态和方向。</a:t>
            </a:r>
            <a:endParaRPr lang="en-US" sz="1440" dirty="0"/>
          </a:p>
        </p:txBody>
      </p:sp>
      <p:sp>
        <p:nvSpPr>
          <p:cNvPr id="12" name="Shape 10"/>
          <p:cNvSpPr/>
          <p:nvPr/>
        </p:nvSpPr>
        <p:spPr>
          <a:xfrm>
            <a:off x="5932420" y="1030470"/>
            <a:ext cx="2516103" cy="3082559"/>
          </a:xfrm>
          <a:custGeom>
            <a:avLst/>
            <a:gdLst/>
            <a:ahLst/>
            <a:cxnLst/>
            <a:rect l="l" t="t" r="r" b="b"/>
            <a:pathLst>
              <a:path w="2516103" h="3082559">
                <a:moveTo>
                  <a:pt x="314513" y="0"/>
                </a:moveTo>
                <a:moveTo>
                  <a:pt x="314513" y="0"/>
                </a:moveTo>
                <a:lnTo>
                  <a:pt x="2516103" y="0"/>
                </a:lnTo>
                <a:lnTo>
                  <a:pt x="2516103" y="2760083"/>
                </a:lnTo>
                <a:quadBezTo>
                  <a:pt x="2516103" y="3082559"/>
                  <a:pt x="2201590" y="3082559"/>
                </a:quadBezTo>
                <a:lnTo>
                  <a:pt x="0" y="3082559"/>
                </a:lnTo>
                <a:lnTo>
                  <a:pt x="0" y="322476"/>
                </a:lnTo>
                <a:quadBezTo>
                  <a:pt x="0" y="0"/>
                  <a:pt x="314513" y="0"/>
                </a:quadBezTo>
                <a:close/>
              </a:path>
            </a:pathLst>
          </a:custGeom>
          <a:solidFill>
            <a:srgbClr val="0084FF">
              <a:alpha val="10000"/>
            </a:srgbClr>
          </a:solidFill>
        </p:spPr>
      </p:sp>
      <p:sp>
        <p:nvSpPr>
          <p:cNvPr id="13" name="Text 11"/>
          <p:cNvSpPr/>
          <p:nvPr/>
        </p:nvSpPr>
        <p:spPr>
          <a:xfrm>
            <a:off x="6005572" y="1164778"/>
            <a:ext cx="1333989" cy="704088"/>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735"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14" name="Text 12"/>
          <p:cNvSpPr/>
          <p:nvPr/>
        </p:nvSpPr>
        <p:spPr>
          <a:xfrm>
            <a:off x="5932420" y="1672786"/>
            <a:ext cx="2377440"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影响力评估</a:t>
            </a:r>
            <a:endParaRPr lang="en-US" sz="1440" dirty="0"/>
          </a:p>
        </p:txBody>
      </p:sp>
      <p:sp>
        <p:nvSpPr>
          <p:cNvPr id="15" name="Text 13"/>
          <p:cNvSpPr/>
          <p:nvPr/>
        </p:nvSpPr>
        <p:spPr>
          <a:xfrm>
            <a:off x="5932420" y="2184850"/>
            <a:ext cx="2516103" cy="1554480"/>
          </a:xfrm>
          <a:prstGeom prst="rect">
            <a:avLst/>
          </a:prstGeom>
          <a:noFill/>
        </p:spPr>
        <p:txBody>
          <a:bodyPr wrap="square" lIns="95250" tIns="95250" rIns="95250" bIns="95250" rtlCol="0" anchor="t">
            <a:spAutoFit/>
          </a:bodyPr>
          <a:lstStyle/>
          <a:p>
            <a:pPr marL="0" indent="0" algn="just">
              <a:lnSpc>
                <a:spcPct val="108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利用社区活跃度指标（如贡献者数量、Issue数量）和项目影响力指标（如Stars、Forks的增长趋势），本模块全面评估开源项目的影响力和社区参与度。</a:t>
            </a:r>
            <a:endParaRPr lang="en-US" sz="144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66361" y="81343"/>
            <a:ext cx="8877639" cy="636365"/>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D4C95"/>
                </a:solidFill>
                <a:latin typeface="微软雅黑" panose="020B0503020204020204" pitchFamily="34" charset="-122"/>
                <a:ea typeface="微软雅黑" panose="020B0503020204020204" pitchFamily="34" charset="-122"/>
                <a:cs typeface="微软雅黑" panose="020B0503020204020204" pitchFamily="34" charset="-120"/>
              </a:rPr>
              <a:t>功能描述</a:t>
            </a:r>
            <a:endParaRPr lang="en-US" sz="1440" dirty="0"/>
          </a:p>
        </p:txBody>
      </p:sp>
      <p:sp>
        <p:nvSpPr>
          <p:cNvPr id="3" name="Shape 1"/>
          <p:cNvSpPr/>
          <p:nvPr/>
        </p:nvSpPr>
        <p:spPr>
          <a:xfrm>
            <a:off x="202963" y="718381"/>
            <a:ext cx="8727393" cy="0"/>
          </a:xfrm>
          <a:custGeom>
            <a:avLst/>
            <a:gdLst/>
            <a:ahLst/>
            <a:cxnLst/>
            <a:rect l="l" t="t" r="r" b="b"/>
            <a:pathLst>
              <a:path w="8727393">
                <a:moveTo>
                  <a:pt x="0" y="0"/>
                </a:moveTo>
                <a:moveTo>
                  <a:pt x="0" y="0"/>
                </a:moveTo>
                <a:lnTo>
                  <a:pt x="8727393" y="0"/>
                </a:lnTo>
              </a:path>
            </a:pathLst>
          </a:custGeom>
          <a:noFill/>
          <a:ln w="9525">
            <a:solidFill>
              <a:srgbClr val="D0E8F9"/>
            </a:solidFill>
            <a:prstDash val="solid"/>
            <a:headEnd type="none"/>
            <a:tailEnd type="none"/>
          </a:ln>
        </p:spPr>
      </p:sp>
      <p:sp>
        <p:nvSpPr>
          <p:cNvPr id="4" name="Shape 2"/>
          <p:cNvSpPr/>
          <p:nvPr>
            <p:custDataLst>
              <p:tags r:id="rId2"/>
            </p:custDataLst>
          </p:nvPr>
        </p:nvSpPr>
        <p:spPr>
          <a:xfrm>
            <a:off x="931010" y="2447708"/>
            <a:ext cx="2356811" cy="0"/>
          </a:xfrm>
          <a:custGeom>
            <a:avLst/>
            <a:gdLst/>
            <a:ahLst/>
            <a:cxnLst/>
            <a:rect l="l" t="t" r="r" b="b"/>
            <a:pathLst>
              <a:path w="2356811">
                <a:moveTo>
                  <a:pt x="2356811" y="0"/>
                </a:moveTo>
                <a:moveTo>
                  <a:pt x="2356811" y="0"/>
                </a:moveTo>
                <a:lnTo>
                  <a:pt x="0" y="0"/>
                </a:lnTo>
              </a:path>
            </a:pathLst>
          </a:custGeom>
          <a:noFill/>
          <a:ln w="19050">
            <a:solidFill>
              <a:srgbClr val="0078FF"/>
            </a:solidFill>
            <a:prstDash val="solid"/>
            <a:headEnd type="arrow"/>
            <a:tailEnd type="arrow"/>
          </a:ln>
        </p:spPr>
      </p:sp>
      <p:sp>
        <p:nvSpPr>
          <p:cNvPr id="5" name="Shape 3"/>
          <p:cNvSpPr/>
          <p:nvPr>
            <p:custDataLst>
              <p:tags r:id="rId3"/>
            </p:custDataLst>
          </p:nvPr>
        </p:nvSpPr>
        <p:spPr>
          <a:xfrm>
            <a:off x="637864" y="1138754"/>
            <a:ext cx="374579" cy="770562"/>
          </a:xfrm>
          <a:custGeom>
            <a:avLst/>
            <a:gdLst/>
            <a:ahLst/>
            <a:cxnLst/>
            <a:rect l="l" t="t" r="r" b="b"/>
            <a:pathLst>
              <a:path w="374579" h="770562">
                <a:moveTo>
                  <a:pt x="187289" y="0"/>
                </a:moveTo>
                <a:moveTo>
                  <a:pt x="187289" y="0"/>
                </a:moveTo>
                <a:lnTo>
                  <a:pt x="187289" y="0"/>
                </a:lnTo>
                <a:quadBezTo>
                  <a:pt x="374579" y="0"/>
                  <a:pt x="374579" y="187289"/>
                </a:quadBezTo>
                <a:lnTo>
                  <a:pt x="374579" y="583272"/>
                </a:lnTo>
                <a:quadBezTo>
                  <a:pt x="374579" y="770562"/>
                  <a:pt x="187289" y="770562"/>
                </a:quadBezTo>
                <a:lnTo>
                  <a:pt x="187289" y="770562"/>
                </a:lnTo>
                <a:quadBezTo>
                  <a:pt x="0" y="770562"/>
                  <a:pt x="0" y="583272"/>
                </a:quadBezTo>
                <a:lnTo>
                  <a:pt x="0" y="187289"/>
                </a:lnTo>
                <a:quadBezTo>
                  <a:pt x="0" y="0"/>
                  <a:pt x="187289" y="0"/>
                </a:quadBezTo>
                <a:close/>
              </a:path>
            </a:pathLst>
          </a:custGeom>
          <a:solidFill>
            <a:srgbClr val="0084FF">
              <a:alpha val="50000"/>
            </a:srgbClr>
          </a:solidFill>
        </p:spPr>
      </p:sp>
      <p:sp>
        <p:nvSpPr>
          <p:cNvPr id="6" name="Shape 4"/>
          <p:cNvSpPr/>
          <p:nvPr>
            <p:custDataLst>
              <p:tags r:id="rId4"/>
            </p:custDataLst>
          </p:nvPr>
        </p:nvSpPr>
        <p:spPr>
          <a:xfrm>
            <a:off x="627162" y="1138754"/>
            <a:ext cx="395983" cy="395983"/>
          </a:xfrm>
          <a:custGeom>
            <a:avLst/>
            <a:gdLst/>
            <a:ahLst/>
            <a:cxnLst/>
            <a:rect l="l" t="t" r="r" b="b"/>
            <a:pathLst>
              <a:path w="395983" h="395983">
                <a:moveTo>
                  <a:pt x="197992" y="0"/>
                </a:moveTo>
                <a:moveTo>
                  <a:pt x="197992" y="0"/>
                </a:moveTo>
                <a:cubicBezTo>
                  <a:pt x="307266" y="0"/>
                  <a:pt x="395983" y="88717"/>
                  <a:pt x="395983" y="197992"/>
                </a:cubicBezTo>
                <a:cubicBezTo>
                  <a:pt x="395983" y="307266"/>
                  <a:pt x="307266" y="395983"/>
                  <a:pt x="197992" y="395983"/>
                </a:cubicBezTo>
                <a:cubicBezTo>
                  <a:pt x="88717" y="395983"/>
                  <a:pt x="0" y="307266"/>
                  <a:pt x="0" y="197992"/>
                </a:cubicBezTo>
                <a:cubicBezTo>
                  <a:pt x="0" y="88717"/>
                  <a:pt x="88717" y="0"/>
                  <a:pt x="197992" y="0"/>
                </a:cubicBezTo>
                <a:close/>
              </a:path>
            </a:pathLst>
          </a:custGeom>
          <a:solidFill>
            <a:srgbClr val="0084FF"/>
          </a:solidFill>
        </p:spPr>
      </p:sp>
      <p:sp>
        <p:nvSpPr>
          <p:cNvPr id="7" name="Text 5"/>
          <p:cNvSpPr/>
          <p:nvPr>
            <p:custDataLst>
              <p:tags r:id="rId5"/>
            </p:custDataLst>
          </p:nvPr>
        </p:nvSpPr>
        <p:spPr>
          <a:xfrm>
            <a:off x="537280" y="1093034"/>
            <a:ext cx="543006" cy="484632"/>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158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8" name="Shape 6"/>
          <p:cNvSpPr/>
          <p:nvPr>
            <p:custDataLst>
              <p:tags r:id="rId6"/>
            </p:custDataLst>
          </p:nvPr>
        </p:nvSpPr>
        <p:spPr>
          <a:xfrm>
            <a:off x="2651634" y="2666540"/>
            <a:ext cx="374579" cy="770562"/>
          </a:xfrm>
          <a:custGeom>
            <a:avLst/>
            <a:gdLst/>
            <a:ahLst/>
            <a:cxnLst/>
            <a:rect l="l" t="t" r="r" b="b"/>
            <a:pathLst>
              <a:path w="374579" h="770562">
                <a:moveTo>
                  <a:pt x="187289" y="0"/>
                </a:moveTo>
                <a:moveTo>
                  <a:pt x="187289" y="0"/>
                </a:moveTo>
                <a:lnTo>
                  <a:pt x="187289" y="0"/>
                </a:lnTo>
                <a:quadBezTo>
                  <a:pt x="374579" y="0"/>
                  <a:pt x="374579" y="187289"/>
                </a:quadBezTo>
                <a:lnTo>
                  <a:pt x="374579" y="583272"/>
                </a:lnTo>
                <a:quadBezTo>
                  <a:pt x="374579" y="770562"/>
                  <a:pt x="187289" y="770562"/>
                </a:quadBezTo>
                <a:lnTo>
                  <a:pt x="187289" y="770562"/>
                </a:lnTo>
                <a:quadBezTo>
                  <a:pt x="0" y="770562"/>
                  <a:pt x="0" y="583272"/>
                </a:quadBezTo>
                <a:lnTo>
                  <a:pt x="0" y="187289"/>
                </a:lnTo>
                <a:quadBezTo>
                  <a:pt x="0" y="0"/>
                  <a:pt x="187289" y="0"/>
                </a:quadBezTo>
                <a:close/>
              </a:path>
            </a:pathLst>
          </a:custGeom>
          <a:solidFill>
            <a:srgbClr val="0084FF">
              <a:alpha val="50000"/>
            </a:srgbClr>
          </a:solidFill>
        </p:spPr>
      </p:sp>
      <p:sp>
        <p:nvSpPr>
          <p:cNvPr id="9" name="Shape 7"/>
          <p:cNvSpPr/>
          <p:nvPr>
            <p:custDataLst>
              <p:tags r:id="rId7"/>
            </p:custDataLst>
          </p:nvPr>
        </p:nvSpPr>
        <p:spPr>
          <a:xfrm>
            <a:off x="2640931" y="2666540"/>
            <a:ext cx="395983" cy="395983"/>
          </a:xfrm>
          <a:custGeom>
            <a:avLst/>
            <a:gdLst/>
            <a:ahLst/>
            <a:cxnLst/>
            <a:rect l="l" t="t" r="r" b="b"/>
            <a:pathLst>
              <a:path w="395983" h="395983">
                <a:moveTo>
                  <a:pt x="197992" y="0"/>
                </a:moveTo>
                <a:moveTo>
                  <a:pt x="197992" y="0"/>
                </a:moveTo>
                <a:cubicBezTo>
                  <a:pt x="307266" y="0"/>
                  <a:pt x="395983" y="88717"/>
                  <a:pt x="395983" y="197992"/>
                </a:cubicBezTo>
                <a:cubicBezTo>
                  <a:pt x="395983" y="307266"/>
                  <a:pt x="307266" y="395983"/>
                  <a:pt x="197992" y="395983"/>
                </a:cubicBezTo>
                <a:cubicBezTo>
                  <a:pt x="88717" y="395983"/>
                  <a:pt x="0" y="307266"/>
                  <a:pt x="0" y="197992"/>
                </a:cubicBezTo>
                <a:cubicBezTo>
                  <a:pt x="0" y="88717"/>
                  <a:pt x="88717" y="0"/>
                  <a:pt x="197992" y="0"/>
                </a:cubicBezTo>
                <a:close/>
              </a:path>
            </a:pathLst>
          </a:custGeom>
          <a:solidFill>
            <a:srgbClr val="0084FF"/>
          </a:solidFill>
        </p:spPr>
      </p:sp>
      <p:sp>
        <p:nvSpPr>
          <p:cNvPr id="10" name="Text 8"/>
          <p:cNvSpPr/>
          <p:nvPr>
            <p:custDataLst>
              <p:tags r:id="rId8"/>
            </p:custDataLst>
          </p:nvPr>
        </p:nvSpPr>
        <p:spPr>
          <a:xfrm>
            <a:off x="2552583" y="2620820"/>
            <a:ext cx="566988" cy="484632"/>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158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11" name="Shape 9"/>
          <p:cNvSpPr/>
          <p:nvPr>
            <p:custDataLst>
              <p:tags r:id="rId9"/>
            </p:custDataLst>
          </p:nvPr>
        </p:nvSpPr>
        <p:spPr>
          <a:xfrm>
            <a:off x="4767525" y="1144931"/>
            <a:ext cx="374579" cy="770562"/>
          </a:xfrm>
          <a:custGeom>
            <a:avLst/>
            <a:gdLst/>
            <a:ahLst/>
            <a:cxnLst/>
            <a:rect l="l" t="t" r="r" b="b"/>
            <a:pathLst>
              <a:path w="374579" h="770562">
                <a:moveTo>
                  <a:pt x="187289" y="0"/>
                </a:moveTo>
                <a:moveTo>
                  <a:pt x="187289" y="0"/>
                </a:moveTo>
                <a:lnTo>
                  <a:pt x="187289" y="0"/>
                </a:lnTo>
                <a:quadBezTo>
                  <a:pt x="374579" y="0"/>
                  <a:pt x="374579" y="187289"/>
                </a:quadBezTo>
                <a:lnTo>
                  <a:pt x="374579" y="583272"/>
                </a:lnTo>
                <a:quadBezTo>
                  <a:pt x="374579" y="770562"/>
                  <a:pt x="187289" y="770562"/>
                </a:quadBezTo>
                <a:lnTo>
                  <a:pt x="187289" y="770562"/>
                </a:lnTo>
                <a:quadBezTo>
                  <a:pt x="0" y="770562"/>
                  <a:pt x="0" y="583272"/>
                </a:quadBezTo>
                <a:lnTo>
                  <a:pt x="0" y="187289"/>
                </a:lnTo>
                <a:quadBezTo>
                  <a:pt x="0" y="0"/>
                  <a:pt x="187289" y="0"/>
                </a:quadBezTo>
                <a:close/>
              </a:path>
            </a:pathLst>
          </a:custGeom>
          <a:solidFill>
            <a:srgbClr val="0084FF">
              <a:alpha val="50000"/>
            </a:srgbClr>
          </a:solidFill>
        </p:spPr>
      </p:sp>
      <p:sp>
        <p:nvSpPr>
          <p:cNvPr id="12" name="Shape 10"/>
          <p:cNvSpPr/>
          <p:nvPr>
            <p:custDataLst>
              <p:tags r:id="rId10"/>
            </p:custDataLst>
          </p:nvPr>
        </p:nvSpPr>
        <p:spPr>
          <a:xfrm>
            <a:off x="4756823" y="1144931"/>
            <a:ext cx="395983" cy="395983"/>
          </a:xfrm>
          <a:custGeom>
            <a:avLst/>
            <a:gdLst/>
            <a:ahLst/>
            <a:cxnLst/>
            <a:rect l="l" t="t" r="r" b="b"/>
            <a:pathLst>
              <a:path w="395983" h="395983">
                <a:moveTo>
                  <a:pt x="197992" y="0"/>
                </a:moveTo>
                <a:moveTo>
                  <a:pt x="197992" y="0"/>
                </a:moveTo>
                <a:cubicBezTo>
                  <a:pt x="307266" y="0"/>
                  <a:pt x="395983" y="88717"/>
                  <a:pt x="395983" y="197992"/>
                </a:cubicBezTo>
                <a:cubicBezTo>
                  <a:pt x="395983" y="307266"/>
                  <a:pt x="307266" y="395983"/>
                  <a:pt x="197992" y="395983"/>
                </a:cubicBezTo>
                <a:cubicBezTo>
                  <a:pt x="88717" y="395983"/>
                  <a:pt x="0" y="307266"/>
                  <a:pt x="0" y="197992"/>
                </a:cubicBezTo>
                <a:cubicBezTo>
                  <a:pt x="0" y="88717"/>
                  <a:pt x="88717" y="0"/>
                  <a:pt x="197992" y="0"/>
                </a:cubicBezTo>
                <a:close/>
              </a:path>
            </a:pathLst>
          </a:custGeom>
          <a:solidFill>
            <a:srgbClr val="0084FF"/>
          </a:solidFill>
        </p:spPr>
      </p:sp>
      <p:sp>
        <p:nvSpPr>
          <p:cNvPr id="13" name="Text 11"/>
          <p:cNvSpPr/>
          <p:nvPr>
            <p:custDataLst>
              <p:tags r:id="rId11"/>
            </p:custDataLst>
          </p:nvPr>
        </p:nvSpPr>
        <p:spPr>
          <a:xfrm>
            <a:off x="4659330" y="1093034"/>
            <a:ext cx="590969" cy="484632"/>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158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14" name="Shape 12"/>
          <p:cNvSpPr/>
          <p:nvPr>
            <p:custDataLst>
              <p:tags r:id="rId12"/>
            </p:custDataLst>
          </p:nvPr>
        </p:nvSpPr>
        <p:spPr>
          <a:xfrm>
            <a:off x="3299836" y="2447708"/>
            <a:ext cx="2356811" cy="0"/>
          </a:xfrm>
          <a:custGeom>
            <a:avLst/>
            <a:gdLst/>
            <a:ahLst/>
            <a:cxnLst/>
            <a:rect l="l" t="t" r="r" b="b"/>
            <a:pathLst>
              <a:path w="2356811">
                <a:moveTo>
                  <a:pt x="2356811" y="0"/>
                </a:moveTo>
                <a:moveTo>
                  <a:pt x="2356811" y="0"/>
                </a:moveTo>
                <a:lnTo>
                  <a:pt x="0" y="0"/>
                </a:lnTo>
              </a:path>
            </a:pathLst>
          </a:custGeom>
          <a:noFill/>
          <a:ln w="19050">
            <a:solidFill>
              <a:srgbClr val="0078FF"/>
            </a:solidFill>
            <a:prstDash val="solid"/>
            <a:headEnd type="arrow"/>
            <a:tailEnd type="arrow"/>
          </a:ln>
        </p:spPr>
      </p:sp>
      <p:sp>
        <p:nvSpPr>
          <p:cNvPr id="15" name="Shape 13"/>
          <p:cNvSpPr/>
          <p:nvPr>
            <p:custDataLst>
              <p:tags r:id="rId13"/>
            </p:custDataLst>
          </p:nvPr>
        </p:nvSpPr>
        <p:spPr>
          <a:xfrm>
            <a:off x="5656511" y="2447708"/>
            <a:ext cx="2356811" cy="0"/>
          </a:xfrm>
          <a:custGeom>
            <a:avLst/>
            <a:gdLst/>
            <a:ahLst/>
            <a:cxnLst/>
            <a:rect l="l" t="t" r="r" b="b"/>
            <a:pathLst>
              <a:path w="2356811">
                <a:moveTo>
                  <a:pt x="2356811" y="0"/>
                </a:moveTo>
                <a:moveTo>
                  <a:pt x="2356811" y="0"/>
                </a:moveTo>
                <a:lnTo>
                  <a:pt x="0" y="0"/>
                </a:lnTo>
              </a:path>
            </a:pathLst>
          </a:custGeom>
          <a:noFill/>
          <a:ln w="19050">
            <a:solidFill>
              <a:srgbClr val="0078FF"/>
            </a:solidFill>
            <a:prstDash val="solid"/>
            <a:headEnd type="arrow"/>
            <a:tailEnd type="arrow"/>
          </a:ln>
        </p:spPr>
      </p:sp>
      <p:sp>
        <p:nvSpPr>
          <p:cNvPr id="16" name="Text 14"/>
          <p:cNvSpPr/>
          <p:nvPr>
            <p:custDataLst>
              <p:tags r:id="rId14"/>
            </p:custDataLst>
          </p:nvPr>
        </p:nvSpPr>
        <p:spPr>
          <a:xfrm>
            <a:off x="1132554" y="966385"/>
            <a:ext cx="3291840" cy="44805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数据采集模块</a:t>
            </a:r>
            <a:endParaRPr lang="en-US" sz="1440" dirty="0"/>
          </a:p>
        </p:txBody>
      </p:sp>
      <p:sp>
        <p:nvSpPr>
          <p:cNvPr id="17" name="Text 15"/>
          <p:cNvSpPr/>
          <p:nvPr>
            <p:custDataLst>
              <p:tags r:id="rId15"/>
            </p:custDataLst>
          </p:nvPr>
        </p:nvSpPr>
        <p:spPr>
          <a:xfrm>
            <a:off x="1132554" y="1313239"/>
            <a:ext cx="3291840" cy="1060704"/>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数据采集模块负责从开源平台获取项目基本信息、技术栈和影响力指标等数据，并将这些信息同步至本地数据库，为后续的数据处理与分析提供基础。</a:t>
            </a:r>
            <a:endParaRPr lang="en-US" sz="1440" dirty="0"/>
          </a:p>
        </p:txBody>
      </p:sp>
      <p:sp>
        <p:nvSpPr>
          <p:cNvPr id="18" name="Text 16"/>
          <p:cNvSpPr/>
          <p:nvPr>
            <p:custDataLst>
              <p:tags r:id="rId16"/>
            </p:custDataLst>
          </p:nvPr>
        </p:nvSpPr>
        <p:spPr>
          <a:xfrm>
            <a:off x="3196290" y="2539757"/>
            <a:ext cx="3291765"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数据处理与分析模块</a:t>
            </a:r>
            <a:endParaRPr lang="en-US" sz="1440" dirty="0"/>
          </a:p>
        </p:txBody>
      </p:sp>
      <p:sp>
        <p:nvSpPr>
          <p:cNvPr id="19" name="Text 17"/>
          <p:cNvSpPr/>
          <p:nvPr>
            <p:custDataLst>
              <p:tags r:id="rId17"/>
            </p:custDataLst>
          </p:nvPr>
        </p:nvSpPr>
        <p:spPr>
          <a:xfrm>
            <a:off x="3196215" y="2886683"/>
            <a:ext cx="3291840" cy="721360"/>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数据处理与分析模块对采集到的原始数据进行清洗、预处理，通过</a:t>
            </a:r>
            <a:r>
              <a:rPr lang="zh-CN" alt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统计分析</a:t>
            </a: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a:t>
            </a:r>
            <a:r>
              <a:rPr lang="zh-CN" alt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获取</a:t>
            </a: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开源项目的技术趋势和影响力。</a:t>
            </a:r>
            <a:endParaRPr lang="en-US" sz="1440" dirty="0"/>
          </a:p>
        </p:txBody>
      </p:sp>
      <p:sp>
        <p:nvSpPr>
          <p:cNvPr id="20" name="Text 18"/>
          <p:cNvSpPr/>
          <p:nvPr>
            <p:custDataLst>
              <p:tags r:id="rId18"/>
            </p:custDataLst>
          </p:nvPr>
        </p:nvSpPr>
        <p:spPr>
          <a:xfrm>
            <a:off x="5314241" y="966385"/>
            <a:ext cx="3292479"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数据大屏展示</a:t>
            </a:r>
            <a:endParaRPr lang="en-US" sz="1440" dirty="0"/>
          </a:p>
        </p:txBody>
      </p:sp>
      <p:sp>
        <p:nvSpPr>
          <p:cNvPr id="21" name="Text 19"/>
          <p:cNvSpPr/>
          <p:nvPr>
            <p:custDataLst>
              <p:tags r:id="rId19"/>
            </p:custDataLst>
          </p:nvPr>
        </p:nvSpPr>
        <p:spPr>
          <a:xfrm>
            <a:off x="5314880" y="1313239"/>
            <a:ext cx="3291840" cy="897890"/>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数据大屏展示包含多个展示模块，如项目影响力展示、项目研究方向饼图展示等，布局设计考虑可读性和交互性，确保用户能够通过大屏幕快速获取信息。</a:t>
            </a:r>
            <a:endParaRPr lang="en-US" sz="144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66361" y="81343"/>
            <a:ext cx="8877639" cy="636365"/>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D4C95"/>
                </a:solidFill>
                <a:latin typeface="微软雅黑" panose="020B0503020204020204" pitchFamily="34" charset="-122"/>
                <a:ea typeface="微软雅黑" panose="020B0503020204020204" pitchFamily="34" charset="-122"/>
                <a:cs typeface="微软雅黑" panose="020B0503020204020204" pitchFamily="34" charset="-120"/>
              </a:rPr>
              <a:t>技术趋势分析</a:t>
            </a:r>
            <a:endParaRPr lang="en-US" sz="1440" dirty="0"/>
          </a:p>
        </p:txBody>
      </p:sp>
      <p:sp>
        <p:nvSpPr>
          <p:cNvPr id="3" name="Shape 1"/>
          <p:cNvSpPr/>
          <p:nvPr/>
        </p:nvSpPr>
        <p:spPr>
          <a:xfrm>
            <a:off x="202963" y="718381"/>
            <a:ext cx="8727393" cy="0"/>
          </a:xfrm>
          <a:custGeom>
            <a:avLst/>
            <a:gdLst/>
            <a:ahLst/>
            <a:cxnLst/>
            <a:rect l="l" t="t" r="r" b="b"/>
            <a:pathLst>
              <a:path w="8727393">
                <a:moveTo>
                  <a:pt x="0" y="0"/>
                </a:moveTo>
                <a:moveTo>
                  <a:pt x="0" y="0"/>
                </a:moveTo>
                <a:lnTo>
                  <a:pt x="8727393" y="0"/>
                </a:lnTo>
              </a:path>
            </a:pathLst>
          </a:custGeom>
          <a:noFill/>
          <a:ln w="9525">
            <a:solidFill>
              <a:srgbClr val="D0E8F9"/>
            </a:solidFill>
            <a:prstDash val="solid"/>
            <a:headEnd type="none"/>
            <a:tailEnd type="none"/>
          </a:ln>
        </p:spPr>
      </p:sp>
      <p:sp>
        <p:nvSpPr>
          <p:cNvPr id="4" name="Text 2"/>
          <p:cNvSpPr/>
          <p:nvPr>
            <p:custDataLst>
              <p:tags r:id="rId2"/>
            </p:custDataLst>
          </p:nvPr>
        </p:nvSpPr>
        <p:spPr>
          <a:xfrm>
            <a:off x="522605" y="1022033"/>
            <a:ext cx="5878195" cy="456565"/>
          </a:xfrm>
          <a:prstGeom prst="rect">
            <a:avLst/>
          </a:prstGeom>
          <a:noFill/>
        </p:spPr>
        <p:txBody>
          <a:bodyPr wrap="square" lIns="95250" tIns="95250" rIns="95250" bIns="95250" rtlCol="0" anchor="ctr">
            <a:spAutoFit/>
          </a:bodyPr>
          <a:lstStyle/>
          <a:p>
            <a:pPr marL="0" indent="0" algn="l">
              <a:lnSpc>
                <a:spcPct val="100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编程语言流行度变化</a:t>
            </a:r>
            <a:endParaRPr lang="en-US" sz="1440" dirty="0"/>
          </a:p>
        </p:txBody>
      </p:sp>
      <p:sp>
        <p:nvSpPr>
          <p:cNvPr id="5" name="Text 3"/>
          <p:cNvSpPr/>
          <p:nvPr>
            <p:custDataLst>
              <p:tags r:id="rId3"/>
            </p:custDataLst>
          </p:nvPr>
        </p:nvSpPr>
        <p:spPr>
          <a:xfrm>
            <a:off x="522605" y="1368425"/>
            <a:ext cx="6144260" cy="979805"/>
          </a:xfrm>
          <a:prstGeom prst="rect">
            <a:avLst/>
          </a:prstGeom>
          <a:noFill/>
        </p:spPr>
        <p:txBody>
          <a:bodyPr wrap="square" lIns="95250" tIns="95250" rIns="95250" bIns="95250" rtlCol="0" anchor="t">
            <a:noAutofit/>
          </a:bodyPr>
          <a:lstStyle/>
          <a:p>
            <a:pPr indent="0" algn="just" fontAlgn="auto">
              <a:lnSpc>
                <a:spcPct val="150000"/>
              </a:lnSpc>
              <a:spcBef>
                <a:spcPts val="300"/>
              </a:spcBef>
              <a:buNone/>
            </a:pPr>
            <a:r>
              <a:rPr lang="en-US" sz="140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通过分析项目使用的编程语言的流行度随时间的变化，我们可以了解哪些语言正在上升或下降，从而为技术选型和团队技能培训提供依据。</a:t>
            </a:r>
            <a:endParaRPr lang="en-US" sz="1400" dirty="0"/>
          </a:p>
        </p:txBody>
      </p:sp>
      <p:sp>
        <p:nvSpPr>
          <p:cNvPr id="6" name="Text 4"/>
          <p:cNvSpPr/>
          <p:nvPr>
            <p:custDataLst>
              <p:tags r:id="rId4"/>
            </p:custDataLst>
          </p:nvPr>
        </p:nvSpPr>
        <p:spPr>
          <a:xfrm>
            <a:off x="522708" y="2567541"/>
            <a:ext cx="3657600" cy="448056"/>
          </a:xfrm>
          <a:prstGeom prst="rect">
            <a:avLst/>
          </a:prstGeom>
          <a:noFill/>
        </p:spPr>
        <p:txBody>
          <a:bodyPr wrap="square" lIns="95250" tIns="95250" rIns="95250" bIns="95250" rtlCol="0" anchor="ctr">
            <a:spAutoFit/>
          </a:bodyPr>
          <a:lstStyle/>
          <a:p>
            <a:pPr marL="0" indent="0" algn="l">
              <a:lnSpc>
                <a:spcPct val="100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开源框架或库的使用趋势</a:t>
            </a:r>
            <a:endParaRPr lang="en-US" sz="1440" dirty="0"/>
          </a:p>
        </p:txBody>
      </p:sp>
      <p:sp>
        <p:nvSpPr>
          <p:cNvPr id="7" name="Text 5"/>
          <p:cNvSpPr/>
          <p:nvPr>
            <p:custDataLst>
              <p:tags r:id="rId5"/>
            </p:custDataLst>
          </p:nvPr>
        </p:nvSpPr>
        <p:spPr>
          <a:xfrm>
            <a:off x="522605" y="2899410"/>
            <a:ext cx="6172835" cy="836295"/>
          </a:xfrm>
          <a:prstGeom prst="rect">
            <a:avLst/>
          </a:prstGeom>
          <a:noFill/>
        </p:spPr>
        <p:txBody>
          <a:bodyPr wrap="square" lIns="95250" tIns="95250" rIns="95250" bIns="95250" rtlCol="0" anchor="t">
            <a:spAutoFit/>
          </a:bodyPr>
          <a:lstStyle/>
          <a:p>
            <a:pPr indent="0" algn="just" fontAlgn="auto">
              <a:lnSpc>
                <a:spcPct val="150000"/>
              </a:lnSpc>
              <a:spcBef>
                <a:spcPts val="300"/>
              </a:spcBef>
              <a:buNone/>
            </a:pPr>
            <a:r>
              <a:rPr lang="en-US" sz="140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研究不同开源框架或库在项目中的使用情况及其发展趋势，有助于我们把握技术发展的脉络，选择最适合项目的技术和工具。</a:t>
            </a:r>
            <a:endParaRPr lang="en-US"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66361" y="81343"/>
            <a:ext cx="8877639" cy="636365"/>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D4C95"/>
                </a:solidFill>
                <a:latin typeface="微软雅黑" panose="020B0503020204020204" pitchFamily="34" charset="-122"/>
                <a:ea typeface="微软雅黑" panose="020B0503020204020204" pitchFamily="34" charset="-122"/>
                <a:cs typeface="微软雅黑" panose="020B0503020204020204" pitchFamily="34" charset="-120"/>
              </a:rPr>
              <a:t>影响力分析</a:t>
            </a:r>
            <a:endParaRPr lang="en-US" sz="1440" dirty="0"/>
          </a:p>
        </p:txBody>
      </p:sp>
      <p:sp>
        <p:nvSpPr>
          <p:cNvPr id="3" name="Shape 1"/>
          <p:cNvSpPr/>
          <p:nvPr/>
        </p:nvSpPr>
        <p:spPr>
          <a:xfrm>
            <a:off x="202963" y="718381"/>
            <a:ext cx="8727393" cy="0"/>
          </a:xfrm>
          <a:custGeom>
            <a:avLst/>
            <a:gdLst/>
            <a:ahLst/>
            <a:cxnLst/>
            <a:rect l="l" t="t" r="r" b="b"/>
            <a:pathLst>
              <a:path w="8727393">
                <a:moveTo>
                  <a:pt x="0" y="0"/>
                </a:moveTo>
                <a:moveTo>
                  <a:pt x="0" y="0"/>
                </a:moveTo>
                <a:lnTo>
                  <a:pt x="8727393" y="0"/>
                </a:lnTo>
              </a:path>
            </a:pathLst>
          </a:custGeom>
          <a:noFill/>
          <a:ln w="9525">
            <a:solidFill>
              <a:srgbClr val="D0E8F9"/>
            </a:solidFill>
            <a:prstDash val="solid"/>
            <a:headEnd type="none"/>
            <a:tailEnd type="none"/>
          </a:ln>
        </p:spPr>
      </p:sp>
      <p:pic>
        <p:nvPicPr>
          <p:cNvPr id="4" name="Image 0" descr="https://sgw-dx.xf-yun.com/api/v1/sparkdesk/_173337194597214d765b08c2e4531b329bdd648c97eb5.jpg?authorization=c2ltcGxlLWp3dCBhaz1zcGFya2Rlc2s4MDAwMDAwMDAwMDE7ZXhwPTMzMTAxNzE5NDU7YWxnbz1obWFjLXNoYTI1NjtzaWc9Y1hVaTVsMTFBU292QnRkN2VoaFhDZWd1ckJlWE4zVVdrN3FIUkN0MXR1MD0=&amp;x_location=7YfmxI7B7uKO7jlRxIftd60XgLD="/>
          <p:cNvPicPr>
            <a:picLocks noChangeAspect="1"/>
          </p:cNvPicPr>
          <p:nvPr/>
        </p:nvPicPr>
        <p:blipFill>
          <a:blip r:embed="rId2"/>
          <a:stretch>
            <a:fillRect/>
          </a:stretch>
        </p:blipFill>
        <p:spPr>
          <a:xfrm>
            <a:off x="445242" y="1227435"/>
            <a:ext cx="2831634" cy="2831634"/>
          </a:xfrm>
          <a:prstGeom prst="rect">
            <a:avLst/>
          </a:prstGeom>
        </p:spPr>
      </p:pic>
      <p:sp>
        <p:nvSpPr>
          <p:cNvPr id="5" name="Text 2"/>
          <p:cNvSpPr/>
          <p:nvPr/>
        </p:nvSpPr>
        <p:spPr>
          <a:xfrm>
            <a:off x="3485040" y="1130659"/>
            <a:ext cx="3309781" cy="48463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585"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社区活跃度分析</a:t>
            </a:r>
            <a:endParaRPr lang="en-US" sz="1440" dirty="0"/>
          </a:p>
        </p:txBody>
      </p:sp>
      <p:sp>
        <p:nvSpPr>
          <p:cNvPr id="6" name="Text 3"/>
          <p:cNvSpPr/>
          <p:nvPr/>
        </p:nvSpPr>
        <p:spPr>
          <a:xfrm>
            <a:off x="3485040" y="1427243"/>
            <a:ext cx="5212080" cy="621792"/>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通过统计贡献者数量和Issue数量，评估开源项目的社区活跃程度。这一指标反映了项目在开发者中的受欢迎程度以及社区的参与热情。</a:t>
            </a:r>
            <a:endParaRPr lang="en-US" sz="1440" dirty="0"/>
          </a:p>
        </p:txBody>
      </p:sp>
      <p:sp>
        <p:nvSpPr>
          <p:cNvPr id="7" name="Text 4"/>
          <p:cNvSpPr/>
          <p:nvPr/>
        </p:nvSpPr>
        <p:spPr>
          <a:xfrm>
            <a:off x="3485040" y="2158619"/>
            <a:ext cx="4507439" cy="48463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585"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项目影响力趋势</a:t>
            </a:r>
            <a:endParaRPr lang="en-US" sz="1440" dirty="0"/>
          </a:p>
        </p:txBody>
      </p:sp>
      <p:sp>
        <p:nvSpPr>
          <p:cNvPr id="8" name="Text 5"/>
          <p:cNvSpPr/>
          <p:nvPr/>
        </p:nvSpPr>
        <p:spPr>
          <a:xfrm>
            <a:off x="3485040" y="2463259"/>
            <a:ext cx="5212080" cy="621792"/>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分析Stars数和Forks数的增长趋势，以反映项目在开发者社区中的受欢迎程度和影响力变化。这些数据帮助用户了解项目的成长轨迹和市场接受度。</a:t>
            </a:r>
            <a:endParaRPr lang="en-US" sz="1440" dirty="0"/>
          </a:p>
        </p:txBody>
      </p:sp>
      <p:sp>
        <p:nvSpPr>
          <p:cNvPr id="9" name="Text 6"/>
          <p:cNvSpPr/>
          <p:nvPr/>
        </p:nvSpPr>
        <p:spPr>
          <a:xfrm>
            <a:off x="3485040" y="3194618"/>
            <a:ext cx="4861995" cy="48463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585"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技术选型与投资决策支持</a:t>
            </a:r>
            <a:endParaRPr lang="en-US" sz="1440" dirty="0"/>
          </a:p>
        </p:txBody>
      </p:sp>
      <p:sp>
        <p:nvSpPr>
          <p:cNvPr id="10" name="Text 7"/>
          <p:cNvSpPr/>
          <p:nvPr/>
        </p:nvSpPr>
        <p:spPr>
          <a:xfrm>
            <a:off x="3485040" y="3491058"/>
            <a:ext cx="5213718" cy="621792"/>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影响力分析为技术选型和投资决策提供数据支持。通过评估项目的社区活跃度和影响力趋势，用户可以更好地理解不同开源项目在技术社区中的地位及其随时间的变化情况。</a:t>
            </a:r>
            <a:endParaRPr lang="en-US" sz="144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457040" y="1287610"/>
            <a:ext cx="2161936" cy="2567607"/>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12095" b="1" dirty="0">
                <a:solidFill>
                  <a:srgbClr val="0D4C95">
                    <a:alpha val="30000"/>
                  </a:srgbClr>
                </a:solidFill>
                <a:latin typeface="Arial" panose="020B0604020202020204" pitchFamily="34" charset="0"/>
                <a:ea typeface="Arial" panose="020B0604020202020204" pitchFamily="34" charset="-122"/>
                <a:cs typeface="Arial" panose="020B0604020202020204" pitchFamily="34" charset="-120"/>
              </a:rPr>
              <a:t>04</a:t>
            </a:r>
            <a:endParaRPr lang="en-US" sz="1440" dirty="0"/>
          </a:p>
        </p:txBody>
      </p:sp>
      <p:sp>
        <p:nvSpPr>
          <p:cNvPr id="3" name="Text 1"/>
          <p:cNvSpPr/>
          <p:nvPr/>
        </p:nvSpPr>
        <p:spPr>
          <a:xfrm>
            <a:off x="2896833" y="2059833"/>
            <a:ext cx="5189801" cy="1024255"/>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4800" b="1" dirty="0">
                <a:solidFill>
                  <a:srgbClr val="D0E8F9"/>
                </a:solidFill>
                <a:latin typeface="微软雅黑" panose="020B0503020204020204" pitchFamily="34" charset="-122"/>
                <a:ea typeface="微软雅黑" panose="020B0503020204020204" pitchFamily="34" charset="-122"/>
                <a:cs typeface="微软雅黑" panose="020B0503020204020204" pitchFamily="34" charset="-120"/>
              </a:rPr>
              <a:t>数据大屏展示</a:t>
            </a:r>
            <a:endParaRPr lang="en-US" sz="4800" dirty="0"/>
          </a:p>
        </p:txBody>
      </p:sp>
      <p:sp>
        <p:nvSpPr>
          <p:cNvPr id="4" name="Shape 2"/>
          <p:cNvSpPr/>
          <p:nvPr/>
        </p:nvSpPr>
        <p:spPr>
          <a:xfrm>
            <a:off x="2529040" y="632391"/>
            <a:ext cx="0" cy="1095009"/>
          </a:xfrm>
          <a:custGeom>
            <a:avLst/>
            <a:gdLst/>
            <a:ahLst/>
            <a:cxnLst/>
            <a:rect l="l" t="t" r="r" b="b"/>
            <a:pathLst>
              <a:path h="1095009">
                <a:moveTo>
                  <a:pt x="0" y="0"/>
                </a:moveTo>
                <a:moveTo>
                  <a:pt x="0" y="0"/>
                </a:moveTo>
                <a:lnTo>
                  <a:pt x="0" y="1095009"/>
                </a:lnTo>
              </a:path>
            </a:pathLst>
          </a:custGeom>
          <a:noFill/>
          <a:ln w="19050">
            <a:solidFill>
              <a:srgbClr val="084077"/>
            </a:solidFill>
            <a:prstDash val="solid"/>
            <a:headEnd type="none"/>
            <a:tailEnd type="none"/>
          </a:ln>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66361" y="81343"/>
            <a:ext cx="8877639" cy="5918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D4C95"/>
                </a:solidFill>
                <a:latin typeface="微软雅黑" panose="020B0503020204020204" pitchFamily="34" charset="-122"/>
                <a:ea typeface="微软雅黑" panose="020B0503020204020204" pitchFamily="34" charset="-122"/>
                <a:cs typeface="微软雅黑" panose="020B0503020204020204" pitchFamily="34" charset="-120"/>
              </a:rPr>
              <a:t>项目影响力展示</a:t>
            </a:r>
            <a:endParaRPr lang="en-US" sz="1440" dirty="0"/>
          </a:p>
        </p:txBody>
      </p:sp>
      <p:sp>
        <p:nvSpPr>
          <p:cNvPr id="3" name="Shape 1"/>
          <p:cNvSpPr/>
          <p:nvPr/>
        </p:nvSpPr>
        <p:spPr>
          <a:xfrm>
            <a:off x="202963" y="718381"/>
            <a:ext cx="8727393" cy="0"/>
          </a:xfrm>
          <a:custGeom>
            <a:avLst/>
            <a:gdLst/>
            <a:ahLst/>
            <a:cxnLst/>
            <a:rect l="l" t="t" r="r" b="b"/>
            <a:pathLst>
              <a:path w="8727393">
                <a:moveTo>
                  <a:pt x="0" y="0"/>
                </a:moveTo>
                <a:moveTo>
                  <a:pt x="0" y="0"/>
                </a:moveTo>
                <a:lnTo>
                  <a:pt x="8727393" y="0"/>
                </a:lnTo>
              </a:path>
            </a:pathLst>
          </a:custGeom>
          <a:noFill/>
          <a:ln w="9525">
            <a:solidFill>
              <a:srgbClr val="D0E8F9"/>
            </a:solidFill>
            <a:prstDash val="solid"/>
            <a:headEnd type="none"/>
            <a:tailEnd type="none"/>
          </a:ln>
        </p:spPr>
      </p:sp>
      <p:sp>
        <p:nvSpPr>
          <p:cNvPr id="4" name="Shape 2"/>
          <p:cNvSpPr/>
          <p:nvPr>
            <p:custDataLst>
              <p:tags r:id="rId2"/>
            </p:custDataLst>
          </p:nvPr>
        </p:nvSpPr>
        <p:spPr>
          <a:xfrm>
            <a:off x="4148425" y="2215286"/>
            <a:ext cx="576615" cy="834888"/>
          </a:xfrm>
          <a:custGeom>
            <a:avLst/>
            <a:gdLst/>
            <a:ahLst/>
            <a:cxnLst/>
            <a:rect l="l" t="t" r="r" b="b"/>
            <a:pathLst>
              <a:path w="576615" h="834888">
                <a:moveTo>
                  <a:pt x="576615" y="0"/>
                </a:moveTo>
                <a:moveTo>
                  <a:pt x="576615" y="0"/>
                </a:moveTo>
                <a:lnTo>
                  <a:pt x="0" y="834888"/>
                </a:lnTo>
              </a:path>
            </a:pathLst>
          </a:custGeom>
          <a:noFill/>
          <a:ln w="19050">
            <a:solidFill>
              <a:srgbClr val="0078FF"/>
            </a:solidFill>
            <a:prstDash val="solid"/>
            <a:headEnd type="none"/>
            <a:tailEnd type="none"/>
          </a:ln>
        </p:spPr>
      </p:sp>
      <p:sp>
        <p:nvSpPr>
          <p:cNvPr id="5" name="Shape 3"/>
          <p:cNvSpPr/>
          <p:nvPr>
            <p:custDataLst>
              <p:tags r:id="rId3"/>
            </p:custDataLst>
          </p:nvPr>
        </p:nvSpPr>
        <p:spPr>
          <a:xfrm>
            <a:off x="4160714" y="1450417"/>
            <a:ext cx="564612" cy="751974"/>
          </a:xfrm>
          <a:custGeom>
            <a:avLst/>
            <a:gdLst/>
            <a:ahLst/>
            <a:cxnLst/>
            <a:rect l="l" t="t" r="r" b="b"/>
            <a:pathLst>
              <a:path w="564612" h="751974">
                <a:moveTo>
                  <a:pt x="0" y="0"/>
                </a:moveTo>
                <a:moveTo>
                  <a:pt x="0" y="0"/>
                </a:moveTo>
                <a:lnTo>
                  <a:pt x="564612" y="751974"/>
                </a:lnTo>
              </a:path>
            </a:pathLst>
          </a:custGeom>
          <a:noFill/>
          <a:ln w="19050">
            <a:solidFill>
              <a:srgbClr val="0078FF"/>
            </a:solidFill>
            <a:prstDash val="solid"/>
            <a:headEnd type="none"/>
            <a:tailEnd type="none"/>
          </a:ln>
        </p:spPr>
      </p:sp>
      <p:sp>
        <p:nvSpPr>
          <p:cNvPr id="6" name="Shape 4"/>
          <p:cNvSpPr/>
          <p:nvPr/>
        </p:nvSpPr>
        <p:spPr>
          <a:xfrm>
            <a:off x="646624" y="1078530"/>
            <a:ext cx="556517" cy="556517"/>
          </a:xfrm>
          <a:custGeom>
            <a:avLst/>
            <a:gdLst/>
            <a:ahLst/>
            <a:cxnLst/>
            <a:rect l="l" t="t" r="r" b="b"/>
            <a:pathLst>
              <a:path w="556517" h="556517">
                <a:moveTo>
                  <a:pt x="0" y="0"/>
                </a:moveTo>
                <a:moveTo>
                  <a:pt x="0" y="0"/>
                </a:moveTo>
                <a:lnTo>
                  <a:pt x="556517" y="0"/>
                </a:lnTo>
                <a:lnTo>
                  <a:pt x="556517" y="556517"/>
                </a:lnTo>
                <a:lnTo>
                  <a:pt x="0" y="556517"/>
                </a:lnTo>
                <a:close/>
              </a:path>
            </a:pathLst>
          </a:custGeom>
          <a:solidFill>
            <a:srgbClr val="0084FF"/>
          </a:solidFill>
        </p:spPr>
      </p:sp>
      <p:sp>
        <p:nvSpPr>
          <p:cNvPr id="7" name="Shape 5"/>
          <p:cNvSpPr/>
          <p:nvPr>
            <p:custDataLst>
              <p:tags r:id="rId4"/>
            </p:custDataLst>
          </p:nvPr>
        </p:nvSpPr>
        <p:spPr>
          <a:xfrm>
            <a:off x="1203141" y="1359276"/>
            <a:ext cx="2868202" cy="0"/>
          </a:xfrm>
          <a:custGeom>
            <a:avLst/>
            <a:gdLst/>
            <a:ahLst/>
            <a:cxnLst/>
            <a:rect l="l" t="t" r="r" b="b"/>
            <a:pathLst>
              <a:path w="2868202">
                <a:moveTo>
                  <a:pt x="0" y="0"/>
                </a:moveTo>
                <a:moveTo>
                  <a:pt x="0" y="0"/>
                </a:moveTo>
                <a:lnTo>
                  <a:pt x="2868202" y="0"/>
                </a:lnTo>
              </a:path>
            </a:pathLst>
          </a:custGeom>
          <a:noFill/>
          <a:ln w="19050">
            <a:solidFill>
              <a:srgbClr val="0078FF"/>
            </a:solidFill>
            <a:prstDash val="solid"/>
            <a:headEnd type="none"/>
            <a:tailEnd type="none"/>
          </a:ln>
        </p:spPr>
      </p:sp>
      <p:sp>
        <p:nvSpPr>
          <p:cNvPr id="8" name="Shape 6"/>
          <p:cNvSpPr/>
          <p:nvPr>
            <p:custDataLst>
              <p:tags r:id="rId5"/>
            </p:custDataLst>
          </p:nvPr>
        </p:nvSpPr>
        <p:spPr>
          <a:xfrm>
            <a:off x="4056069" y="1350132"/>
            <a:ext cx="192640" cy="192640"/>
          </a:xfrm>
          <a:custGeom>
            <a:avLst/>
            <a:gdLst/>
            <a:ahLst/>
            <a:cxnLst/>
            <a:rect l="l" t="t" r="r" b="b"/>
            <a:pathLst>
              <a:path w="192640" h="192640">
                <a:moveTo>
                  <a:pt x="0" y="0"/>
                </a:moveTo>
                <a:moveTo>
                  <a:pt x="0" y="0"/>
                </a:moveTo>
                <a:lnTo>
                  <a:pt x="192640" y="0"/>
                </a:lnTo>
                <a:lnTo>
                  <a:pt x="192640" y="192640"/>
                </a:lnTo>
                <a:lnTo>
                  <a:pt x="0" y="192640"/>
                </a:lnTo>
                <a:close/>
              </a:path>
            </a:pathLst>
          </a:custGeom>
          <a:solidFill>
            <a:srgbClr val="0084FF"/>
          </a:solidFill>
        </p:spPr>
      </p:sp>
      <p:sp>
        <p:nvSpPr>
          <p:cNvPr id="9" name="Shape 7"/>
          <p:cNvSpPr/>
          <p:nvPr>
            <p:custDataLst>
              <p:tags r:id="rId6"/>
            </p:custDataLst>
          </p:nvPr>
        </p:nvSpPr>
        <p:spPr>
          <a:xfrm>
            <a:off x="4056069" y="2932872"/>
            <a:ext cx="192640" cy="192640"/>
          </a:xfrm>
          <a:custGeom>
            <a:avLst/>
            <a:gdLst/>
            <a:ahLst/>
            <a:cxnLst/>
            <a:rect l="l" t="t" r="r" b="b"/>
            <a:pathLst>
              <a:path w="192640" h="192640">
                <a:moveTo>
                  <a:pt x="0" y="0"/>
                </a:moveTo>
                <a:moveTo>
                  <a:pt x="0" y="0"/>
                </a:moveTo>
                <a:lnTo>
                  <a:pt x="192640" y="0"/>
                </a:lnTo>
                <a:lnTo>
                  <a:pt x="192640" y="192640"/>
                </a:lnTo>
                <a:lnTo>
                  <a:pt x="0" y="192640"/>
                </a:lnTo>
                <a:close/>
              </a:path>
            </a:pathLst>
          </a:custGeom>
          <a:solidFill>
            <a:srgbClr val="0084FF"/>
          </a:solidFill>
        </p:spPr>
      </p:sp>
      <p:sp>
        <p:nvSpPr>
          <p:cNvPr id="10" name="Shape 8"/>
          <p:cNvSpPr/>
          <p:nvPr>
            <p:custDataLst>
              <p:tags r:id="rId7"/>
            </p:custDataLst>
          </p:nvPr>
        </p:nvSpPr>
        <p:spPr>
          <a:xfrm>
            <a:off x="4838991" y="2211190"/>
            <a:ext cx="3224944" cy="0"/>
          </a:xfrm>
          <a:custGeom>
            <a:avLst/>
            <a:gdLst/>
            <a:ahLst/>
            <a:cxnLst/>
            <a:rect l="l" t="t" r="r" b="b"/>
            <a:pathLst>
              <a:path w="3224944">
                <a:moveTo>
                  <a:pt x="0" y="0"/>
                </a:moveTo>
                <a:moveTo>
                  <a:pt x="0" y="0"/>
                </a:moveTo>
                <a:lnTo>
                  <a:pt x="3224944" y="0"/>
                </a:lnTo>
              </a:path>
            </a:pathLst>
          </a:custGeom>
          <a:noFill/>
          <a:ln w="19050">
            <a:solidFill>
              <a:srgbClr val="0078FF"/>
            </a:solidFill>
            <a:prstDash val="solid"/>
            <a:headEnd type="none"/>
            <a:tailEnd type="none"/>
          </a:ln>
        </p:spPr>
      </p:sp>
      <p:sp>
        <p:nvSpPr>
          <p:cNvPr id="11" name="Shape 9"/>
          <p:cNvSpPr/>
          <p:nvPr/>
        </p:nvSpPr>
        <p:spPr>
          <a:xfrm>
            <a:off x="7940859" y="1957076"/>
            <a:ext cx="556517" cy="556517"/>
          </a:xfrm>
          <a:custGeom>
            <a:avLst/>
            <a:gdLst/>
            <a:ahLst/>
            <a:cxnLst/>
            <a:rect l="l" t="t" r="r" b="b"/>
            <a:pathLst>
              <a:path w="556517" h="556517">
                <a:moveTo>
                  <a:pt x="0" y="0"/>
                </a:moveTo>
                <a:moveTo>
                  <a:pt x="0" y="0"/>
                </a:moveTo>
                <a:lnTo>
                  <a:pt x="556517" y="0"/>
                </a:lnTo>
                <a:lnTo>
                  <a:pt x="556517" y="556517"/>
                </a:lnTo>
                <a:lnTo>
                  <a:pt x="0" y="556517"/>
                </a:lnTo>
                <a:close/>
              </a:path>
            </a:pathLst>
          </a:custGeom>
          <a:solidFill>
            <a:srgbClr val="0084FF"/>
          </a:solidFill>
        </p:spPr>
      </p:sp>
      <p:sp>
        <p:nvSpPr>
          <p:cNvPr id="12" name="Shape 10"/>
          <p:cNvSpPr/>
          <p:nvPr>
            <p:custDataLst>
              <p:tags r:id="rId8"/>
            </p:custDataLst>
          </p:nvPr>
        </p:nvSpPr>
        <p:spPr>
          <a:xfrm>
            <a:off x="1203141" y="3113881"/>
            <a:ext cx="2886490" cy="2488"/>
          </a:xfrm>
          <a:custGeom>
            <a:avLst/>
            <a:gdLst/>
            <a:ahLst/>
            <a:cxnLst/>
            <a:rect l="l" t="t" r="r" b="b"/>
            <a:pathLst>
              <a:path w="2886490" h="2488">
                <a:moveTo>
                  <a:pt x="0" y="0"/>
                </a:moveTo>
                <a:moveTo>
                  <a:pt x="0" y="0"/>
                </a:moveTo>
                <a:lnTo>
                  <a:pt x="2886490" y="2488"/>
                </a:lnTo>
              </a:path>
            </a:pathLst>
          </a:custGeom>
          <a:noFill/>
          <a:ln w="19050">
            <a:solidFill>
              <a:srgbClr val="0078FF"/>
            </a:solidFill>
            <a:prstDash val="solid"/>
            <a:headEnd type="none"/>
            <a:tailEnd type="none"/>
          </a:ln>
        </p:spPr>
      </p:sp>
      <p:sp>
        <p:nvSpPr>
          <p:cNvPr id="13" name="Shape 11"/>
          <p:cNvSpPr/>
          <p:nvPr/>
        </p:nvSpPr>
        <p:spPr>
          <a:xfrm>
            <a:off x="646624" y="2835622"/>
            <a:ext cx="556517" cy="556517"/>
          </a:xfrm>
          <a:custGeom>
            <a:avLst/>
            <a:gdLst/>
            <a:ahLst/>
            <a:cxnLst/>
            <a:rect l="l" t="t" r="r" b="b"/>
            <a:pathLst>
              <a:path w="556517" h="556517">
                <a:moveTo>
                  <a:pt x="0" y="0"/>
                </a:moveTo>
                <a:moveTo>
                  <a:pt x="0" y="0"/>
                </a:moveTo>
                <a:lnTo>
                  <a:pt x="556517" y="0"/>
                </a:lnTo>
                <a:lnTo>
                  <a:pt x="556517" y="556517"/>
                </a:lnTo>
                <a:lnTo>
                  <a:pt x="0" y="556517"/>
                </a:lnTo>
                <a:close/>
              </a:path>
            </a:pathLst>
          </a:custGeom>
          <a:solidFill>
            <a:srgbClr val="0084FF"/>
          </a:solidFill>
        </p:spPr>
      </p:sp>
      <p:sp>
        <p:nvSpPr>
          <p:cNvPr id="14" name="Text 12"/>
          <p:cNvSpPr/>
          <p:nvPr/>
        </p:nvSpPr>
        <p:spPr>
          <a:xfrm>
            <a:off x="646624" y="1105962"/>
            <a:ext cx="556517" cy="512064"/>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2160" b="1" dirty="0">
                <a:solidFill>
                  <a:srgbClr val="E1E1E1"/>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15" name="Text 13"/>
          <p:cNvSpPr/>
          <p:nvPr/>
        </p:nvSpPr>
        <p:spPr>
          <a:xfrm>
            <a:off x="7940859" y="1984508"/>
            <a:ext cx="556517" cy="512064"/>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2160" b="1" dirty="0">
                <a:solidFill>
                  <a:srgbClr val="E1E1E1"/>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16" name="Text 14"/>
          <p:cNvSpPr/>
          <p:nvPr/>
        </p:nvSpPr>
        <p:spPr>
          <a:xfrm>
            <a:off x="646624" y="2862421"/>
            <a:ext cx="556517" cy="512064"/>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2160" b="1" dirty="0">
                <a:solidFill>
                  <a:srgbClr val="E1E1E1"/>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17" name="Text 15"/>
          <p:cNvSpPr/>
          <p:nvPr>
            <p:custDataLst>
              <p:tags r:id="rId9"/>
            </p:custDataLst>
          </p:nvPr>
        </p:nvSpPr>
        <p:spPr>
          <a:xfrm>
            <a:off x="1203141" y="957284"/>
            <a:ext cx="2852928"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Stars数 - 项目受欢迎程度</a:t>
            </a:r>
            <a:endParaRPr lang="en-US" sz="1440" dirty="0"/>
          </a:p>
        </p:txBody>
      </p:sp>
      <p:sp>
        <p:nvSpPr>
          <p:cNvPr id="18" name="Text 16"/>
          <p:cNvSpPr/>
          <p:nvPr>
            <p:custDataLst>
              <p:tags r:id="rId10"/>
            </p:custDataLst>
          </p:nvPr>
        </p:nvSpPr>
        <p:spPr>
          <a:xfrm>
            <a:off x="1203665" y="1359620"/>
            <a:ext cx="2852928" cy="1060704"/>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Stars数是衡量开源项目受欢迎程度和关注度的重要指标，它反映了社区对项目的认可和支持程度。一个项目的Stars数越高，说明它在开发者社区中的影响力越大。</a:t>
            </a:r>
            <a:endParaRPr lang="en-US" sz="1440" dirty="0"/>
          </a:p>
        </p:txBody>
      </p:sp>
      <p:sp>
        <p:nvSpPr>
          <p:cNvPr id="19" name="Text 17"/>
          <p:cNvSpPr/>
          <p:nvPr>
            <p:custDataLst>
              <p:tags r:id="rId11"/>
            </p:custDataLst>
          </p:nvPr>
        </p:nvSpPr>
        <p:spPr>
          <a:xfrm>
            <a:off x="4838690" y="1808486"/>
            <a:ext cx="2852928"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Forks数 - 项目使用与扩展</a:t>
            </a:r>
            <a:endParaRPr lang="en-US" sz="1440" dirty="0"/>
          </a:p>
        </p:txBody>
      </p:sp>
      <p:sp>
        <p:nvSpPr>
          <p:cNvPr id="20" name="Text 18"/>
          <p:cNvSpPr/>
          <p:nvPr>
            <p:custDataLst>
              <p:tags r:id="rId12"/>
            </p:custDataLst>
          </p:nvPr>
        </p:nvSpPr>
        <p:spPr>
          <a:xfrm>
            <a:off x="4838405" y="2210926"/>
            <a:ext cx="2852928" cy="1060704"/>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Forks数显示了项目被复制的次数，这不仅代表了项目的使用情况，也反映了其可扩展性和灵活性。高Forks数意味着更多的开发者愿意基于该项目进行二次开发或定制。</a:t>
            </a:r>
            <a:endParaRPr lang="en-US" sz="1440" dirty="0"/>
          </a:p>
        </p:txBody>
      </p:sp>
      <p:sp>
        <p:nvSpPr>
          <p:cNvPr id="21" name="Text 19"/>
          <p:cNvSpPr/>
          <p:nvPr>
            <p:custDataLst>
              <p:tags r:id="rId13"/>
            </p:custDataLst>
          </p:nvPr>
        </p:nvSpPr>
        <p:spPr>
          <a:xfrm>
            <a:off x="1203141" y="2704702"/>
            <a:ext cx="2852928"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贡献者数量 - 社区活跃度</a:t>
            </a:r>
            <a:endParaRPr lang="en-US" sz="1440" dirty="0"/>
          </a:p>
        </p:txBody>
      </p:sp>
      <p:sp>
        <p:nvSpPr>
          <p:cNvPr id="22" name="Text 20"/>
          <p:cNvSpPr/>
          <p:nvPr>
            <p:custDataLst>
              <p:tags r:id="rId14"/>
            </p:custDataLst>
          </p:nvPr>
        </p:nvSpPr>
        <p:spPr>
          <a:xfrm>
            <a:off x="1203141" y="3125512"/>
            <a:ext cx="2852928" cy="1060704"/>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贡献者数量直接体现了有多少开发者对项目做出了实质性的贡献，这是评估项目社区活跃度的关键指标。一个活跃的社区能够持续推动项目的进步和发展。</a:t>
            </a:r>
            <a:endParaRPr lang="en-US" sz="1440" dirty="0"/>
          </a:p>
        </p:txBody>
      </p:sp>
      <p:sp>
        <p:nvSpPr>
          <p:cNvPr id="23" name="Shape 21"/>
          <p:cNvSpPr/>
          <p:nvPr>
            <p:custDataLst>
              <p:tags r:id="rId15"/>
            </p:custDataLst>
          </p:nvPr>
        </p:nvSpPr>
        <p:spPr>
          <a:xfrm>
            <a:off x="4646351" y="2114870"/>
            <a:ext cx="192640" cy="192640"/>
          </a:xfrm>
          <a:custGeom>
            <a:avLst/>
            <a:gdLst/>
            <a:ahLst/>
            <a:cxnLst/>
            <a:rect l="l" t="t" r="r" b="b"/>
            <a:pathLst>
              <a:path w="192640" h="192640">
                <a:moveTo>
                  <a:pt x="0" y="0"/>
                </a:moveTo>
                <a:moveTo>
                  <a:pt x="0" y="0"/>
                </a:moveTo>
                <a:lnTo>
                  <a:pt x="192640" y="0"/>
                </a:lnTo>
                <a:lnTo>
                  <a:pt x="192640" y="192640"/>
                </a:lnTo>
                <a:lnTo>
                  <a:pt x="0" y="192640"/>
                </a:lnTo>
                <a:close/>
              </a:path>
            </a:pathLst>
          </a:custGeom>
          <a:solidFill>
            <a:srgbClr val="0084FF"/>
          </a:solidFill>
        </p:spPr>
      </p:sp>
      <p:sp>
        <p:nvSpPr>
          <p:cNvPr id="24" name="文本框 23"/>
          <p:cNvSpPr txBox="1"/>
          <p:nvPr/>
        </p:nvSpPr>
        <p:spPr>
          <a:xfrm>
            <a:off x="1057275" y="4301490"/>
            <a:ext cx="6863715" cy="490855"/>
          </a:xfrm>
          <a:prstGeom prst="rect">
            <a:avLst/>
          </a:prstGeom>
          <a:noFill/>
        </p:spPr>
        <p:txBody>
          <a:bodyPr wrap="square" rtlCol="0">
            <a:noAutofit/>
          </a:bodyPr>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66361" y="81343"/>
            <a:ext cx="8877639" cy="636365"/>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D4C95"/>
                </a:solidFill>
                <a:latin typeface="微软雅黑" panose="020B0503020204020204" pitchFamily="34" charset="-122"/>
                <a:ea typeface="微软雅黑" panose="020B0503020204020204" pitchFamily="34" charset="-122"/>
                <a:cs typeface="微软雅黑" panose="020B0503020204020204" pitchFamily="34" charset="-120"/>
              </a:rPr>
              <a:t>项目研究方向饼图展示</a:t>
            </a:r>
            <a:endParaRPr lang="en-US" sz="1440" dirty="0"/>
          </a:p>
        </p:txBody>
      </p:sp>
      <p:sp>
        <p:nvSpPr>
          <p:cNvPr id="3" name="Shape 1"/>
          <p:cNvSpPr/>
          <p:nvPr/>
        </p:nvSpPr>
        <p:spPr>
          <a:xfrm>
            <a:off x="202963" y="718381"/>
            <a:ext cx="8727393" cy="0"/>
          </a:xfrm>
          <a:custGeom>
            <a:avLst/>
            <a:gdLst/>
            <a:ahLst/>
            <a:cxnLst/>
            <a:rect l="l" t="t" r="r" b="b"/>
            <a:pathLst>
              <a:path w="8727393">
                <a:moveTo>
                  <a:pt x="0" y="0"/>
                </a:moveTo>
                <a:moveTo>
                  <a:pt x="0" y="0"/>
                </a:moveTo>
                <a:lnTo>
                  <a:pt x="8727393" y="0"/>
                </a:lnTo>
              </a:path>
            </a:pathLst>
          </a:custGeom>
          <a:noFill/>
          <a:ln w="9525">
            <a:solidFill>
              <a:srgbClr val="D0E8F9"/>
            </a:solidFill>
            <a:prstDash val="solid"/>
            <a:headEnd type="none"/>
            <a:tailEnd type="none"/>
          </a:ln>
        </p:spPr>
      </p:sp>
      <p:sp>
        <p:nvSpPr>
          <p:cNvPr id="4" name="Shape 2"/>
          <p:cNvSpPr/>
          <p:nvPr/>
        </p:nvSpPr>
        <p:spPr>
          <a:xfrm rot="-366000">
            <a:off x="639861" y="1356868"/>
            <a:ext cx="2450592" cy="2542032"/>
          </a:xfrm>
          <a:custGeom>
            <a:avLst/>
            <a:gdLst/>
            <a:ahLst/>
            <a:cxnLst/>
            <a:rect l="l" t="t" r="r" b="b"/>
            <a:pathLst>
              <a:path w="2450592" h="2542032">
                <a:moveTo>
                  <a:pt x="216394" y="0"/>
                </a:moveTo>
                <a:moveTo>
                  <a:pt x="216394" y="0"/>
                </a:moveTo>
                <a:lnTo>
                  <a:pt x="2234198" y="0"/>
                </a:lnTo>
                <a:quadBezTo>
                  <a:pt x="2450592" y="0"/>
                  <a:pt x="2450592" y="216394"/>
                </a:quadBezTo>
                <a:lnTo>
                  <a:pt x="2450592" y="2325638"/>
                </a:lnTo>
                <a:quadBezTo>
                  <a:pt x="2450592" y="2542032"/>
                  <a:pt x="2234198" y="2542032"/>
                </a:quadBezTo>
                <a:lnTo>
                  <a:pt x="216394" y="2542032"/>
                </a:lnTo>
                <a:quadBezTo>
                  <a:pt x="0" y="2542032"/>
                  <a:pt x="0" y="2325638"/>
                </a:quadBezTo>
                <a:lnTo>
                  <a:pt x="0" y="216394"/>
                </a:lnTo>
                <a:quadBezTo>
                  <a:pt x="0" y="0"/>
                  <a:pt x="216394" y="0"/>
                </a:quadBezTo>
                <a:close/>
              </a:path>
            </a:pathLst>
          </a:custGeom>
          <a:solidFill>
            <a:srgbClr val="000000">
              <a:alpha val="0"/>
            </a:srgbClr>
          </a:solidFill>
          <a:ln w="19050">
            <a:solidFill>
              <a:srgbClr val="0078FF"/>
            </a:solidFill>
            <a:prstDash val="solid"/>
          </a:ln>
        </p:spPr>
      </p:sp>
      <p:sp>
        <p:nvSpPr>
          <p:cNvPr id="5" name="Shape 3"/>
          <p:cNvSpPr/>
          <p:nvPr/>
        </p:nvSpPr>
        <p:spPr>
          <a:xfrm>
            <a:off x="679498" y="1343207"/>
            <a:ext cx="2450592" cy="2542032"/>
          </a:xfrm>
          <a:custGeom>
            <a:avLst/>
            <a:gdLst/>
            <a:ahLst/>
            <a:cxnLst/>
            <a:rect l="l" t="t" r="r" b="b"/>
            <a:pathLst>
              <a:path w="2450592" h="2542032">
                <a:moveTo>
                  <a:pt x="216394" y="0"/>
                </a:moveTo>
                <a:moveTo>
                  <a:pt x="216394" y="0"/>
                </a:moveTo>
                <a:lnTo>
                  <a:pt x="2234198" y="0"/>
                </a:lnTo>
                <a:quadBezTo>
                  <a:pt x="2450592" y="0"/>
                  <a:pt x="2450592" y="216394"/>
                </a:quadBezTo>
                <a:lnTo>
                  <a:pt x="2450592" y="2325638"/>
                </a:lnTo>
                <a:quadBezTo>
                  <a:pt x="2450592" y="2542032"/>
                  <a:pt x="2234198" y="2542032"/>
                </a:quadBezTo>
                <a:lnTo>
                  <a:pt x="216394" y="2542032"/>
                </a:lnTo>
                <a:quadBezTo>
                  <a:pt x="0" y="2542032"/>
                  <a:pt x="0" y="2325638"/>
                </a:quadBezTo>
                <a:lnTo>
                  <a:pt x="0" y="216394"/>
                </a:lnTo>
                <a:quadBezTo>
                  <a:pt x="0" y="0"/>
                  <a:pt x="216394" y="0"/>
                </a:quadBezTo>
                <a:close/>
              </a:path>
            </a:pathLst>
          </a:custGeom>
          <a:solidFill>
            <a:srgbClr val="000000">
              <a:alpha val="0"/>
            </a:srgbClr>
          </a:solidFill>
          <a:ln w="19050">
            <a:solidFill>
              <a:srgbClr val="0078FF"/>
            </a:solidFill>
            <a:prstDash val="solid"/>
          </a:ln>
        </p:spPr>
      </p:sp>
      <p:sp>
        <p:nvSpPr>
          <p:cNvPr id="6" name="Shape 4"/>
          <p:cNvSpPr/>
          <p:nvPr/>
        </p:nvSpPr>
        <p:spPr>
          <a:xfrm>
            <a:off x="916789" y="1153595"/>
            <a:ext cx="512064" cy="512064"/>
          </a:xfrm>
          <a:custGeom>
            <a:avLst/>
            <a:gdLst/>
            <a:ahLst/>
            <a:cxnLst/>
            <a:rect l="l" t="t" r="r" b="b"/>
            <a:pathLst>
              <a:path w="512064" h="512064">
                <a:moveTo>
                  <a:pt x="256032" y="0"/>
                </a:moveTo>
                <a:moveTo>
                  <a:pt x="256032" y="0"/>
                </a:moveTo>
                <a:cubicBezTo>
                  <a:pt x="397340" y="0"/>
                  <a:pt x="512064" y="114724"/>
                  <a:pt x="512064" y="256032"/>
                </a:cubicBezTo>
                <a:cubicBezTo>
                  <a:pt x="512064" y="397340"/>
                  <a:pt x="397340" y="512064"/>
                  <a:pt x="256032" y="512064"/>
                </a:cubicBezTo>
                <a:cubicBezTo>
                  <a:pt x="114724" y="512064"/>
                  <a:pt x="0" y="397340"/>
                  <a:pt x="0" y="256032"/>
                </a:cubicBezTo>
                <a:cubicBezTo>
                  <a:pt x="0" y="114724"/>
                  <a:pt x="114724" y="0"/>
                  <a:pt x="256032" y="0"/>
                </a:cubicBezTo>
                <a:close/>
              </a:path>
            </a:pathLst>
          </a:custGeom>
          <a:solidFill>
            <a:srgbClr val="0084FF"/>
          </a:solidFill>
        </p:spPr>
      </p:sp>
      <p:sp>
        <p:nvSpPr>
          <p:cNvPr id="7" name="Text 5"/>
          <p:cNvSpPr/>
          <p:nvPr/>
        </p:nvSpPr>
        <p:spPr>
          <a:xfrm>
            <a:off x="756803" y="1121591"/>
            <a:ext cx="813748" cy="566928"/>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01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8" name="Shape 6"/>
          <p:cNvSpPr/>
          <p:nvPr/>
        </p:nvSpPr>
        <p:spPr>
          <a:xfrm rot="-366000">
            <a:off x="3346704" y="1356868"/>
            <a:ext cx="2450592" cy="2542032"/>
          </a:xfrm>
          <a:custGeom>
            <a:avLst/>
            <a:gdLst/>
            <a:ahLst/>
            <a:cxnLst/>
            <a:rect l="l" t="t" r="r" b="b"/>
            <a:pathLst>
              <a:path w="2450592" h="2542032">
                <a:moveTo>
                  <a:pt x="216394" y="0"/>
                </a:moveTo>
                <a:moveTo>
                  <a:pt x="216394" y="0"/>
                </a:moveTo>
                <a:lnTo>
                  <a:pt x="2234198" y="0"/>
                </a:lnTo>
                <a:quadBezTo>
                  <a:pt x="2450592" y="0"/>
                  <a:pt x="2450592" y="216394"/>
                </a:quadBezTo>
                <a:lnTo>
                  <a:pt x="2450592" y="2325638"/>
                </a:lnTo>
                <a:quadBezTo>
                  <a:pt x="2450592" y="2542032"/>
                  <a:pt x="2234198" y="2542032"/>
                </a:quadBezTo>
                <a:lnTo>
                  <a:pt x="216394" y="2542032"/>
                </a:lnTo>
                <a:quadBezTo>
                  <a:pt x="0" y="2542032"/>
                  <a:pt x="0" y="2325638"/>
                </a:quadBezTo>
                <a:lnTo>
                  <a:pt x="0" y="216394"/>
                </a:lnTo>
                <a:quadBezTo>
                  <a:pt x="0" y="0"/>
                  <a:pt x="216394" y="0"/>
                </a:quadBezTo>
                <a:close/>
              </a:path>
            </a:pathLst>
          </a:custGeom>
          <a:solidFill>
            <a:srgbClr val="000000">
              <a:alpha val="0"/>
            </a:srgbClr>
          </a:solidFill>
          <a:ln w="19050">
            <a:solidFill>
              <a:srgbClr val="0078FF"/>
            </a:solidFill>
            <a:prstDash val="solid"/>
          </a:ln>
        </p:spPr>
      </p:sp>
      <p:sp>
        <p:nvSpPr>
          <p:cNvPr id="9" name="Shape 7"/>
          <p:cNvSpPr/>
          <p:nvPr/>
        </p:nvSpPr>
        <p:spPr>
          <a:xfrm>
            <a:off x="3386341" y="1343207"/>
            <a:ext cx="2450592" cy="2542032"/>
          </a:xfrm>
          <a:custGeom>
            <a:avLst/>
            <a:gdLst/>
            <a:ahLst/>
            <a:cxnLst/>
            <a:rect l="l" t="t" r="r" b="b"/>
            <a:pathLst>
              <a:path w="2450592" h="2542032">
                <a:moveTo>
                  <a:pt x="216394" y="0"/>
                </a:moveTo>
                <a:moveTo>
                  <a:pt x="216394" y="0"/>
                </a:moveTo>
                <a:lnTo>
                  <a:pt x="2234198" y="0"/>
                </a:lnTo>
                <a:quadBezTo>
                  <a:pt x="2450592" y="0"/>
                  <a:pt x="2450592" y="216394"/>
                </a:quadBezTo>
                <a:lnTo>
                  <a:pt x="2450592" y="2325638"/>
                </a:lnTo>
                <a:quadBezTo>
                  <a:pt x="2450592" y="2542032"/>
                  <a:pt x="2234198" y="2542032"/>
                </a:quadBezTo>
                <a:lnTo>
                  <a:pt x="216394" y="2542032"/>
                </a:lnTo>
                <a:quadBezTo>
                  <a:pt x="0" y="2542032"/>
                  <a:pt x="0" y="2325638"/>
                </a:quadBezTo>
                <a:lnTo>
                  <a:pt x="0" y="216394"/>
                </a:lnTo>
                <a:quadBezTo>
                  <a:pt x="0" y="0"/>
                  <a:pt x="216394" y="0"/>
                </a:quadBezTo>
                <a:close/>
              </a:path>
            </a:pathLst>
          </a:custGeom>
          <a:solidFill>
            <a:srgbClr val="000000">
              <a:alpha val="0"/>
            </a:srgbClr>
          </a:solidFill>
          <a:ln w="19050">
            <a:solidFill>
              <a:srgbClr val="0078FF"/>
            </a:solidFill>
            <a:prstDash val="solid"/>
          </a:ln>
        </p:spPr>
      </p:sp>
      <p:sp>
        <p:nvSpPr>
          <p:cNvPr id="10" name="Shape 8"/>
          <p:cNvSpPr/>
          <p:nvPr/>
        </p:nvSpPr>
        <p:spPr>
          <a:xfrm>
            <a:off x="3623632" y="1153595"/>
            <a:ext cx="512064" cy="512064"/>
          </a:xfrm>
          <a:custGeom>
            <a:avLst/>
            <a:gdLst/>
            <a:ahLst/>
            <a:cxnLst/>
            <a:rect l="l" t="t" r="r" b="b"/>
            <a:pathLst>
              <a:path w="512064" h="512064">
                <a:moveTo>
                  <a:pt x="256032" y="0"/>
                </a:moveTo>
                <a:moveTo>
                  <a:pt x="256032" y="0"/>
                </a:moveTo>
                <a:cubicBezTo>
                  <a:pt x="397340" y="0"/>
                  <a:pt x="512064" y="114724"/>
                  <a:pt x="512064" y="256032"/>
                </a:cubicBezTo>
                <a:cubicBezTo>
                  <a:pt x="512064" y="397340"/>
                  <a:pt x="397340" y="512064"/>
                  <a:pt x="256032" y="512064"/>
                </a:cubicBezTo>
                <a:cubicBezTo>
                  <a:pt x="114724" y="512064"/>
                  <a:pt x="0" y="397340"/>
                  <a:pt x="0" y="256032"/>
                </a:cubicBezTo>
                <a:cubicBezTo>
                  <a:pt x="0" y="114724"/>
                  <a:pt x="114724" y="0"/>
                  <a:pt x="256032" y="0"/>
                </a:cubicBezTo>
                <a:close/>
              </a:path>
            </a:pathLst>
          </a:custGeom>
          <a:solidFill>
            <a:srgbClr val="0084FF"/>
          </a:solidFill>
        </p:spPr>
      </p:sp>
      <p:sp>
        <p:nvSpPr>
          <p:cNvPr id="11" name="Text 9"/>
          <p:cNvSpPr/>
          <p:nvPr/>
        </p:nvSpPr>
        <p:spPr>
          <a:xfrm>
            <a:off x="3472790" y="1126163"/>
            <a:ext cx="813748" cy="566928"/>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01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12" name="Shape 10"/>
          <p:cNvSpPr/>
          <p:nvPr/>
        </p:nvSpPr>
        <p:spPr>
          <a:xfrm rot="-366000">
            <a:off x="6053547" y="1356868"/>
            <a:ext cx="2450592" cy="2542032"/>
          </a:xfrm>
          <a:custGeom>
            <a:avLst/>
            <a:gdLst/>
            <a:ahLst/>
            <a:cxnLst/>
            <a:rect l="l" t="t" r="r" b="b"/>
            <a:pathLst>
              <a:path w="2450592" h="2542032">
                <a:moveTo>
                  <a:pt x="216394" y="0"/>
                </a:moveTo>
                <a:moveTo>
                  <a:pt x="216394" y="0"/>
                </a:moveTo>
                <a:lnTo>
                  <a:pt x="2234198" y="0"/>
                </a:lnTo>
                <a:quadBezTo>
                  <a:pt x="2450592" y="0"/>
                  <a:pt x="2450592" y="216394"/>
                </a:quadBezTo>
                <a:lnTo>
                  <a:pt x="2450592" y="2325638"/>
                </a:lnTo>
                <a:quadBezTo>
                  <a:pt x="2450592" y="2542032"/>
                  <a:pt x="2234198" y="2542032"/>
                </a:quadBezTo>
                <a:lnTo>
                  <a:pt x="216394" y="2542032"/>
                </a:lnTo>
                <a:quadBezTo>
                  <a:pt x="0" y="2542032"/>
                  <a:pt x="0" y="2325638"/>
                </a:quadBezTo>
                <a:lnTo>
                  <a:pt x="0" y="216394"/>
                </a:lnTo>
                <a:quadBezTo>
                  <a:pt x="0" y="0"/>
                  <a:pt x="216394" y="0"/>
                </a:quadBezTo>
                <a:close/>
              </a:path>
            </a:pathLst>
          </a:custGeom>
          <a:solidFill>
            <a:srgbClr val="000000">
              <a:alpha val="0"/>
            </a:srgbClr>
          </a:solidFill>
          <a:ln w="19050">
            <a:solidFill>
              <a:srgbClr val="0078FF"/>
            </a:solidFill>
            <a:prstDash val="solid"/>
          </a:ln>
        </p:spPr>
      </p:sp>
      <p:sp>
        <p:nvSpPr>
          <p:cNvPr id="13" name="Shape 11"/>
          <p:cNvSpPr/>
          <p:nvPr/>
        </p:nvSpPr>
        <p:spPr>
          <a:xfrm>
            <a:off x="6093184" y="1343207"/>
            <a:ext cx="2450592" cy="2542032"/>
          </a:xfrm>
          <a:custGeom>
            <a:avLst/>
            <a:gdLst/>
            <a:ahLst/>
            <a:cxnLst/>
            <a:rect l="l" t="t" r="r" b="b"/>
            <a:pathLst>
              <a:path w="2450592" h="2542032">
                <a:moveTo>
                  <a:pt x="216394" y="0"/>
                </a:moveTo>
                <a:moveTo>
                  <a:pt x="216394" y="0"/>
                </a:moveTo>
                <a:lnTo>
                  <a:pt x="2234198" y="0"/>
                </a:lnTo>
                <a:quadBezTo>
                  <a:pt x="2450592" y="0"/>
                  <a:pt x="2450592" y="216394"/>
                </a:quadBezTo>
                <a:lnTo>
                  <a:pt x="2450592" y="2325638"/>
                </a:lnTo>
                <a:quadBezTo>
                  <a:pt x="2450592" y="2542032"/>
                  <a:pt x="2234198" y="2542032"/>
                </a:quadBezTo>
                <a:lnTo>
                  <a:pt x="216394" y="2542032"/>
                </a:lnTo>
                <a:quadBezTo>
                  <a:pt x="0" y="2542032"/>
                  <a:pt x="0" y="2325638"/>
                </a:quadBezTo>
                <a:lnTo>
                  <a:pt x="0" y="216394"/>
                </a:lnTo>
                <a:quadBezTo>
                  <a:pt x="0" y="0"/>
                  <a:pt x="216394" y="0"/>
                </a:quadBezTo>
                <a:close/>
              </a:path>
            </a:pathLst>
          </a:custGeom>
          <a:solidFill>
            <a:srgbClr val="000000">
              <a:alpha val="0"/>
            </a:srgbClr>
          </a:solidFill>
          <a:ln w="19050">
            <a:solidFill>
              <a:srgbClr val="0078FF"/>
            </a:solidFill>
            <a:prstDash val="solid"/>
          </a:ln>
        </p:spPr>
      </p:sp>
      <p:sp>
        <p:nvSpPr>
          <p:cNvPr id="14" name="Shape 12"/>
          <p:cNvSpPr/>
          <p:nvPr/>
        </p:nvSpPr>
        <p:spPr>
          <a:xfrm>
            <a:off x="6330475" y="1153595"/>
            <a:ext cx="512064" cy="512064"/>
          </a:xfrm>
          <a:custGeom>
            <a:avLst/>
            <a:gdLst/>
            <a:ahLst/>
            <a:cxnLst/>
            <a:rect l="l" t="t" r="r" b="b"/>
            <a:pathLst>
              <a:path w="512064" h="512064">
                <a:moveTo>
                  <a:pt x="256032" y="0"/>
                </a:moveTo>
                <a:moveTo>
                  <a:pt x="256032" y="0"/>
                </a:moveTo>
                <a:cubicBezTo>
                  <a:pt x="397340" y="0"/>
                  <a:pt x="512064" y="114724"/>
                  <a:pt x="512064" y="256032"/>
                </a:cubicBezTo>
                <a:cubicBezTo>
                  <a:pt x="512064" y="397340"/>
                  <a:pt x="397340" y="512064"/>
                  <a:pt x="256032" y="512064"/>
                </a:cubicBezTo>
                <a:cubicBezTo>
                  <a:pt x="114724" y="512064"/>
                  <a:pt x="0" y="397340"/>
                  <a:pt x="0" y="256032"/>
                </a:cubicBezTo>
                <a:cubicBezTo>
                  <a:pt x="0" y="114724"/>
                  <a:pt x="114724" y="0"/>
                  <a:pt x="256032" y="0"/>
                </a:cubicBezTo>
                <a:close/>
              </a:path>
            </a:pathLst>
          </a:custGeom>
          <a:solidFill>
            <a:srgbClr val="0084FF"/>
          </a:solidFill>
        </p:spPr>
      </p:sp>
      <p:sp>
        <p:nvSpPr>
          <p:cNvPr id="15" name="Text 13"/>
          <p:cNvSpPr/>
          <p:nvPr/>
        </p:nvSpPr>
        <p:spPr>
          <a:xfrm>
            <a:off x="6170489" y="1121591"/>
            <a:ext cx="813748" cy="566928"/>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01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16" name="Text 14"/>
          <p:cNvSpPr/>
          <p:nvPr/>
        </p:nvSpPr>
        <p:spPr>
          <a:xfrm>
            <a:off x="679498" y="1667126"/>
            <a:ext cx="2449397" cy="448056"/>
          </a:xfrm>
          <a:prstGeom prst="rect">
            <a:avLst/>
          </a:prstGeom>
          <a:noFill/>
        </p:spPr>
        <p:txBody>
          <a:bodyPr wrap="square" lIns="95250" tIns="95250" rIns="95250" bIns="95250" rtlCol="0" anchor="t">
            <a:spAutoFit/>
          </a:bodyPr>
          <a:lstStyle/>
          <a:p>
            <a:pPr marL="0" indent="0" algn="ctr">
              <a:lnSpc>
                <a:spcPct val="100000"/>
              </a:lnSpc>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项目标签的多样性</a:t>
            </a:r>
            <a:endParaRPr lang="en-US" sz="1440" dirty="0"/>
          </a:p>
        </p:txBody>
      </p:sp>
      <p:sp>
        <p:nvSpPr>
          <p:cNvPr id="17" name="Text 15"/>
          <p:cNvSpPr/>
          <p:nvPr/>
        </p:nvSpPr>
        <p:spPr>
          <a:xfrm>
            <a:off x="807514" y="1988925"/>
            <a:ext cx="2194560" cy="1499616"/>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通过GitHub项目标签统计，我们能够观察到项目研究方向的多样性。这些标签涵盖了从人工智能到区块链，从大数据分析到云计算等多个领域，反映了当前技术研究的热点和趋势。</a:t>
            </a:r>
            <a:endParaRPr lang="en-US" sz="1440" dirty="0"/>
          </a:p>
        </p:txBody>
      </p:sp>
      <p:sp>
        <p:nvSpPr>
          <p:cNvPr id="18" name="Text 16"/>
          <p:cNvSpPr/>
          <p:nvPr/>
        </p:nvSpPr>
        <p:spPr>
          <a:xfrm>
            <a:off x="3386341" y="1667126"/>
            <a:ext cx="2449397" cy="448056"/>
          </a:xfrm>
          <a:prstGeom prst="rect">
            <a:avLst/>
          </a:prstGeom>
          <a:noFill/>
        </p:spPr>
        <p:txBody>
          <a:bodyPr wrap="square" lIns="95250" tIns="95250" rIns="95250" bIns="95250" rtlCol="0" anchor="t">
            <a:spAutoFit/>
          </a:bodyPr>
          <a:lstStyle/>
          <a:p>
            <a:pPr marL="0" indent="0" algn="ctr">
              <a:lnSpc>
                <a:spcPct val="100000"/>
              </a:lnSpc>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各方向项目数量对比</a:t>
            </a:r>
            <a:endParaRPr lang="en-US" sz="1440" dirty="0"/>
          </a:p>
        </p:txBody>
      </p:sp>
      <p:sp>
        <p:nvSpPr>
          <p:cNvPr id="19" name="Text 17"/>
          <p:cNvSpPr/>
          <p:nvPr/>
        </p:nvSpPr>
        <p:spPr>
          <a:xfrm>
            <a:off x="3514357" y="1988925"/>
            <a:ext cx="2194560" cy="1499616"/>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饼图清晰地展示了不同研究方向的项目数量对比。例如，人工智能领域的项目数量最多，其次是大数据和云计算，而其他如物联网、生物信息学等领域的项目相对较少。</a:t>
            </a:r>
            <a:endParaRPr lang="en-US" sz="1440" dirty="0"/>
          </a:p>
        </p:txBody>
      </p:sp>
      <p:sp>
        <p:nvSpPr>
          <p:cNvPr id="20" name="Text 18"/>
          <p:cNvSpPr/>
          <p:nvPr/>
        </p:nvSpPr>
        <p:spPr>
          <a:xfrm>
            <a:off x="6093184" y="1667126"/>
            <a:ext cx="2449397" cy="448056"/>
          </a:xfrm>
          <a:prstGeom prst="rect">
            <a:avLst/>
          </a:prstGeom>
          <a:noFill/>
        </p:spPr>
        <p:txBody>
          <a:bodyPr wrap="square" lIns="95250" tIns="95250" rIns="95250" bIns="95250" rtlCol="0" anchor="t">
            <a:spAutoFit/>
          </a:bodyPr>
          <a:lstStyle/>
          <a:p>
            <a:pPr marL="0" indent="0" algn="ctr">
              <a:lnSpc>
                <a:spcPct val="100000"/>
              </a:lnSpc>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热门研究领域分析</a:t>
            </a:r>
            <a:endParaRPr lang="en-US" sz="1440" dirty="0"/>
          </a:p>
        </p:txBody>
      </p:sp>
      <p:sp>
        <p:nvSpPr>
          <p:cNvPr id="21" name="Text 19"/>
          <p:cNvSpPr/>
          <p:nvPr/>
        </p:nvSpPr>
        <p:spPr>
          <a:xfrm>
            <a:off x="6221200" y="1988925"/>
            <a:ext cx="2194560" cy="1499616"/>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根据项目数量的分布，我们可以分析出当前最热门的研究领域。这不仅有助于了解行业发展趋势，也为研究人员提供了有价值的参考，帮助他们选择更有前景的研究课题。</a:t>
            </a:r>
            <a:endParaRPr lang="en-US" sz="144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66361" y="81343"/>
            <a:ext cx="8877639" cy="636365"/>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D4C95"/>
                </a:solidFill>
                <a:latin typeface="微软雅黑" panose="020B0503020204020204" pitchFamily="34" charset="-122"/>
                <a:ea typeface="微软雅黑" panose="020B0503020204020204" pitchFamily="34" charset="-122"/>
                <a:cs typeface="微软雅黑" panose="020B0503020204020204" pitchFamily="34" charset="-120"/>
              </a:rPr>
              <a:t>开发语言使用趋势折线图展示</a:t>
            </a:r>
            <a:endParaRPr lang="en-US" sz="1440" dirty="0"/>
          </a:p>
        </p:txBody>
      </p:sp>
      <p:sp>
        <p:nvSpPr>
          <p:cNvPr id="3" name="Shape 1"/>
          <p:cNvSpPr/>
          <p:nvPr/>
        </p:nvSpPr>
        <p:spPr>
          <a:xfrm>
            <a:off x="202963" y="718381"/>
            <a:ext cx="8727393" cy="0"/>
          </a:xfrm>
          <a:custGeom>
            <a:avLst/>
            <a:gdLst/>
            <a:ahLst/>
            <a:cxnLst/>
            <a:rect l="l" t="t" r="r" b="b"/>
            <a:pathLst>
              <a:path w="8727393">
                <a:moveTo>
                  <a:pt x="0" y="0"/>
                </a:moveTo>
                <a:moveTo>
                  <a:pt x="0" y="0"/>
                </a:moveTo>
                <a:lnTo>
                  <a:pt x="8727393" y="0"/>
                </a:lnTo>
              </a:path>
            </a:pathLst>
          </a:custGeom>
          <a:noFill/>
          <a:ln w="9525">
            <a:solidFill>
              <a:srgbClr val="D0E8F9"/>
            </a:solidFill>
            <a:prstDash val="solid"/>
            <a:headEnd type="none"/>
            <a:tailEnd type="none"/>
          </a:ln>
        </p:spPr>
      </p:sp>
      <p:sp>
        <p:nvSpPr>
          <p:cNvPr id="4" name="Text 2"/>
          <p:cNvSpPr/>
          <p:nvPr>
            <p:custDataLst>
              <p:tags r:id="rId2"/>
            </p:custDataLst>
          </p:nvPr>
        </p:nvSpPr>
        <p:spPr>
          <a:xfrm>
            <a:off x="502285" y="1022033"/>
            <a:ext cx="5898515" cy="456565"/>
          </a:xfrm>
          <a:prstGeom prst="rect">
            <a:avLst/>
          </a:prstGeom>
          <a:noFill/>
        </p:spPr>
        <p:txBody>
          <a:bodyPr wrap="square" lIns="95250" tIns="95250" rIns="95250" bIns="95250" rtlCol="0" anchor="ctr">
            <a:spAutoFit/>
          </a:bodyPr>
          <a:lstStyle/>
          <a:p>
            <a:pPr marL="0" indent="0" algn="l">
              <a:lnSpc>
                <a:spcPct val="100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编程语言使用统计方法</a:t>
            </a:r>
            <a:endParaRPr lang="en-US" sz="1440" dirty="0"/>
          </a:p>
        </p:txBody>
      </p:sp>
      <p:sp>
        <p:nvSpPr>
          <p:cNvPr id="5" name="Text 3"/>
          <p:cNvSpPr/>
          <p:nvPr>
            <p:custDataLst>
              <p:tags r:id="rId3"/>
            </p:custDataLst>
          </p:nvPr>
        </p:nvSpPr>
        <p:spPr>
          <a:xfrm>
            <a:off x="502285" y="1368425"/>
            <a:ext cx="5898515" cy="1159510"/>
          </a:xfrm>
          <a:prstGeom prst="rect">
            <a:avLst/>
          </a:prstGeom>
          <a:noFill/>
        </p:spPr>
        <p:txBody>
          <a:bodyPr wrap="square" lIns="95250" tIns="95250" rIns="95250" bIns="95250" rtlCol="0" anchor="t">
            <a:spAutoFit/>
          </a:bodyPr>
          <a:lstStyle/>
          <a:p>
            <a:pPr indent="0" algn="just" fontAlgn="auto">
              <a:lnSpc>
                <a:spcPct val="150000"/>
              </a:lnSpc>
              <a:spcBef>
                <a:spcPts val="300"/>
              </a:spcBef>
              <a:buNone/>
            </a:pPr>
            <a:r>
              <a:rPr lang="en-US" sz="140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通过收集和分析项目中使用的编程语言数据，</a:t>
            </a:r>
            <a:r>
              <a:rPr lang="zh-CN" altLang="en-US" sz="140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展示不同语言，不同年份的项目使用次数，</a:t>
            </a:r>
            <a:r>
              <a:rPr lang="en-US" sz="140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我们能够</a:t>
            </a:r>
            <a:r>
              <a:rPr lang="zh-CN" altLang="en-US" sz="140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通过这些数据</a:t>
            </a:r>
            <a:r>
              <a:rPr lang="en-US" sz="140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了解不同语言的流行程度和使用频率</a:t>
            </a:r>
            <a:r>
              <a:rPr lang="zh-CN" altLang="en-US" sz="140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a:t>
            </a:r>
            <a:endParaRPr lang="zh-CN" altLang="en-US" sz="140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6" name="Text 4"/>
          <p:cNvSpPr/>
          <p:nvPr>
            <p:custDataLst>
              <p:tags r:id="rId4"/>
            </p:custDataLst>
          </p:nvPr>
        </p:nvSpPr>
        <p:spPr>
          <a:xfrm>
            <a:off x="522708" y="2567541"/>
            <a:ext cx="3657600" cy="448056"/>
          </a:xfrm>
          <a:prstGeom prst="rect">
            <a:avLst/>
          </a:prstGeom>
          <a:noFill/>
        </p:spPr>
        <p:txBody>
          <a:bodyPr wrap="square" lIns="95250" tIns="95250" rIns="95250" bIns="95250" rtlCol="0" anchor="ctr">
            <a:spAutoFit/>
          </a:bodyPr>
          <a:lstStyle/>
          <a:p>
            <a:pPr marL="0" indent="0" algn="l">
              <a:lnSpc>
                <a:spcPct val="100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折线图的数据可视化</a:t>
            </a:r>
            <a:endParaRPr lang="en-US" sz="1440" dirty="0"/>
          </a:p>
        </p:txBody>
      </p:sp>
      <p:sp>
        <p:nvSpPr>
          <p:cNvPr id="7" name="Text 5"/>
          <p:cNvSpPr/>
          <p:nvPr>
            <p:custDataLst>
              <p:tags r:id="rId5"/>
            </p:custDataLst>
          </p:nvPr>
        </p:nvSpPr>
        <p:spPr>
          <a:xfrm>
            <a:off x="522605" y="2899410"/>
            <a:ext cx="5874385" cy="735330"/>
          </a:xfrm>
          <a:prstGeom prst="rect">
            <a:avLst/>
          </a:prstGeom>
          <a:noFill/>
        </p:spPr>
        <p:txBody>
          <a:bodyPr wrap="square" lIns="95250" tIns="95250" rIns="95250" bIns="95250" rtlCol="0" anchor="t">
            <a:noAutofit/>
          </a:bodyPr>
          <a:lstStyle/>
          <a:p>
            <a:pPr indent="0" algn="just" fontAlgn="auto">
              <a:lnSpc>
                <a:spcPct val="150000"/>
              </a:lnSpc>
              <a:spcBef>
                <a:spcPts val="300"/>
              </a:spcBef>
              <a:buNone/>
            </a:pPr>
            <a:r>
              <a:rPr lang="en-US" sz="140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利用折线图将编程语言的使用趋势进行可视化展示，可以直观地看出各种语言随时间的流行变化，帮助决策者把握技术发展趋势。</a:t>
            </a: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3798190" y="194461"/>
            <a:ext cx="1547619" cy="923544"/>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3890" b="1" dirty="0">
                <a:solidFill>
                  <a:srgbClr val="D0E8F9"/>
                </a:solidFill>
                <a:latin typeface="微软雅黑" panose="020B0503020204020204" pitchFamily="34" charset="-122"/>
                <a:ea typeface="微软雅黑" panose="020B0503020204020204" pitchFamily="34" charset="-122"/>
                <a:cs typeface="微软雅黑" panose="020B0503020204020204" pitchFamily="34" charset="-120"/>
              </a:rPr>
              <a:t>目录</a:t>
            </a:r>
            <a:endParaRPr lang="en-US" sz="1440" dirty="0"/>
          </a:p>
        </p:txBody>
      </p:sp>
      <p:sp>
        <p:nvSpPr>
          <p:cNvPr id="3" name="Shape 1"/>
          <p:cNvSpPr/>
          <p:nvPr/>
        </p:nvSpPr>
        <p:spPr>
          <a:xfrm>
            <a:off x="4138559" y="999307"/>
            <a:ext cx="932250" cy="0"/>
          </a:xfrm>
          <a:custGeom>
            <a:avLst/>
            <a:gdLst/>
            <a:ahLst/>
            <a:cxnLst/>
            <a:rect l="l" t="t" r="r" b="b"/>
            <a:pathLst>
              <a:path w="932250">
                <a:moveTo>
                  <a:pt x="0" y="0"/>
                </a:moveTo>
                <a:moveTo>
                  <a:pt x="0" y="0"/>
                </a:moveTo>
                <a:lnTo>
                  <a:pt x="932250" y="0"/>
                </a:lnTo>
              </a:path>
            </a:pathLst>
          </a:custGeom>
          <a:noFill/>
          <a:ln w="19050">
            <a:solidFill>
              <a:srgbClr val="D0E8F9"/>
            </a:solidFill>
            <a:prstDash val="solid"/>
            <a:headEnd type="none"/>
            <a:tailEnd type="none"/>
          </a:ln>
        </p:spPr>
      </p:sp>
      <p:sp>
        <p:nvSpPr>
          <p:cNvPr id="4" name="Text 2"/>
          <p:cNvSpPr/>
          <p:nvPr/>
        </p:nvSpPr>
        <p:spPr>
          <a:xfrm>
            <a:off x="1734461" y="1459934"/>
            <a:ext cx="2743200"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项目概述</a:t>
            </a:r>
            <a:endParaRPr lang="en-US" sz="1440" dirty="0"/>
          </a:p>
        </p:txBody>
      </p:sp>
      <p:sp>
        <p:nvSpPr>
          <p:cNvPr id="5" name="Text 3"/>
          <p:cNvSpPr/>
          <p:nvPr/>
        </p:nvSpPr>
        <p:spPr>
          <a:xfrm>
            <a:off x="1116252" y="1414214"/>
            <a:ext cx="713232" cy="621792"/>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305" b="1" dirty="0">
                <a:solidFill>
                  <a:srgbClr val="0090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6" name="Text 4"/>
          <p:cNvSpPr/>
          <p:nvPr/>
        </p:nvSpPr>
        <p:spPr>
          <a:xfrm>
            <a:off x="5284548" y="1459934"/>
            <a:ext cx="2743200"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系统架构</a:t>
            </a:r>
            <a:endParaRPr lang="en-US" sz="1440" dirty="0"/>
          </a:p>
        </p:txBody>
      </p:sp>
      <p:sp>
        <p:nvSpPr>
          <p:cNvPr id="7" name="Text 5"/>
          <p:cNvSpPr/>
          <p:nvPr/>
        </p:nvSpPr>
        <p:spPr>
          <a:xfrm>
            <a:off x="4666339" y="1414214"/>
            <a:ext cx="713232" cy="621792"/>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305" b="1" dirty="0">
                <a:solidFill>
                  <a:srgbClr val="0090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8" name="Text 6"/>
          <p:cNvSpPr/>
          <p:nvPr/>
        </p:nvSpPr>
        <p:spPr>
          <a:xfrm>
            <a:off x="1734613" y="2087269"/>
            <a:ext cx="2743200"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模块划分与功能</a:t>
            </a:r>
            <a:endParaRPr lang="en-US" sz="1440" dirty="0"/>
          </a:p>
        </p:txBody>
      </p:sp>
      <p:sp>
        <p:nvSpPr>
          <p:cNvPr id="9" name="Text 7"/>
          <p:cNvSpPr/>
          <p:nvPr/>
        </p:nvSpPr>
        <p:spPr>
          <a:xfrm>
            <a:off x="1116405" y="2041549"/>
            <a:ext cx="713232" cy="621792"/>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305" b="1" dirty="0">
                <a:solidFill>
                  <a:srgbClr val="0090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10" name="Text 8"/>
          <p:cNvSpPr/>
          <p:nvPr/>
        </p:nvSpPr>
        <p:spPr>
          <a:xfrm>
            <a:off x="5283633" y="2087213"/>
            <a:ext cx="2743200"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数据大屏展示</a:t>
            </a:r>
            <a:endParaRPr lang="en-US" sz="1440" dirty="0"/>
          </a:p>
        </p:txBody>
      </p:sp>
      <p:sp>
        <p:nvSpPr>
          <p:cNvPr id="11" name="Text 9"/>
          <p:cNvSpPr/>
          <p:nvPr/>
        </p:nvSpPr>
        <p:spPr>
          <a:xfrm>
            <a:off x="4665425" y="2041493"/>
            <a:ext cx="713232" cy="621792"/>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305" b="1" dirty="0">
                <a:solidFill>
                  <a:srgbClr val="0090FF"/>
                </a:solidFill>
                <a:latin typeface="微软雅黑" panose="020B0503020204020204" pitchFamily="34" charset="-122"/>
                <a:ea typeface="微软雅黑" panose="020B0503020204020204" pitchFamily="34" charset="-122"/>
                <a:cs typeface="微软雅黑" panose="020B0503020204020204" pitchFamily="34" charset="-120"/>
              </a:rPr>
              <a:t>04</a:t>
            </a:r>
            <a:endParaRPr lang="en-US" sz="144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66361" y="81343"/>
            <a:ext cx="8877639" cy="636365"/>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D4C95"/>
                </a:solidFill>
                <a:latin typeface="微软雅黑" panose="020B0503020204020204" pitchFamily="34" charset="-122"/>
                <a:ea typeface="微软雅黑" panose="020B0503020204020204" pitchFamily="34" charset="-122"/>
                <a:cs typeface="微软雅黑" panose="020B0503020204020204" pitchFamily="34" charset="-120"/>
              </a:rPr>
              <a:t>语言使用</a:t>
            </a:r>
            <a:r>
              <a:rPr lang="en-US" sz="2305" b="1" dirty="0">
                <a:solidFill>
                  <a:srgbClr val="0D4C95"/>
                </a:solidFill>
                <a:latin typeface="Arial" panose="020B0604020202020204" pitchFamily="34" charset="0"/>
                <a:ea typeface="Arial" panose="020B0604020202020204" pitchFamily="34" charset="-122"/>
                <a:cs typeface="Arial" panose="020B0604020202020204" pitchFamily="34" charset="-120"/>
              </a:rPr>
              <a:t>top</a:t>
            </a:r>
            <a:r>
              <a:rPr lang="en-US" sz="2305" b="1" dirty="0">
                <a:solidFill>
                  <a:srgbClr val="0D4C95"/>
                </a:solidFill>
                <a:latin typeface="微软雅黑" panose="020B0503020204020204" pitchFamily="34" charset="-122"/>
                <a:ea typeface="微软雅黑" panose="020B0503020204020204" pitchFamily="34" charset="-122"/>
                <a:cs typeface="微软雅黑" panose="020B0503020204020204" pitchFamily="34" charset="-120"/>
              </a:rPr>
              <a:t>排行展示</a:t>
            </a:r>
            <a:endParaRPr lang="en-US" sz="1440" dirty="0"/>
          </a:p>
        </p:txBody>
      </p:sp>
      <p:sp>
        <p:nvSpPr>
          <p:cNvPr id="3" name="Shape 1"/>
          <p:cNvSpPr/>
          <p:nvPr/>
        </p:nvSpPr>
        <p:spPr>
          <a:xfrm>
            <a:off x="202963" y="718381"/>
            <a:ext cx="8727393" cy="0"/>
          </a:xfrm>
          <a:custGeom>
            <a:avLst/>
            <a:gdLst/>
            <a:ahLst/>
            <a:cxnLst/>
            <a:rect l="l" t="t" r="r" b="b"/>
            <a:pathLst>
              <a:path w="8727393">
                <a:moveTo>
                  <a:pt x="0" y="0"/>
                </a:moveTo>
                <a:moveTo>
                  <a:pt x="0" y="0"/>
                </a:moveTo>
                <a:lnTo>
                  <a:pt x="8727393" y="0"/>
                </a:lnTo>
              </a:path>
            </a:pathLst>
          </a:custGeom>
          <a:noFill/>
          <a:ln w="9525">
            <a:solidFill>
              <a:srgbClr val="D0E8F9"/>
            </a:solidFill>
            <a:prstDash val="solid"/>
            <a:headEnd type="none"/>
            <a:tailEnd type="none"/>
          </a:ln>
        </p:spPr>
      </p:sp>
      <p:sp>
        <p:nvSpPr>
          <p:cNvPr id="4" name="Shape 2"/>
          <p:cNvSpPr/>
          <p:nvPr/>
        </p:nvSpPr>
        <p:spPr>
          <a:xfrm>
            <a:off x="801601" y="1138322"/>
            <a:ext cx="528891" cy="391522"/>
          </a:xfrm>
          <a:custGeom>
            <a:avLst/>
            <a:gdLst/>
            <a:ahLst/>
            <a:cxnLst/>
            <a:rect l="l" t="t" r="r" b="b"/>
            <a:pathLst>
              <a:path w="528891" h="391522">
                <a:moveTo>
                  <a:pt x="0" y="0"/>
                </a:moveTo>
                <a:moveTo>
                  <a:pt x="0" y="0"/>
                </a:moveTo>
                <a:lnTo>
                  <a:pt x="528891" y="0"/>
                </a:lnTo>
                <a:lnTo>
                  <a:pt x="528891" y="391522"/>
                </a:lnTo>
                <a:lnTo>
                  <a:pt x="0" y="391522"/>
                </a:lnTo>
                <a:close/>
              </a:path>
            </a:pathLst>
          </a:custGeom>
          <a:solidFill>
            <a:srgbClr val="0084FF"/>
          </a:solidFill>
        </p:spPr>
      </p:sp>
      <p:sp>
        <p:nvSpPr>
          <p:cNvPr id="5" name="Shape 3"/>
          <p:cNvSpPr/>
          <p:nvPr/>
        </p:nvSpPr>
        <p:spPr>
          <a:xfrm>
            <a:off x="1330124" y="1132915"/>
            <a:ext cx="2944368" cy="1645920"/>
          </a:xfrm>
          <a:custGeom>
            <a:avLst/>
            <a:gdLst/>
            <a:ahLst/>
            <a:cxnLst/>
            <a:rect l="l" t="t" r="r" b="b"/>
            <a:pathLst>
              <a:path w="2944368" h="1645920">
                <a:moveTo>
                  <a:pt x="0" y="0"/>
                </a:moveTo>
                <a:moveTo>
                  <a:pt x="0" y="0"/>
                </a:moveTo>
                <a:lnTo>
                  <a:pt x="2944368" y="0"/>
                </a:lnTo>
                <a:lnTo>
                  <a:pt x="2944368" y="1645920"/>
                </a:lnTo>
                <a:lnTo>
                  <a:pt x="0" y="1645920"/>
                </a:lnTo>
                <a:close/>
              </a:path>
            </a:pathLst>
          </a:custGeom>
          <a:solidFill>
            <a:srgbClr val="0084FF">
              <a:alpha val="10000"/>
            </a:srgbClr>
          </a:solidFill>
        </p:spPr>
      </p:sp>
      <p:sp>
        <p:nvSpPr>
          <p:cNvPr id="6" name="Shape 4"/>
          <p:cNvSpPr/>
          <p:nvPr/>
        </p:nvSpPr>
        <p:spPr>
          <a:xfrm>
            <a:off x="5495514" y="1529844"/>
            <a:ext cx="2944368" cy="1645920"/>
          </a:xfrm>
          <a:custGeom>
            <a:avLst/>
            <a:gdLst/>
            <a:ahLst/>
            <a:cxnLst/>
            <a:rect l="l" t="t" r="r" b="b"/>
            <a:pathLst>
              <a:path w="2944368" h="1645920">
                <a:moveTo>
                  <a:pt x="0" y="0"/>
                </a:moveTo>
                <a:moveTo>
                  <a:pt x="0" y="0"/>
                </a:moveTo>
                <a:lnTo>
                  <a:pt x="2944368" y="0"/>
                </a:lnTo>
                <a:lnTo>
                  <a:pt x="2944368" y="1645920"/>
                </a:lnTo>
                <a:lnTo>
                  <a:pt x="0" y="1645920"/>
                </a:lnTo>
                <a:close/>
              </a:path>
            </a:pathLst>
          </a:custGeom>
          <a:solidFill>
            <a:srgbClr val="0084FF">
              <a:alpha val="10000"/>
            </a:srgbClr>
          </a:solidFill>
        </p:spPr>
      </p:sp>
      <p:sp>
        <p:nvSpPr>
          <p:cNvPr id="7" name="Shape 5"/>
          <p:cNvSpPr/>
          <p:nvPr/>
        </p:nvSpPr>
        <p:spPr>
          <a:xfrm>
            <a:off x="2206032" y="3066458"/>
            <a:ext cx="2944368" cy="1645920"/>
          </a:xfrm>
          <a:custGeom>
            <a:avLst/>
            <a:gdLst/>
            <a:ahLst/>
            <a:cxnLst/>
            <a:rect l="l" t="t" r="r" b="b"/>
            <a:pathLst>
              <a:path w="2944368" h="1645920">
                <a:moveTo>
                  <a:pt x="0" y="0"/>
                </a:moveTo>
                <a:moveTo>
                  <a:pt x="0" y="0"/>
                </a:moveTo>
                <a:lnTo>
                  <a:pt x="2944368" y="0"/>
                </a:lnTo>
                <a:lnTo>
                  <a:pt x="2944368" y="1645920"/>
                </a:lnTo>
                <a:lnTo>
                  <a:pt x="0" y="1645920"/>
                </a:lnTo>
                <a:close/>
              </a:path>
            </a:pathLst>
          </a:custGeom>
          <a:solidFill>
            <a:srgbClr val="0084FF">
              <a:alpha val="10000"/>
            </a:srgbClr>
          </a:solidFill>
        </p:spPr>
      </p:sp>
      <p:sp>
        <p:nvSpPr>
          <p:cNvPr id="8" name="Text 6"/>
          <p:cNvSpPr/>
          <p:nvPr/>
        </p:nvSpPr>
        <p:spPr>
          <a:xfrm>
            <a:off x="703661" y="1129178"/>
            <a:ext cx="688194" cy="40233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9" name="Text 7"/>
          <p:cNvSpPr/>
          <p:nvPr/>
        </p:nvSpPr>
        <p:spPr>
          <a:xfrm>
            <a:off x="1330491" y="1187779"/>
            <a:ext cx="2944001"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编程语言使用频率统计</a:t>
            </a:r>
            <a:endParaRPr lang="en-US" sz="1440" dirty="0"/>
          </a:p>
        </p:txBody>
      </p:sp>
      <p:sp>
        <p:nvSpPr>
          <p:cNvPr id="10" name="Text 8"/>
          <p:cNvSpPr/>
          <p:nvPr/>
        </p:nvSpPr>
        <p:spPr>
          <a:xfrm>
            <a:off x="1330491" y="1489531"/>
            <a:ext cx="2944368" cy="1024128"/>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该模块通过收集每个项目使用的编程语言，并按照使用频率进行排序和展示，帮助用户了解当前最流行的编程语言。</a:t>
            </a:r>
            <a:endParaRPr lang="en-US" sz="1440" dirty="0"/>
          </a:p>
        </p:txBody>
      </p:sp>
      <p:sp>
        <p:nvSpPr>
          <p:cNvPr id="11" name="Text 9"/>
          <p:cNvSpPr/>
          <p:nvPr/>
        </p:nvSpPr>
        <p:spPr>
          <a:xfrm>
            <a:off x="5495971" y="1584691"/>
            <a:ext cx="2944368"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年份筛选功能</a:t>
            </a:r>
            <a:endParaRPr lang="en-US" sz="1440" dirty="0"/>
          </a:p>
        </p:txBody>
      </p:sp>
      <p:sp>
        <p:nvSpPr>
          <p:cNvPr id="12" name="Text 10"/>
          <p:cNvSpPr/>
          <p:nvPr/>
        </p:nvSpPr>
        <p:spPr>
          <a:xfrm>
            <a:off x="5495514" y="1886460"/>
            <a:ext cx="2944368" cy="1024128"/>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用户可以根据需要选择特定的年份，查看在该年份内各编程语言的使用情况，从而了解编程语言的发展趋势。</a:t>
            </a:r>
            <a:endParaRPr lang="en-US" sz="1440" dirty="0"/>
          </a:p>
        </p:txBody>
      </p:sp>
      <p:sp>
        <p:nvSpPr>
          <p:cNvPr id="13" name="Text 11"/>
          <p:cNvSpPr/>
          <p:nvPr/>
        </p:nvSpPr>
        <p:spPr>
          <a:xfrm>
            <a:off x="2206075" y="3120882"/>
            <a:ext cx="2944001"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同一类型编程语言项目统计</a:t>
            </a:r>
            <a:endParaRPr lang="en-US" sz="1440" dirty="0"/>
          </a:p>
        </p:txBody>
      </p:sp>
      <p:sp>
        <p:nvSpPr>
          <p:cNvPr id="14" name="Text 12"/>
          <p:cNvSpPr/>
          <p:nvPr/>
        </p:nvSpPr>
        <p:spPr>
          <a:xfrm>
            <a:off x="2206075" y="3422634"/>
            <a:ext cx="2944368" cy="1024128"/>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该模块将同一类型编程语言的项目进行统计，方便用户对比不同编程语言在同一领域的应用情况。</a:t>
            </a:r>
            <a:endParaRPr lang="en-US" sz="1440" dirty="0"/>
          </a:p>
        </p:txBody>
      </p:sp>
      <p:sp>
        <p:nvSpPr>
          <p:cNvPr id="15" name="Shape 13"/>
          <p:cNvSpPr/>
          <p:nvPr/>
        </p:nvSpPr>
        <p:spPr>
          <a:xfrm>
            <a:off x="1677184" y="3071780"/>
            <a:ext cx="528891" cy="391522"/>
          </a:xfrm>
          <a:custGeom>
            <a:avLst/>
            <a:gdLst/>
            <a:ahLst/>
            <a:cxnLst/>
            <a:rect l="l" t="t" r="r" b="b"/>
            <a:pathLst>
              <a:path w="528891" h="391522">
                <a:moveTo>
                  <a:pt x="0" y="0"/>
                </a:moveTo>
                <a:moveTo>
                  <a:pt x="0" y="0"/>
                </a:moveTo>
                <a:lnTo>
                  <a:pt x="528891" y="0"/>
                </a:lnTo>
                <a:lnTo>
                  <a:pt x="528891" y="391522"/>
                </a:lnTo>
                <a:lnTo>
                  <a:pt x="0" y="391522"/>
                </a:lnTo>
                <a:close/>
              </a:path>
            </a:pathLst>
          </a:custGeom>
          <a:solidFill>
            <a:srgbClr val="0084FF"/>
          </a:solidFill>
        </p:spPr>
      </p:sp>
      <p:sp>
        <p:nvSpPr>
          <p:cNvPr id="16" name="Text 14"/>
          <p:cNvSpPr/>
          <p:nvPr/>
        </p:nvSpPr>
        <p:spPr>
          <a:xfrm>
            <a:off x="1604032" y="3066373"/>
            <a:ext cx="650309" cy="40233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17" name="Shape 15"/>
          <p:cNvSpPr/>
          <p:nvPr/>
        </p:nvSpPr>
        <p:spPr>
          <a:xfrm>
            <a:off x="4966302" y="1535251"/>
            <a:ext cx="528891" cy="391522"/>
          </a:xfrm>
          <a:custGeom>
            <a:avLst/>
            <a:gdLst/>
            <a:ahLst/>
            <a:cxnLst/>
            <a:rect l="l" t="t" r="r" b="b"/>
            <a:pathLst>
              <a:path w="528891" h="391522">
                <a:moveTo>
                  <a:pt x="0" y="0"/>
                </a:moveTo>
                <a:moveTo>
                  <a:pt x="0" y="0"/>
                </a:moveTo>
                <a:lnTo>
                  <a:pt x="528891" y="0"/>
                </a:lnTo>
                <a:lnTo>
                  <a:pt x="528891" y="391522"/>
                </a:lnTo>
                <a:lnTo>
                  <a:pt x="0" y="391522"/>
                </a:lnTo>
                <a:close/>
              </a:path>
            </a:pathLst>
          </a:custGeom>
          <a:solidFill>
            <a:srgbClr val="0084FF"/>
          </a:solidFill>
        </p:spPr>
      </p:sp>
      <p:sp>
        <p:nvSpPr>
          <p:cNvPr id="18" name="Text 16"/>
          <p:cNvSpPr/>
          <p:nvPr/>
        </p:nvSpPr>
        <p:spPr>
          <a:xfrm>
            <a:off x="4847430" y="1529844"/>
            <a:ext cx="739524" cy="40233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66361" y="81343"/>
            <a:ext cx="8877639" cy="5918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zh-CN" altLang="en-US" sz="2305" b="1" dirty="0">
                <a:solidFill>
                  <a:srgbClr val="0D4C95"/>
                </a:solidFill>
                <a:latin typeface="微软雅黑" panose="020B0503020204020204" pitchFamily="34" charset="-122"/>
                <a:ea typeface="微软雅黑" panose="020B0503020204020204" pitchFamily="34" charset="-122"/>
                <a:cs typeface="微软雅黑" panose="020B0503020204020204" pitchFamily="34" charset="-120"/>
              </a:rPr>
              <a:t>开源技术</a:t>
            </a:r>
            <a:r>
              <a:rPr lang="en-US" sz="2305" b="1" dirty="0">
                <a:solidFill>
                  <a:srgbClr val="0D4C95"/>
                </a:solidFill>
                <a:latin typeface="微软雅黑" panose="020B0503020204020204" pitchFamily="34" charset="-122"/>
                <a:ea typeface="微软雅黑" panose="020B0503020204020204" pitchFamily="34" charset="-122"/>
                <a:cs typeface="微软雅黑" panose="020B0503020204020204" pitchFamily="34" charset="-120"/>
              </a:rPr>
              <a:t>使用量词云</a:t>
            </a:r>
            <a:endParaRPr lang="en-US" sz="1440" dirty="0"/>
          </a:p>
        </p:txBody>
      </p:sp>
      <p:sp>
        <p:nvSpPr>
          <p:cNvPr id="3" name="Shape 1"/>
          <p:cNvSpPr/>
          <p:nvPr/>
        </p:nvSpPr>
        <p:spPr>
          <a:xfrm>
            <a:off x="202963" y="718381"/>
            <a:ext cx="8727393" cy="0"/>
          </a:xfrm>
          <a:custGeom>
            <a:avLst/>
            <a:gdLst/>
            <a:ahLst/>
            <a:cxnLst/>
            <a:rect l="l" t="t" r="r" b="b"/>
            <a:pathLst>
              <a:path w="8727393">
                <a:moveTo>
                  <a:pt x="0" y="0"/>
                </a:moveTo>
                <a:moveTo>
                  <a:pt x="0" y="0"/>
                </a:moveTo>
                <a:lnTo>
                  <a:pt x="8727393" y="0"/>
                </a:lnTo>
              </a:path>
            </a:pathLst>
          </a:custGeom>
          <a:noFill/>
          <a:ln w="9525">
            <a:solidFill>
              <a:srgbClr val="D0E8F9"/>
            </a:solidFill>
            <a:prstDash val="solid"/>
            <a:headEnd type="none"/>
            <a:tailEnd type="none"/>
          </a:ln>
        </p:spPr>
      </p:sp>
      <p:sp>
        <p:nvSpPr>
          <p:cNvPr id="4" name="Shape 2"/>
          <p:cNvSpPr/>
          <p:nvPr/>
        </p:nvSpPr>
        <p:spPr>
          <a:xfrm>
            <a:off x="312725" y="982154"/>
            <a:ext cx="4261104" cy="182880"/>
          </a:xfrm>
          <a:custGeom>
            <a:avLst/>
            <a:gdLst/>
            <a:ahLst/>
            <a:cxnLst/>
            <a:rect l="l" t="t" r="r" b="b"/>
            <a:pathLst>
              <a:path w="4261104" h="182880">
                <a:moveTo>
                  <a:pt x="0" y="0"/>
                </a:moveTo>
                <a:moveTo>
                  <a:pt x="0" y="0"/>
                </a:moveTo>
                <a:lnTo>
                  <a:pt x="4261104" y="0"/>
                </a:lnTo>
                <a:lnTo>
                  <a:pt x="4261104" y="182880"/>
                </a:lnTo>
                <a:lnTo>
                  <a:pt x="0" y="182880"/>
                </a:lnTo>
                <a:close/>
              </a:path>
            </a:pathLst>
          </a:custGeom>
          <a:solidFill>
            <a:srgbClr val="0084FF">
              <a:alpha val="50000"/>
            </a:srgbClr>
          </a:solidFill>
        </p:spPr>
      </p:sp>
      <p:sp>
        <p:nvSpPr>
          <p:cNvPr id="5" name="Shape 3"/>
          <p:cNvSpPr/>
          <p:nvPr>
            <p:custDataLst>
              <p:tags r:id="rId2"/>
            </p:custDataLst>
          </p:nvPr>
        </p:nvSpPr>
        <p:spPr>
          <a:xfrm>
            <a:off x="1682112" y="1165609"/>
            <a:ext cx="0" cy="567089"/>
          </a:xfrm>
          <a:custGeom>
            <a:avLst/>
            <a:gdLst/>
            <a:ahLst/>
            <a:cxnLst/>
            <a:rect l="l" t="t" r="r" b="b"/>
            <a:pathLst>
              <a:path h="567089">
                <a:moveTo>
                  <a:pt x="0" y="0"/>
                </a:moveTo>
                <a:moveTo>
                  <a:pt x="0" y="0"/>
                </a:moveTo>
                <a:lnTo>
                  <a:pt x="0" y="567089"/>
                </a:lnTo>
              </a:path>
            </a:pathLst>
          </a:custGeom>
          <a:noFill/>
          <a:ln w="38100">
            <a:solidFill>
              <a:srgbClr val="0078FF"/>
            </a:solidFill>
            <a:prstDash val="solid"/>
            <a:headEnd type="none"/>
            <a:tailEnd type="none"/>
          </a:ln>
        </p:spPr>
      </p:sp>
      <p:sp>
        <p:nvSpPr>
          <p:cNvPr id="6" name="Shape 4"/>
          <p:cNvSpPr/>
          <p:nvPr>
            <p:custDataLst>
              <p:tags r:id="rId3"/>
            </p:custDataLst>
          </p:nvPr>
        </p:nvSpPr>
        <p:spPr>
          <a:xfrm>
            <a:off x="303581" y="1930210"/>
            <a:ext cx="2756916" cy="2231136"/>
          </a:xfrm>
          <a:custGeom>
            <a:avLst/>
            <a:gdLst/>
            <a:ahLst/>
            <a:cxnLst/>
            <a:rect l="l" t="t" r="r" b="b"/>
            <a:pathLst>
              <a:path w="2756916" h="2231136">
                <a:moveTo>
                  <a:pt x="278892" y="0"/>
                </a:moveTo>
                <a:moveTo>
                  <a:pt x="278892" y="0"/>
                </a:moveTo>
                <a:lnTo>
                  <a:pt x="2478024" y="0"/>
                </a:lnTo>
                <a:quadBezTo>
                  <a:pt x="2756916" y="0"/>
                  <a:pt x="2756916" y="278892"/>
                </a:quadBezTo>
                <a:lnTo>
                  <a:pt x="2756916" y="1952244"/>
                </a:lnTo>
                <a:quadBezTo>
                  <a:pt x="2756916" y="2231136"/>
                  <a:pt x="2478024" y="2231136"/>
                </a:quadBezTo>
                <a:lnTo>
                  <a:pt x="278892" y="2231136"/>
                </a:lnTo>
                <a:quadBezTo>
                  <a:pt x="0" y="2231136"/>
                  <a:pt x="0" y="1952244"/>
                </a:quadBezTo>
                <a:lnTo>
                  <a:pt x="0" y="278892"/>
                </a:lnTo>
                <a:quadBezTo>
                  <a:pt x="0" y="0"/>
                  <a:pt x="278892" y="0"/>
                </a:quadBezTo>
                <a:close/>
              </a:path>
            </a:pathLst>
          </a:custGeom>
          <a:solidFill>
            <a:srgbClr val="000000">
              <a:alpha val="0"/>
            </a:srgbClr>
          </a:solidFill>
          <a:ln w="19050">
            <a:solidFill>
              <a:srgbClr val="0078FF"/>
            </a:solidFill>
            <a:prstDash val="solid"/>
          </a:ln>
        </p:spPr>
      </p:sp>
      <p:sp>
        <p:nvSpPr>
          <p:cNvPr id="7" name="Shape 5"/>
          <p:cNvSpPr/>
          <p:nvPr>
            <p:custDataLst>
              <p:tags r:id="rId4"/>
            </p:custDataLst>
          </p:nvPr>
        </p:nvSpPr>
        <p:spPr>
          <a:xfrm>
            <a:off x="884165" y="1648574"/>
            <a:ext cx="1595894" cy="395023"/>
          </a:xfrm>
          <a:custGeom>
            <a:avLst/>
            <a:gdLst/>
            <a:ahLst/>
            <a:cxnLst/>
            <a:rect l="l" t="t" r="r" b="b"/>
            <a:pathLst>
              <a:path w="1595894" h="395023">
                <a:moveTo>
                  <a:pt x="49378" y="0"/>
                </a:moveTo>
                <a:moveTo>
                  <a:pt x="49378" y="0"/>
                </a:moveTo>
                <a:lnTo>
                  <a:pt x="1546516" y="0"/>
                </a:lnTo>
                <a:quadBezTo>
                  <a:pt x="1595894" y="0"/>
                  <a:pt x="1595894" y="49378"/>
                </a:quadBezTo>
                <a:lnTo>
                  <a:pt x="1595894" y="345645"/>
                </a:lnTo>
                <a:quadBezTo>
                  <a:pt x="1595894" y="395023"/>
                  <a:pt x="1546516" y="395023"/>
                </a:quadBezTo>
                <a:lnTo>
                  <a:pt x="49378" y="395023"/>
                </a:lnTo>
                <a:quadBezTo>
                  <a:pt x="0" y="395023"/>
                  <a:pt x="0" y="345645"/>
                </a:quadBezTo>
                <a:lnTo>
                  <a:pt x="0" y="49378"/>
                </a:lnTo>
                <a:quadBezTo>
                  <a:pt x="0" y="0"/>
                  <a:pt x="49378" y="0"/>
                </a:quadBezTo>
                <a:close/>
              </a:path>
            </a:pathLst>
          </a:custGeom>
          <a:solidFill>
            <a:srgbClr val="0084FF"/>
          </a:solidFill>
        </p:spPr>
      </p:sp>
      <p:sp>
        <p:nvSpPr>
          <p:cNvPr id="8" name="Text 6"/>
          <p:cNvSpPr/>
          <p:nvPr>
            <p:custDataLst>
              <p:tags r:id="rId5"/>
            </p:custDataLst>
          </p:nvPr>
        </p:nvSpPr>
        <p:spPr>
          <a:xfrm>
            <a:off x="1409546" y="1576338"/>
            <a:ext cx="545132" cy="539496"/>
          </a:xfrm>
          <a:prstGeom prst="rect">
            <a:avLst/>
          </a:prstGeom>
          <a:noFill/>
        </p:spPr>
        <p:txBody>
          <a:bodyPr wrap="square" lIns="95250" tIns="95250" rIns="95250" bIns="95250" rtlCol="0" anchor="ctr">
            <a:spAutoFit/>
          </a:bodyPr>
          <a:lstStyle/>
          <a:p>
            <a:pPr marL="0" indent="0" algn="ctr">
              <a:lnSpc>
                <a:spcPct val="113000"/>
              </a:lnSpc>
              <a:spcBef>
                <a:spcPts val="375"/>
              </a:spcBef>
              <a:buNone/>
            </a:pPr>
            <a:r>
              <a:rPr lang="en-US" sz="187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9" name="Text 7"/>
          <p:cNvSpPr/>
          <p:nvPr>
            <p:custDataLst>
              <p:tags r:id="rId6"/>
            </p:custDataLst>
          </p:nvPr>
        </p:nvSpPr>
        <p:spPr>
          <a:xfrm>
            <a:off x="466877" y="2115834"/>
            <a:ext cx="2430470" cy="402336"/>
          </a:xfrm>
          <a:prstGeom prst="rect">
            <a:avLst/>
          </a:prstGeom>
          <a:noFill/>
        </p:spPr>
        <p:txBody>
          <a:bodyPr wrap="square" lIns="95250" tIns="95250" rIns="95250" bIns="95250" rtlCol="0" anchor="ctr">
            <a:spAutoFit/>
          </a:bodyPr>
          <a:lstStyle/>
          <a:p>
            <a:pPr marL="0" indent="0" algn="ctr">
              <a:lnSpc>
                <a:spcPct val="100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技术使用频率统计</a:t>
            </a:r>
            <a:endParaRPr lang="en-US" sz="1440" dirty="0"/>
          </a:p>
        </p:txBody>
      </p:sp>
      <p:sp>
        <p:nvSpPr>
          <p:cNvPr id="10" name="Text 8"/>
          <p:cNvSpPr/>
          <p:nvPr>
            <p:custDataLst>
              <p:tags r:id="rId7"/>
            </p:custDataLst>
          </p:nvPr>
        </p:nvSpPr>
        <p:spPr>
          <a:xfrm>
            <a:off x="466877" y="2455328"/>
            <a:ext cx="2430470" cy="123444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语言框架数据库等使用量词云模块通过分析开源项目，统计出编程语言、框架和数据库等技术的使用频率，为用户提供直观的数据展示。</a:t>
            </a:r>
            <a:endParaRPr lang="en-US" sz="1440" dirty="0"/>
          </a:p>
        </p:txBody>
      </p:sp>
      <p:sp>
        <p:nvSpPr>
          <p:cNvPr id="11" name="Shape 9"/>
          <p:cNvSpPr/>
          <p:nvPr>
            <p:custDataLst>
              <p:tags r:id="rId8"/>
            </p:custDataLst>
          </p:nvPr>
        </p:nvSpPr>
        <p:spPr>
          <a:xfrm flipH="1">
            <a:off x="4510405" y="1165225"/>
            <a:ext cx="76200" cy="408305"/>
          </a:xfrm>
          <a:custGeom>
            <a:avLst/>
            <a:gdLst/>
            <a:ahLst/>
            <a:cxnLst/>
            <a:rect l="l" t="t" r="r" b="b"/>
            <a:pathLst>
              <a:path h="286867">
                <a:moveTo>
                  <a:pt x="0" y="0"/>
                </a:moveTo>
                <a:moveTo>
                  <a:pt x="0" y="0"/>
                </a:moveTo>
                <a:lnTo>
                  <a:pt x="0" y="286867"/>
                </a:lnTo>
              </a:path>
            </a:pathLst>
          </a:custGeom>
          <a:noFill/>
          <a:ln w="38100">
            <a:solidFill>
              <a:srgbClr val="0078FF"/>
            </a:solidFill>
            <a:prstDash val="solid"/>
            <a:headEnd type="none"/>
            <a:tailEnd type="none"/>
          </a:ln>
        </p:spPr>
      </p:sp>
      <p:sp>
        <p:nvSpPr>
          <p:cNvPr id="12" name="Shape 10"/>
          <p:cNvSpPr/>
          <p:nvPr>
            <p:custDataLst>
              <p:tags r:id="rId9"/>
            </p:custDataLst>
          </p:nvPr>
        </p:nvSpPr>
        <p:spPr>
          <a:xfrm>
            <a:off x="3194004" y="1857692"/>
            <a:ext cx="2756916" cy="2231136"/>
          </a:xfrm>
          <a:custGeom>
            <a:avLst/>
            <a:gdLst/>
            <a:ahLst/>
            <a:cxnLst/>
            <a:rect l="l" t="t" r="r" b="b"/>
            <a:pathLst>
              <a:path w="2756916" h="2231136">
                <a:moveTo>
                  <a:pt x="278892" y="0"/>
                </a:moveTo>
                <a:moveTo>
                  <a:pt x="278892" y="0"/>
                </a:moveTo>
                <a:lnTo>
                  <a:pt x="2478024" y="0"/>
                </a:lnTo>
                <a:quadBezTo>
                  <a:pt x="2756916" y="0"/>
                  <a:pt x="2756916" y="278892"/>
                </a:quadBezTo>
                <a:lnTo>
                  <a:pt x="2756916" y="1952244"/>
                </a:lnTo>
                <a:quadBezTo>
                  <a:pt x="2756916" y="2231136"/>
                  <a:pt x="2478024" y="2231136"/>
                </a:quadBezTo>
                <a:lnTo>
                  <a:pt x="278892" y="2231136"/>
                </a:lnTo>
                <a:quadBezTo>
                  <a:pt x="0" y="2231136"/>
                  <a:pt x="0" y="1952244"/>
                </a:quadBezTo>
                <a:lnTo>
                  <a:pt x="0" y="278892"/>
                </a:lnTo>
                <a:quadBezTo>
                  <a:pt x="0" y="0"/>
                  <a:pt x="278892" y="0"/>
                </a:quadBezTo>
                <a:close/>
              </a:path>
            </a:pathLst>
          </a:custGeom>
          <a:solidFill>
            <a:srgbClr val="000000">
              <a:alpha val="0"/>
            </a:srgbClr>
          </a:solidFill>
          <a:ln w="19050">
            <a:solidFill>
              <a:srgbClr val="0090FF"/>
            </a:solidFill>
            <a:prstDash val="solid"/>
          </a:ln>
        </p:spPr>
      </p:sp>
      <p:sp>
        <p:nvSpPr>
          <p:cNvPr id="13" name="Shape 11"/>
          <p:cNvSpPr/>
          <p:nvPr>
            <p:custDataLst>
              <p:tags r:id="rId10"/>
            </p:custDataLst>
          </p:nvPr>
        </p:nvSpPr>
        <p:spPr>
          <a:xfrm>
            <a:off x="3774688" y="1576057"/>
            <a:ext cx="1595894" cy="395023"/>
          </a:xfrm>
          <a:custGeom>
            <a:avLst/>
            <a:gdLst/>
            <a:ahLst/>
            <a:cxnLst/>
            <a:rect l="l" t="t" r="r" b="b"/>
            <a:pathLst>
              <a:path w="1595894" h="395023">
                <a:moveTo>
                  <a:pt x="49378" y="0"/>
                </a:moveTo>
                <a:moveTo>
                  <a:pt x="49378" y="0"/>
                </a:moveTo>
                <a:lnTo>
                  <a:pt x="1546516" y="0"/>
                </a:lnTo>
                <a:quadBezTo>
                  <a:pt x="1595894" y="0"/>
                  <a:pt x="1595894" y="49378"/>
                </a:quadBezTo>
                <a:lnTo>
                  <a:pt x="1595894" y="345645"/>
                </a:lnTo>
                <a:quadBezTo>
                  <a:pt x="1595894" y="395023"/>
                  <a:pt x="1546516" y="395023"/>
                </a:quadBezTo>
                <a:lnTo>
                  <a:pt x="49378" y="395023"/>
                </a:lnTo>
                <a:quadBezTo>
                  <a:pt x="0" y="395023"/>
                  <a:pt x="0" y="345645"/>
                </a:quadBezTo>
                <a:lnTo>
                  <a:pt x="0" y="49378"/>
                </a:lnTo>
                <a:quadBezTo>
                  <a:pt x="0" y="0"/>
                  <a:pt x="49378" y="0"/>
                </a:quadBezTo>
                <a:close/>
              </a:path>
            </a:pathLst>
          </a:custGeom>
          <a:solidFill>
            <a:srgbClr val="0084FF"/>
          </a:solidFill>
        </p:spPr>
      </p:sp>
      <p:sp>
        <p:nvSpPr>
          <p:cNvPr id="14" name="Text 12"/>
          <p:cNvSpPr/>
          <p:nvPr>
            <p:custDataLst>
              <p:tags r:id="rId11"/>
            </p:custDataLst>
          </p:nvPr>
        </p:nvSpPr>
        <p:spPr>
          <a:xfrm>
            <a:off x="4300069" y="1503820"/>
            <a:ext cx="545132" cy="539496"/>
          </a:xfrm>
          <a:prstGeom prst="rect">
            <a:avLst/>
          </a:prstGeom>
          <a:noFill/>
        </p:spPr>
        <p:txBody>
          <a:bodyPr wrap="square" lIns="95250" tIns="95250" rIns="95250" bIns="95250" rtlCol="0" anchor="ctr">
            <a:spAutoFit/>
          </a:bodyPr>
          <a:lstStyle/>
          <a:p>
            <a:pPr marL="0" indent="0" algn="ctr">
              <a:lnSpc>
                <a:spcPct val="113000"/>
              </a:lnSpc>
              <a:spcBef>
                <a:spcPts val="375"/>
              </a:spcBef>
              <a:buNone/>
            </a:pPr>
            <a:r>
              <a:rPr lang="en-US" sz="187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15" name="Text 13"/>
          <p:cNvSpPr/>
          <p:nvPr>
            <p:custDataLst>
              <p:tags r:id="rId12"/>
            </p:custDataLst>
          </p:nvPr>
        </p:nvSpPr>
        <p:spPr>
          <a:xfrm>
            <a:off x="3357400" y="2043316"/>
            <a:ext cx="2430470" cy="402336"/>
          </a:xfrm>
          <a:prstGeom prst="rect">
            <a:avLst/>
          </a:prstGeom>
          <a:noFill/>
        </p:spPr>
        <p:txBody>
          <a:bodyPr wrap="square" lIns="95250" tIns="95250" rIns="95250" bIns="95250" rtlCol="0" anchor="ctr">
            <a:spAutoFit/>
          </a:bodyPr>
          <a:lstStyle/>
          <a:p>
            <a:pPr marL="0" indent="0" algn="ctr">
              <a:lnSpc>
                <a:spcPct val="100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流行技术趋势分析</a:t>
            </a:r>
            <a:endParaRPr lang="en-US" sz="1440" dirty="0"/>
          </a:p>
        </p:txBody>
      </p:sp>
      <p:sp>
        <p:nvSpPr>
          <p:cNvPr id="16" name="Text 14"/>
          <p:cNvSpPr/>
          <p:nvPr>
            <p:custDataLst>
              <p:tags r:id="rId13"/>
            </p:custDataLst>
          </p:nvPr>
        </p:nvSpPr>
        <p:spPr>
          <a:xfrm>
            <a:off x="3357400" y="2382811"/>
            <a:ext cx="2430470" cy="123444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通过观察量词云中各技术的占比，用户可以了解到当前在开源项目中哪些技术最为流行和使用广泛，从而把握技术发展趋势。</a:t>
            </a:r>
            <a:endParaRPr lang="en-US" sz="1440" dirty="0"/>
          </a:p>
        </p:txBody>
      </p:sp>
      <p:sp>
        <p:nvSpPr>
          <p:cNvPr id="17" name="Shape 15"/>
          <p:cNvSpPr/>
          <p:nvPr>
            <p:custDataLst>
              <p:tags r:id="rId14"/>
            </p:custDataLst>
          </p:nvPr>
        </p:nvSpPr>
        <p:spPr>
          <a:xfrm>
            <a:off x="7461888" y="1165301"/>
            <a:ext cx="0" cy="567397"/>
          </a:xfrm>
          <a:custGeom>
            <a:avLst/>
            <a:gdLst/>
            <a:ahLst/>
            <a:cxnLst/>
            <a:rect l="l" t="t" r="r" b="b"/>
            <a:pathLst>
              <a:path h="567397">
                <a:moveTo>
                  <a:pt x="0" y="0"/>
                </a:moveTo>
                <a:moveTo>
                  <a:pt x="0" y="0"/>
                </a:moveTo>
                <a:lnTo>
                  <a:pt x="0" y="567397"/>
                </a:lnTo>
              </a:path>
            </a:pathLst>
          </a:custGeom>
          <a:noFill/>
          <a:ln w="38100">
            <a:solidFill>
              <a:srgbClr val="0078FF"/>
            </a:solidFill>
            <a:prstDash val="solid"/>
            <a:headEnd type="none"/>
            <a:tailEnd type="none"/>
          </a:ln>
        </p:spPr>
      </p:sp>
      <p:sp>
        <p:nvSpPr>
          <p:cNvPr id="18" name="Shape 16"/>
          <p:cNvSpPr/>
          <p:nvPr>
            <p:custDataLst>
              <p:tags r:id="rId15"/>
            </p:custDataLst>
          </p:nvPr>
        </p:nvSpPr>
        <p:spPr>
          <a:xfrm>
            <a:off x="6083503" y="1929754"/>
            <a:ext cx="2756916" cy="2231136"/>
          </a:xfrm>
          <a:custGeom>
            <a:avLst/>
            <a:gdLst/>
            <a:ahLst/>
            <a:cxnLst/>
            <a:rect l="l" t="t" r="r" b="b"/>
            <a:pathLst>
              <a:path w="2756916" h="2231136">
                <a:moveTo>
                  <a:pt x="278892" y="0"/>
                </a:moveTo>
                <a:moveTo>
                  <a:pt x="278892" y="0"/>
                </a:moveTo>
                <a:lnTo>
                  <a:pt x="2478024" y="0"/>
                </a:lnTo>
                <a:quadBezTo>
                  <a:pt x="2756916" y="0"/>
                  <a:pt x="2756916" y="278892"/>
                </a:quadBezTo>
                <a:lnTo>
                  <a:pt x="2756916" y="1952244"/>
                </a:lnTo>
                <a:quadBezTo>
                  <a:pt x="2756916" y="2231136"/>
                  <a:pt x="2478024" y="2231136"/>
                </a:quadBezTo>
                <a:lnTo>
                  <a:pt x="278892" y="2231136"/>
                </a:lnTo>
                <a:quadBezTo>
                  <a:pt x="0" y="2231136"/>
                  <a:pt x="0" y="1952244"/>
                </a:quadBezTo>
                <a:lnTo>
                  <a:pt x="0" y="278892"/>
                </a:lnTo>
                <a:quadBezTo>
                  <a:pt x="0" y="0"/>
                  <a:pt x="278892" y="0"/>
                </a:quadBezTo>
                <a:close/>
              </a:path>
            </a:pathLst>
          </a:custGeom>
          <a:solidFill>
            <a:srgbClr val="000000">
              <a:alpha val="0"/>
            </a:srgbClr>
          </a:solidFill>
          <a:ln w="19050">
            <a:solidFill>
              <a:srgbClr val="0078FF"/>
            </a:solidFill>
            <a:prstDash val="solid"/>
          </a:ln>
        </p:spPr>
      </p:sp>
      <p:sp>
        <p:nvSpPr>
          <p:cNvPr id="19" name="Shape 17"/>
          <p:cNvSpPr/>
          <p:nvPr>
            <p:custDataLst>
              <p:tags r:id="rId16"/>
            </p:custDataLst>
          </p:nvPr>
        </p:nvSpPr>
        <p:spPr>
          <a:xfrm>
            <a:off x="6663941" y="1648574"/>
            <a:ext cx="1595894" cy="395023"/>
          </a:xfrm>
          <a:custGeom>
            <a:avLst/>
            <a:gdLst/>
            <a:ahLst/>
            <a:cxnLst/>
            <a:rect l="l" t="t" r="r" b="b"/>
            <a:pathLst>
              <a:path w="1595894" h="395023">
                <a:moveTo>
                  <a:pt x="49378" y="0"/>
                </a:moveTo>
                <a:moveTo>
                  <a:pt x="49378" y="0"/>
                </a:moveTo>
                <a:lnTo>
                  <a:pt x="1546516" y="0"/>
                </a:lnTo>
                <a:quadBezTo>
                  <a:pt x="1595894" y="0"/>
                  <a:pt x="1595894" y="49378"/>
                </a:quadBezTo>
                <a:lnTo>
                  <a:pt x="1595894" y="345645"/>
                </a:lnTo>
                <a:quadBezTo>
                  <a:pt x="1595894" y="395023"/>
                  <a:pt x="1546516" y="395023"/>
                </a:quadBezTo>
                <a:lnTo>
                  <a:pt x="49378" y="395023"/>
                </a:lnTo>
                <a:quadBezTo>
                  <a:pt x="0" y="395023"/>
                  <a:pt x="0" y="345645"/>
                </a:quadBezTo>
                <a:lnTo>
                  <a:pt x="0" y="49378"/>
                </a:lnTo>
                <a:quadBezTo>
                  <a:pt x="0" y="0"/>
                  <a:pt x="49378" y="0"/>
                </a:quadBezTo>
                <a:close/>
              </a:path>
            </a:pathLst>
          </a:custGeom>
          <a:solidFill>
            <a:srgbClr val="0084FF"/>
          </a:solidFill>
        </p:spPr>
      </p:sp>
      <p:sp>
        <p:nvSpPr>
          <p:cNvPr id="20" name="Text 18"/>
          <p:cNvSpPr/>
          <p:nvPr>
            <p:custDataLst>
              <p:tags r:id="rId17"/>
            </p:custDataLst>
          </p:nvPr>
        </p:nvSpPr>
        <p:spPr>
          <a:xfrm>
            <a:off x="7189322" y="1576338"/>
            <a:ext cx="545132" cy="539496"/>
          </a:xfrm>
          <a:prstGeom prst="rect">
            <a:avLst/>
          </a:prstGeom>
          <a:noFill/>
        </p:spPr>
        <p:txBody>
          <a:bodyPr wrap="square" lIns="95250" tIns="95250" rIns="95250" bIns="95250" rtlCol="0" anchor="ctr">
            <a:spAutoFit/>
          </a:bodyPr>
          <a:lstStyle/>
          <a:p>
            <a:pPr marL="0" indent="0" algn="ctr">
              <a:lnSpc>
                <a:spcPct val="113000"/>
              </a:lnSpc>
              <a:spcBef>
                <a:spcPts val="375"/>
              </a:spcBef>
              <a:buNone/>
            </a:pPr>
            <a:r>
              <a:rPr lang="en-US" sz="187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21" name="Text 19"/>
          <p:cNvSpPr/>
          <p:nvPr>
            <p:custDataLst>
              <p:tags r:id="rId18"/>
            </p:custDataLst>
          </p:nvPr>
        </p:nvSpPr>
        <p:spPr>
          <a:xfrm>
            <a:off x="6246653" y="2115834"/>
            <a:ext cx="2430470" cy="402336"/>
          </a:xfrm>
          <a:prstGeom prst="rect">
            <a:avLst/>
          </a:prstGeom>
          <a:noFill/>
        </p:spPr>
        <p:txBody>
          <a:bodyPr wrap="square" lIns="95250" tIns="95250" rIns="95250" bIns="95250" rtlCol="0" anchor="ctr">
            <a:spAutoFit/>
          </a:bodyPr>
          <a:lstStyle/>
          <a:p>
            <a:pPr marL="0" indent="0" algn="ctr">
              <a:lnSpc>
                <a:spcPct val="100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技术选择参考依据</a:t>
            </a:r>
            <a:endParaRPr lang="en-US" sz="1440" dirty="0"/>
          </a:p>
        </p:txBody>
      </p:sp>
      <p:sp>
        <p:nvSpPr>
          <p:cNvPr id="22" name="Text 20"/>
          <p:cNvSpPr/>
          <p:nvPr>
            <p:custDataLst>
              <p:tags r:id="rId19"/>
            </p:custDataLst>
          </p:nvPr>
        </p:nvSpPr>
        <p:spPr>
          <a:xfrm>
            <a:off x="6246653" y="2455328"/>
            <a:ext cx="2430470" cy="123444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量词云模块为开发者提供了一个参考依据，帮助他们在选择编程语言、框架和数据库等技术时，能够更加明智地做出决策。</a:t>
            </a:r>
            <a:endParaRPr lang="en-US" sz="1440" dirty="0"/>
          </a:p>
        </p:txBody>
      </p:sp>
      <p:sp>
        <p:nvSpPr>
          <p:cNvPr id="23" name="Shape 21"/>
          <p:cNvSpPr/>
          <p:nvPr/>
        </p:nvSpPr>
        <p:spPr>
          <a:xfrm>
            <a:off x="4572000" y="982154"/>
            <a:ext cx="4261104" cy="182880"/>
          </a:xfrm>
          <a:custGeom>
            <a:avLst/>
            <a:gdLst/>
            <a:ahLst/>
            <a:cxnLst/>
            <a:rect l="l" t="t" r="r" b="b"/>
            <a:pathLst>
              <a:path w="4261104" h="182880">
                <a:moveTo>
                  <a:pt x="0" y="0"/>
                </a:moveTo>
                <a:moveTo>
                  <a:pt x="0" y="0"/>
                </a:moveTo>
                <a:lnTo>
                  <a:pt x="4261104" y="0"/>
                </a:lnTo>
                <a:lnTo>
                  <a:pt x="4261104" y="182880"/>
                </a:lnTo>
                <a:lnTo>
                  <a:pt x="0" y="182880"/>
                </a:lnTo>
                <a:close/>
              </a:path>
            </a:pathLst>
          </a:custGeom>
          <a:solidFill>
            <a:srgbClr val="0084FF">
              <a:alpha val="50000"/>
            </a:srgbClr>
          </a:solidFill>
        </p:spPr>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66361" y="81343"/>
            <a:ext cx="8877639" cy="636365"/>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D4C95"/>
                </a:solidFill>
                <a:latin typeface="微软雅黑" panose="020B0503020204020204" pitchFamily="34" charset="-122"/>
                <a:ea typeface="微软雅黑" panose="020B0503020204020204" pitchFamily="34" charset="-122"/>
                <a:cs typeface="微软雅黑" panose="020B0503020204020204" pitchFamily="34" charset="-120"/>
              </a:rPr>
              <a:t>各国家编程语言使用数量图</a:t>
            </a:r>
            <a:endParaRPr lang="en-US" sz="1440" dirty="0"/>
          </a:p>
        </p:txBody>
      </p:sp>
      <p:sp>
        <p:nvSpPr>
          <p:cNvPr id="3" name="Shape 1"/>
          <p:cNvSpPr/>
          <p:nvPr/>
        </p:nvSpPr>
        <p:spPr>
          <a:xfrm>
            <a:off x="202963" y="718381"/>
            <a:ext cx="8727393" cy="0"/>
          </a:xfrm>
          <a:custGeom>
            <a:avLst/>
            <a:gdLst/>
            <a:ahLst/>
            <a:cxnLst/>
            <a:rect l="l" t="t" r="r" b="b"/>
            <a:pathLst>
              <a:path w="8727393">
                <a:moveTo>
                  <a:pt x="0" y="0"/>
                </a:moveTo>
                <a:moveTo>
                  <a:pt x="0" y="0"/>
                </a:moveTo>
                <a:lnTo>
                  <a:pt x="8727393" y="0"/>
                </a:lnTo>
              </a:path>
            </a:pathLst>
          </a:custGeom>
          <a:noFill/>
          <a:ln w="9525">
            <a:solidFill>
              <a:srgbClr val="D0E8F9"/>
            </a:solidFill>
            <a:prstDash val="solid"/>
            <a:headEnd type="none"/>
            <a:tailEnd type="none"/>
          </a:ln>
        </p:spPr>
      </p:sp>
      <p:sp>
        <p:nvSpPr>
          <p:cNvPr id="4" name="Text 2"/>
          <p:cNvSpPr/>
          <p:nvPr>
            <p:custDataLst>
              <p:tags r:id="rId2"/>
            </p:custDataLst>
          </p:nvPr>
        </p:nvSpPr>
        <p:spPr>
          <a:xfrm>
            <a:off x="522605" y="983318"/>
            <a:ext cx="3657600" cy="448056"/>
          </a:xfrm>
          <a:prstGeom prst="rect">
            <a:avLst/>
          </a:prstGeom>
          <a:noFill/>
        </p:spPr>
        <p:txBody>
          <a:bodyPr wrap="square" lIns="95250" tIns="95250" rIns="95250" bIns="95250" rtlCol="0" anchor="ctr">
            <a:spAutoFit/>
          </a:bodyPr>
          <a:lstStyle/>
          <a:p>
            <a:pPr marL="0" indent="0" algn="l">
              <a:lnSpc>
                <a:spcPct val="100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编程语言的全球分布</a:t>
            </a:r>
            <a:endParaRPr lang="en-US" sz="1440" dirty="0"/>
          </a:p>
        </p:txBody>
      </p:sp>
      <p:sp>
        <p:nvSpPr>
          <p:cNvPr id="5" name="Text 3"/>
          <p:cNvSpPr/>
          <p:nvPr>
            <p:custDataLst>
              <p:tags r:id="rId3"/>
            </p:custDataLst>
          </p:nvPr>
        </p:nvSpPr>
        <p:spPr>
          <a:xfrm>
            <a:off x="522605" y="1367790"/>
            <a:ext cx="5368925" cy="1159510"/>
          </a:xfrm>
          <a:prstGeom prst="rect">
            <a:avLst/>
          </a:prstGeom>
          <a:noFill/>
        </p:spPr>
        <p:txBody>
          <a:bodyPr wrap="square" lIns="95250" tIns="95250" rIns="95250" bIns="95250" rtlCol="0" anchor="t">
            <a:spAutoFit/>
          </a:bodyPr>
          <a:lstStyle/>
          <a:p>
            <a:pPr indent="0" algn="just" fontAlgn="auto">
              <a:lnSpc>
                <a:spcPct val="150000"/>
              </a:lnSpc>
              <a:spcBef>
                <a:spcPts val="300"/>
              </a:spcBef>
              <a:buNone/>
            </a:pPr>
            <a:r>
              <a:rPr lang="en-US" sz="140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通过分析各国家编程语言使用数量图，我们可以清晰地看到不同地区对编程语言的偏好和需求。这种分布反映了各国在软件开发领域的技术趋势和教育背景。</a:t>
            </a:r>
            <a:endParaRPr lang="en-US" sz="140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6" name="Text 4"/>
          <p:cNvSpPr/>
          <p:nvPr>
            <p:custDataLst>
              <p:tags r:id="rId4"/>
            </p:custDataLst>
          </p:nvPr>
        </p:nvSpPr>
        <p:spPr>
          <a:xfrm>
            <a:off x="522708" y="2567541"/>
            <a:ext cx="3657600" cy="448056"/>
          </a:xfrm>
          <a:prstGeom prst="rect">
            <a:avLst/>
          </a:prstGeom>
          <a:noFill/>
        </p:spPr>
        <p:txBody>
          <a:bodyPr wrap="square" lIns="95250" tIns="95250" rIns="95250" bIns="95250" rtlCol="0" anchor="ctr">
            <a:spAutoFit/>
          </a:bodyPr>
          <a:lstStyle/>
          <a:p>
            <a:pPr marL="0" indent="0" algn="l">
              <a:lnSpc>
                <a:spcPct val="100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编程语言的流行度对比</a:t>
            </a:r>
            <a:endParaRPr lang="en-US" sz="1440" dirty="0"/>
          </a:p>
        </p:txBody>
      </p:sp>
      <p:sp>
        <p:nvSpPr>
          <p:cNvPr id="7" name="Text 5"/>
          <p:cNvSpPr/>
          <p:nvPr>
            <p:custDataLst>
              <p:tags r:id="rId5"/>
            </p:custDataLst>
          </p:nvPr>
        </p:nvSpPr>
        <p:spPr>
          <a:xfrm>
            <a:off x="522605" y="2899410"/>
            <a:ext cx="5486400" cy="1159510"/>
          </a:xfrm>
          <a:prstGeom prst="rect">
            <a:avLst/>
          </a:prstGeom>
          <a:noFill/>
        </p:spPr>
        <p:txBody>
          <a:bodyPr wrap="square" lIns="95250" tIns="95250" rIns="95250" bIns="95250" rtlCol="0" anchor="t">
            <a:spAutoFit/>
          </a:bodyPr>
          <a:lstStyle/>
          <a:p>
            <a:pPr indent="0" algn="just" fontAlgn="auto">
              <a:lnSpc>
                <a:spcPct val="150000"/>
              </a:lnSpc>
              <a:spcBef>
                <a:spcPts val="300"/>
              </a:spcBef>
              <a:buNone/>
            </a:pPr>
            <a:r>
              <a:rPr lang="en-US" sz="140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各国家编程语言使用数量图揭示了哪些编程语言在全球范围内最受欢迎。例如，Python因其简单易学而在多个国家广泛使用，而Java则因其跨平台特性在企业级应用中占据主导地位。</a:t>
            </a:r>
            <a:endParaRPr lang="en-US" sz="140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66361" y="81343"/>
            <a:ext cx="8877639" cy="636365"/>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D4C95"/>
                </a:solidFill>
                <a:latin typeface="微软雅黑" panose="020B0503020204020204" pitchFamily="34" charset="-122"/>
                <a:ea typeface="微软雅黑" panose="020B0503020204020204" pitchFamily="34" charset="-122"/>
                <a:cs typeface="微软雅黑" panose="020B0503020204020204" pitchFamily="34" charset="-120"/>
              </a:rPr>
              <a:t>可视化大屏概念图</a:t>
            </a:r>
            <a:endParaRPr lang="en-US" sz="1440" dirty="0"/>
          </a:p>
        </p:txBody>
      </p:sp>
      <p:sp>
        <p:nvSpPr>
          <p:cNvPr id="3" name="Shape 1"/>
          <p:cNvSpPr/>
          <p:nvPr/>
        </p:nvSpPr>
        <p:spPr>
          <a:xfrm>
            <a:off x="202963" y="718381"/>
            <a:ext cx="8727393" cy="0"/>
          </a:xfrm>
          <a:custGeom>
            <a:avLst/>
            <a:gdLst/>
            <a:ahLst/>
            <a:cxnLst/>
            <a:rect l="l" t="t" r="r" b="b"/>
            <a:pathLst>
              <a:path w="8727393">
                <a:moveTo>
                  <a:pt x="0" y="0"/>
                </a:moveTo>
                <a:moveTo>
                  <a:pt x="0" y="0"/>
                </a:moveTo>
                <a:lnTo>
                  <a:pt x="8727393" y="0"/>
                </a:lnTo>
              </a:path>
            </a:pathLst>
          </a:custGeom>
          <a:noFill/>
          <a:ln w="9525">
            <a:solidFill>
              <a:srgbClr val="D0E8F9"/>
            </a:solidFill>
            <a:prstDash val="solid"/>
            <a:headEnd type="none"/>
            <a:tailEnd type="none"/>
          </a:ln>
        </p:spPr>
      </p:sp>
      <p:pic>
        <p:nvPicPr>
          <p:cNvPr id="16" name="图片 1" descr="a9246e1bb63dc69e8244b8f22162545"/>
          <p:cNvPicPr>
            <a:picLocks noChangeAspect="1"/>
          </p:cNvPicPr>
          <p:nvPr/>
        </p:nvPicPr>
        <p:blipFill>
          <a:blip r:embed="rId2"/>
          <a:stretch>
            <a:fillRect/>
          </a:stretch>
        </p:blipFill>
        <p:spPr>
          <a:xfrm>
            <a:off x="663575" y="787400"/>
            <a:ext cx="7258050" cy="411670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783519" y="1535779"/>
            <a:ext cx="4798796" cy="1680639"/>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7630" b="1" dirty="0">
                <a:solidFill>
                  <a:srgbClr val="D0E8F9">
                    <a:alpha val="10000"/>
                  </a:srgbClr>
                </a:solidFill>
                <a:latin typeface="Arial" panose="020B0604020202020204" pitchFamily="34" charset="0"/>
                <a:ea typeface="Arial" panose="020B0604020202020204" pitchFamily="34" charset="-122"/>
                <a:cs typeface="Arial" panose="020B0604020202020204" pitchFamily="34" charset="-120"/>
              </a:rPr>
              <a:t>THANKS</a:t>
            </a:r>
            <a:endParaRPr lang="en-US" sz="1440" dirty="0"/>
          </a:p>
        </p:txBody>
      </p:sp>
      <p:sp>
        <p:nvSpPr>
          <p:cNvPr id="3" name="Text 1"/>
          <p:cNvSpPr/>
          <p:nvPr/>
        </p:nvSpPr>
        <p:spPr>
          <a:xfrm>
            <a:off x="1026313" y="821414"/>
            <a:ext cx="4313208" cy="1633061"/>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734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谢谢</a:t>
            </a:r>
            <a:endParaRPr lang="en-US" sz="144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492600" y="1287610"/>
            <a:ext cx="2161936" cy="2567607"/>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12095" b="1" dirty="0">
                <a:solidFill>
                  <a:srgbClr val="0D4C95">
                    <a:alpha val="30000"/>
                  </a:srgbClr>
                </a:solidFill>
                <a:latin typeface="Arial" panose="020B0604020202020204" pitchFamily="34" charset="0"/>
                <a:ea typeface="Arial" panose="020B0604020202020204" pitchFamily="34" charset="-122"/>
                <a:cs typeface="Arial" panose="020B0604020202020204" pitchFamily="34" charset="-120"/>
              </a:rPr>
              <a:t>01</a:t>
            </a:r>
            <a:endParaRPr lang="en-US" sz="1440" dirty="0"/>
          </a:p>
        </p:txBody>
      </p:sp>
      <p:sp>
        <p:nvSpPr>
          <p:cNvPr id="3" name="Text 1"/>
          <p:cNvSpPr/>
          <p:nvPr/>
        </p:nvSpPr>
        <p:spPr>
          <a:xfrm>
            <a:off x="2702523" y="2059198"/>
            <a:ext cx="5189801" cy="1024255"/>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4800" b="1" dirty="0">
                <a:solidFill>
                  <a:srgbClr val="D0E8F9"/>
                </a:solidFill>
                <a:latin typeface="微软雅黑" panose="020B0503020204020204" pitchFamily="34" charset="-122"/>
                <a:ea typeface="微软雅黑" panose="020B0503020204020204" pitchFamily="34" charset="-122"/>
                <a:cs typeface="微软雅黑" panose="020B0503020204020204" pitchFamily="34" charset="-120"/>
              </a:rPr>
              <a:t>项目概述</a:t>
            </a:r>
            <a:endParaRPr lang="en-US" sz="4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66361" y="81343"/>
            <a:ext cx="8877639" cy="636365"/>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D4C95"/>
                </a:solidFill>
                <a:latin typeface="微软雅黑" panose="020B0503020204020204" pitchFamily="34" charset="-122"/>
                <a:ea typeface="微软雅黑" panose="020B0503020204020204" pitchFamily="34" charset="-122"/>
                <a:cs typeface="微软雅黑" panose="020B0503020204020204" pitchFamily="34" charset="-120"/>
              </a:rPr>
              <a:t>项目背景</a:t>
            </a:r>
            <a:endParaRPr lang="en-US" sz="1440" dirty="0"/>
          </a:p>
        </p:txBody>
      </p:sp>
      <p:sp>
        <p:nvSpPr>
          <p:cNvPr id="3" name="Shape 1"/>
          <p:cNvSpPr/>
          <p:nvPr/>
        </p:nvSpPr>
        <p:spPr>
          <a:xfrm>
            <a:off x="202963" y="718381"/>
            <a:ext cx="8727393" cy="0"/>
          </a:xfrm>
          <a:custGeom>
            <a:avLst/>
            <a:gdLst/>
            <a:ahLst/>
            <a:cxnLst/>
            <a:rect l="l" t="t" r="r" b="b"/>
            <a:pathLst>
              <a:path w="8727393">
                <a:moveTo>
                  <a:pt x="0" y="0"/>
                </a:moveTo>
                <a:moveTo>
                  <a:pt x="0" y="0"/>
                </a:moveTo>
                <a:lnTo>
                  <a:pt x="8727393" y="0"/>
                </a:lnTo>
              </a:path>
            </a:pathLst>
          </a:custGeom>
          <a:noFill/>
          <a:ln w="9525">
            <a:solidFill>
              <a:srgbClr val="D0E8F9"/>
            </a:solidFill>
            <a:prstDash val="solid"/>
            <a:headEnd type="none"/>
            <a:tailEnd type="none"/>
          </a:ln>
        </p:spPr>
      </p:sp>
      <p:sp>
        <p:nvSpPr>
          <p:cNvPr id="4" name="Shape 2"/>
          <p:cNvSpPr/>
          <p:nvPr/>
        </p:nvSpPr>
        <p:spPr>
          <a:xfrm>
            <a:off x="640994" y="1792041"/>
            <a:ext cx="2487168" cy="2332625"/>
          </a:xfrm>
          <a:custGeom>
            <a:avLst/>
            <a:gdLst/>
            <a:ahLst/>
            <a:cxnLst/>
            <a:rect l="l" t="t" r="r" b="b"/>
            <a:pathLst>
              <a:path w="2487168" h="2332625">
                <a:moveTo>
                  <a:pt x="260604" y="0"/>
                </a:moveTo>
                <a:moveTo>
                  <a:pt x="260604" y="0"/>
                </a:moveTo>
                <a:lnTo>
                  <a:pt x="2226564" y="0"/>
                </a:lnTo>
                <a:quadBezTo>
                  <a:pt x="2487168" y="0"/>
                  <a:pt x="2487168" y="291578"/>
                </a:quadBezTo>
                <a:lnTo>
                  <a:pt x="2487168" y="2041047"/>
                </a:lnTo>
                <a:quadBezTo>
                  <a:pt x="2487168" y="2332625"/>
                  <a:pt x="2226564" y="2332625"/>
                </a:quadBezTo>
                <a:lnTo>
                  <a:pt x="260604" y="2332625"/>
                </a:lnTo>
                <a:quadBezTo>
                  <a:pt x="0" y="2332625"/>
                  <a:pt x="0" y="2041047"/>
                </a:quadBezTo>
                <a:lnTo>
                  <a:pt x="0" y="291578"/>
                </a:lnTo>
                <a:quadBezTo>
                  <a:pt x="0" y="0"/>
                  <a:pt x="260604" y="0"/>
                </a:quadBezTo>
                <a:close/>
              </a:path>
            </a:pathLst>
          </a:custGeom>
          <a:solidFill>
            <a:srgbClr val="0084FF">
              <a:alpha val="10000"/>
            </a:srgbClr>
          </a:solidFill>
        </p:spPr>
      </p:sp>
      <p:sp>
        <p:nvSpPr>
          <p:cNvPr id="5" name="Shape 3"/>
          <p:cNvSpPr/>
          <p:nvPr/>
        </p:nvSpPr>
        <p:spPr>
          <a:xfrm>
            <a:off x="1066906" y="1534826"/>
            <a:ext cx="530506" cy="257215"/>
          </a:xfrm>
          <a:custGeom>
            <a:avLst/>
            <a:gdLst/>
            <a:ahLst/>
            <a:cxnLst/>
            <a:rect l="l" t="t" r="r" b="b"/>
            <a:pathLst>
              <a:path w="530506" h="257215">
                <a:moveTo>
                  <a:pt x="265253" y="0"/>
                </a:moveTo>
                <a:moveTo>
                  <a:pt x="265253" y="0"/>
                </a:moveTo>
                <a:lnTo>
                  <a:pt x="0" y="257215"/>
                </a:lnTo>
                <a:lnTo>
                  <a:pt x="530506" y="257215"/>
                </a:lnTo>
                <a:close/>
              </a:path>
            </a:pathLst>
          </a:custGeom>
          <a:solidFill>
            <a:srgbClr val="0084FF">
              <a:alpha val="10000"/>
            </a:srgbClr>
          </a:solidFill>
        </p:spPr>
      </p:sp>
      <p:sp>
        <p:nvSpPr>
          <p:cNvPr id="6" name="Shape 4"/>
          <p:cNvSpPr/>
          <p:nvPr/>
        </p:nvSpPr>
        <p:spPr>
          <a:xfrm>
            <a:off x="640994" y="1018720"/>
            <a:ext cx="426013" cy="426013"/>
          </a:xfrm>
          <a:custGeom>
            <a:avLst/>
            <a:gdLst/>
            <a:ahLst/>
            <a:cxnLst/>
            <a:rect l="l" t="t" r="r" b="b"/>
            <a:pathLst>
              <a:path w="426013" h="426013">
                <a:moveTo>
                  <a:pt x="213006" y="0"/>
                </a:moveTo>
                <a:moveTo>
                  <a:pt x="213006" y="0"/>
                </a:moveTo>
                <a:cubicBezTo>
                  <a:pt x="330568" y="0"/>
                  <a:pt x="426013" y="95445"/>
                  <a:pt x="426013" y="213006"/>
                </a:cubicBezTo>
                <a:cubicBezTo>
                  <a:pt x="426013" y="330568"/>
                  <a:pt x="330568" y="426013"/>
                  <a:pt x="213006" y="426013"/>
                </a:cubicBezTo>
                <a:cubicBezTo>
                  <a:pt x="95445" y="426013"/>
                  <a:pt x="0" y="330568"/>
                  <a:pt x="0" y="213006"/>
                </a:cubicBezTo>
                <a:cubicBezTo>
                  <a:pt x="0" y="95445"/>
                  <a:pt x="95445" y="0"/>
                  <a:pt x="213006" y="0"/>
                </a:cubicBezTo>
                <a:close/>
              </a:path>
            </a:pathLst>
          </a:custGeom>
          <a:solidFill>
            <a:srgbClr val="0084FF"/>
          </a:solidFill>
        </p:spPr>
      </p:sp>
      <p:sp>
        <p:nvSpPr>
          <p:cNvPr id="7" name="Shape 5"/>
          <p:cNvSpPr/>
          <p:nvPr/>
        </p:nvSpPr>
        <p:spPr>
          <a:xfrm>
            <a:off x="1589475" y="1289285"/>
            <a:ext cx="1334304" cy="0"/>
          </a:xfrm>
          <a:custGeom>
            <a:avLst/>
            <a:gdLst/>
            <a:ahLst/>
            <a:cxnLst/>
            <a:rect l="l" t="t" r="r" b="b"/>
            <a:pathLst>
              <a:path w="1334304">
                <a:moveTo>
                  <a:pt x="0" y="0"/>
                </a:moveTo>
                <a:moveTo>
                  <a:pt x="0" y="0"/>
                </a:moveTo>
                <a:lnTo>
                  <a:pt x="1334304" y="0"/>
                </a:lnTo>
              </a:path>
            </a:pathLst>
          </a:custGeom>
          <a:noFill/>
          <a:ln w="19050">
            <a:solidFill>
              <a:srgbClr val="0078FF"/>
            </a:solidFill>
            <a:prstDash val="solid"/>
            <a:headEnd type="none"/>
            <a:tailEnd type="arrow"/>
          </a:ln>
        </p:spPr>
      </p:sp>
      <p:sp>
        <p:nvSpPr>
          <p:cNvPr id="8" name="Text 6"/>
          <p:cNvSpPr/>
          <p:nvPr/>
        </p:nvSpPr>
        <p:spPr>
          <a:xfrm>
            <a:off x="686714" y="1938345"/>
            <a:ext cx="2395728" cy="40233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开源项目的快速发展</a:t>
            </a:r>
            <a:endParaRPr lang="en-US" sz="1440" dirty="0"/>
          </a:p>
        </p:txBody>
      </p:sp>
      <p:sp>
        <p:nvSpPr>
          <p:cNvPr id="9" name="Shape 7"/>
          <p:cNvSpPr/>
          <p:nvPr/>
        </p:nvSpPr>
        <p:spPr>
          <a:xfrm>
            <a:off x="3339389" y="1792041"/>
            <a:ext cx="2487168" cy="2332625"/>
          </a:xfrm>
          <a:custGeom>
            <a:avLst/>
            <a:gdLst/>
            <a:ahLst/>
            <a:cxnLst/>
            <a:rect l="l" t="t" r="r" b="b"/>
            <a:pathLst>
              <a:path w="2487168" h="2332625">
                <a:moveTo>
                  <a:pt x="260604" y="0"/>
                </a:moveTo>
                <a:moveTo>
                  <a:pt x="260604" y="0"/>
                </a:moveTo>
                <a:lnTo>
                  <a:pt x="2226564" y="0"/>
                </a:lnTo>
                <a:quadBezTo>
                  <a:pt x="2487168" y="0"/>
                  <a:pt x="2487168" y="291578"/>
                </a:quadBezTo>
                <a:lnTo>
                  <a:pt x="2487168" y="2041047"/>
                </a:lnTo>
                <a:quadBezTo>
                  <a:pt x="2487168" y="2332625"/>
                  <a:pt x="2226564" y="2332625"/>
                </a:quadBezTo>
                <a:lnTo>
                  <a:pt x="260604" y="2332625"/>
                </a:lnTo>
                <a:quadBezTo>
                  <a:pt x="0" y="2332625"/>
                  <a:pt x="0" y="2041047"/>
                </a:quadBezTo>
                <a:lnTo>
                  <a:pt x="0" y="291578"/>
                </a:lnTo>
                <a:quadBezTo>
                  <a:pt x="0" y="0"/>
                  <a:pt x="260604" y="0"/>
                </a:quadBezTo>
                <a:close/>
              </a:path>
            </a:pathLst>
          </a:custGeom>
          <a:solidFill>
            <a:srgbClr val="0084FF">
              <a:alpha val="10000"/>
            </a:srgbClr>
          </a:solidFill>
        </p:spPr>
      </p:sp>
      <p:sp>
        <p:nvSpPr>
          <p:cNvPr id="10" name="Shape 8"/>
          <p:cNvSpPr/>
          <p:nvPr/>
        </p:nvSpPr>
        <p:spPr>
          <a:xfrm>
            <a:off x="6015838" y="1792155"/>
            <a:ext cx="2487168" cy="2332625"/>
          </a:xfrm>
          <a:custGeom>
            <a:avLst/>
            <a:gdLst/>
            <a:ahLst/>
            <a:cxnLst/>
            <a:rect l="l" t="t" r="r" b="b"/>
            <a:pathLst>
              <a:path w="2487168" h="2332625">
                <a:moveTo>
                  <a:pt x="260604" y="0"/>
                </a:moveTo>
                <a:moveTo>
                  <a:pt x="260604" y="0"/>
                </a:moveTo>
                <a:lnTo>
                  <a:pt x="2226564" y="0"/>
                </a:lnTo>
                <a:quadBezTo>
                  <a:pt x="2487168" y="0"/>
                  <a:pt x="2487168" y="291578"/>
                </a:quadBezTo>
                <a:lnTo>
                  <a:pt x="2487168" y="2041047"/>
                </a:lnTo>
                <a:quadBezTo>
                  <a:pt x="2487168" y="2332625"/>
                  <a:pt x="2226564" y="2332625"/>
                </a:quadBezTo>
                <a:lnTo>
                  <a:pt x="260604" y="2332625"/>
                </a:lnTo>
                <a:quadBezTo>
                  <a:pt x="0" y="2332625"/>
                  <a:pt x="0" y="2041047"/>
                </a:quadBezTo>
                <a:lnTo>
                  <a:pt x="0" y="291578"/>
                </a:lnTo>
                <a:quadBezTo>
                  <a:pt x="0" y="0"/>
                  <a:pt x="260604" y="0"/>
                </a:quadBezTo>
                <a:close/>
              </a:path>
            </a:pathLst>
          </a:custGeom>
          <a:solidFill>
            <a:srgbClr val="0084FF">
              <a:alpha val="10000"/>
            </a:srgbClr>
          </a:solidFill>
        </p:spPr>
      </p:sp>
      <p:sp>
        <p:nvSpPr>
          <p:cNvPr id="11" name="Text 9"/>
          <p:cNvSpPr/>
          <p:nvPr/>
        </p:nvSpPr>
        <p:spPr>
          <a:xfrm>
            <a:off x="750722" y="2340681"/>
            <a:ext cx="2267712"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随着互联网技术的不断进步，开源项目在全球范围内迅速增长，形成了一个庞大而活跃的社区。这些项目不仅推动了技术创新，还促进了全球开发者之间的合作与交流。</a:t>
            </a:r>
            <a:endParaRPr lang="en-US" sz="1440" dirty="0"/>
          </a:p>
        </p:txBody>
      </p:sp>
      <p:sp>
        <p:nvSpPr>
          <p:cNvPr id="12" name="Text 10"/>
          <p:cNvSpPr/>
          <p:nvPr/>
        </p:nvSpPr>
        <p:spPr>
          <a:xfrm>
            <a:off x="3385109" y="1938345"/>
            <a:ext cx="2395728" cy="40233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技术趋势分析的重要性</a:t>
            </a:r>
            <a:endParaRPr lang="en-US" sz="1440" dirty="0"/>
          </a:p>
        </p:txBody>
      </p:sp>
      <p:sp>
        <p:nvSpPr>
          <p:cNvPr id="13" name="Text 11"/>
          <p:cNvSpPr/>
          <p:nvPr/>
        </p:nvSpPr>
        <p:spPr>
          <a:xfrm>
            <a:off x="6061558" y="1938345"/>
            <a:ext cx="2395728" cy="40233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影响力评估的必要性</a:t>
            </a:r>
            <a:endParaRPr lang="en-US" sz="1440" dirty="0"/>
          </a:p>
        </p:txBody>
      </p:sp>
      <p:sp>
        <p:nvSpPr>
          <p:cNvPr id="14" name="Text 12"/>
          <p:cNvSpPr/>
          <p:nvPr/>
        </p:nvSpPr>
        <p:spPr>
          <a:xfrm>
            <a:off x="3449117" y="2340681"/>
            <a:ext cx="2267712"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在快速变化的技术领域，了解最新的技术趋势对于开发者和企业来说至关重要。通过分析开源项目的技术趋势，可以帮助他们把握行业动态，做出更符合市场需求的技术决策。</a:t>
            </a:r>
            <a:endParaRPr lang="en-US" sz="1440" dirty="0"/>
          </a:p>
        </p:txBody>
      </p:sp>
      <p:sp>
        <p:nvSpPr>
          <p:cNvPr id="15" name="Text 13"/>
          <p:cNvSpPr/>
          <p:nvPr/>
        </p:nvSpPr>
        <p:spPr>
          <a:xfrm>
            <a:off x="6125566" y="2340681"/>
            <a:ext cx="2267712"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开源项目的影响力不仅体现在其技术贡献上，还包括其在社区中的活跃度、用户基础以及与其他项目的协作关系。评估这些因素有助于全面理解项目的价值和潜力。</a:t>
            </a:r>
            <a:endParaRPr lang="en-US" sz="1440" dirty="0"/>
          </a:p>
        </p:txBody>
      </p:sp>
      <p:sp>
        <p:nvSpPr>
          <p:cNvPr id="16" name="Text 14"/>
          <p:cNvSpPr/>
          <p:nvPr/>
        </p:nvSpPr>
        <p:spPr>
          <a:xfrm>
            <a:off x="640994" y="1048069"/>
            <a:ext cx="679728" cy="365760"/>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44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17" name="Shape 15"/>
          <p:cNvSpPr/>
          <p:nvPr/>
        </p:nvSpPr>
        <p:spPr>
          <a:xfrm>
            <a:off x="3339835" y="1018720"/>
            <a:ext cx="426013" cy="426013"/>
          </a:xfrm>
          <a:custGeom>
            <a:avLst/>
            <a:gdLst/>
            <a:ahLst/>
            <a:cxnLst/>
            <a:rect l="l" t="t" r="r" b="b"/>
            <a:pathLst>
              <a:path w="426013" h="426013">
                <a:moveTo>
                  <a:pt x="213006" y="0"/>
                </a:moveTo>
                <a:moveTo>
                  <a:pt x="213006" y="0"/>
                </a:moveTo>
                <a:cubicBezTo>
                  <a:pt x="330568" y="0"/>
                  <a:pt x="426013" y="95445"/>
                  <a:pt x="426013" y="213006"/>
                </a:cubicBezTo>
                <a:cubicBezTo>
                  <a:pt x="426013" y="330568"/>
                  <a:pt x="330568" y="426013"/>
                  <a:pt x="213006" y="426013"/>
                </a:cubicBezTo>
                <a:cubicBezTo>
                  <a:pt x="95445" y="426013"/>
                  <a:pt x="0" y="330568"/>
                  <a:pt x="0" y="213006"/>
                </a:cubicBezTo>
                <a:cubicBezTo>
                  <a:pt x="0" y="95445"/>
                  <a:pt x="95445" y="0"/>
                  <a:pt x="213006" y="0"/>
                </a:cubicBezTo>
                <a:close/>
              </a:path>
            </a:pathLst>
          </a:custGeom>
          <a:solidFill>
            <a:srgbClr val="0084FF"/>
          </a:solidFill>
        </p:spPr>
      </p:sp>
      <p:sp>
        <p:nvSpPr>
          <p:cNvPr id="18" name="Text 16"/>
          <p:cNvSpPr/>
          <p:nvPr/>
        </p:nvSpPr>
        <p:spPr>
          <a:xfrm>
            <a:off x="3349080" y="1048069"/>
            <a:ext cx="709960" cy="365760"/>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44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19" name="Shape 17"/>
          <p:cNvSpPr/>
          <p:nvPr/>
        </p:nvSpPr>
        <p:spPr>
          <a:xfrm>
            <a:off x="6015819" y="1018720"/>
            <a:ext cx="426013" cy="426013"/>
          </a:xfrm>
          <a:custGeom>
            <a:avLst/>
            <a:gdLst/>
            <a:ahLst/>
            <a:cxnLst/>
            <a:rect l="l" t="t" r="r" b="b"/>
            <a:pathLst>
              <a:path w="426013" h="426013">
                <a:moveTo>
                  <a:pt x="213006" y="0"/>
                </a:moveTo>
                <a:moveTo>
                  <a:pt x="213006" y="0"/>
                </a:moveTo>
                <a:cubicBezTo>
                  <a:pt x="330568" y="0"/>
                  <a:pt x="426013" y="95445"/>
                  <a:pt x="426013" y="213006"/>
                </a:cubicBezTo>
                <a:cubicBezTo>
                  <a:pt x="426013" y="330568"/>
                  <a:pt x="330568" y="426013"/>
                  <a:pt x="213006" y="426013"/>
                </a:cubicBezTo>
                <a:cubicBezTo>
                  <a:pt x="95445" y="426013"/>
                  <a:pt x="0" y="330568"/>
                  <a:pt x="0" y="213006"/>
                </a:cubicBezTo>
                <a:cubicBezTo>
                  <a:pt x="0" y="95445"/>
                  <a:pt x="95445" y="0"/>
                  <a:pt x="213006" y="0"/>
                </a:cubicBezTo>
                <a:close/>
              </a:path>
            </a:pathLst>
          </a:custGeom>
          <a:solidFill>
            <a:srgbClr val="0084FF"/>
          </a:solidFill>
        </p:spPr>
      </p:sp>
      <p:sp>
        <p:nvSpPr>
          <p:cNvPr id="20" name="Text 18"/>
          <p:cNvSpPr/>
          <p:nvPr/>
        </p:nvSpPr>
        <p:spPr>
          <a:xfrm>
            <a:off x="6016304" y="1048069"/>
            <a:ext cx="723664" cy="365760"/>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44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21" name="Shape 19"/>
          <p:cNvSpPr/>
          <p:nvPr/>
        </p:nvSpPr>
        <p:spPr>
          <a:xfrm>
            <a:off x="4228093" y="1289285"/>
            <a:ext cx="1334304" cy="0"/>
          </a:xfrm>
          <a:custGeom>
            <a:avLst/>
            <a:gdLst/>
            <a:ahLst/>
            <a:cxnLst/>
            <a:rect l="l" t="t" r="r" b="b"/>
            <a:pathLst>
              <a:path w="1334304">
                <a:moveTo>
                  <a:pt x="0" y="0"/>
                </a:moveTo>
                <a:moveTo>
                  <a:pt x="0" y="0"/>
                </a:moveTo>
                <a:lnTo>
                  <a:pt x="1334304" y="0"/>
                </a:lnTo>
              </a:path>
            </a:pathLst>
          </a:custGeom>
          <a:noFill/>
          <a:ln w="19050">
            <a:solidFill>
              <a:srgbClr val="0078FF"/>
            </a:solidFill>
            <a:prstDash val="solid"/>
            <a:headEnd type="none"/>
            <a:tailEnd type="arrow"/>
          </a:ln>
        </p:spPr>
      </p:sp>
      <p:sp>
        <p:nvSpPr>
          <p:cNvPr id="22" name="Shape 20"/>
          <p:cNvSpPr/>
          <p:nvPr/>
        </p:nvSpPr>
        <p:spPr>
          <a:xfrm>
            <a:off x="6913035" y="1289285"/>
            <a:ext cx="1334304" cy="0"/>
          </a:xfrm>
          <a:custGeom>
            <a:avLst/>
            <a:gdLst/>
            <a:ahLst/>
            <a:cxnLst/>
            <a:rect l="l" t="t" r="r" b="b"/>
            <a:pathLst>
              <a:path w="1334304">
                <a:moveTo>
                  <a:pt x="0" y="0"/>
                </a:moveTo>
                <a:moveTo>
                  <a:pt x="0" y="0"/>
                </a:moveTo>
                <a:lnTo>
                  <a:pt x="1334304" y="0"/>
                </a:lnTo>
              </a:path>
            </a:pathLst>
          </a:custGeom>
          <a:noFill/>
          <a:ln w="19050">
            <a:solidFill>
              <a:srgbClr val="0078FF"/>
            </a:solidFill>
            <a:prstDash val="solid"/>
            <a:headEnd type="none"/>
            <a:tailEnd type="arrow"/>
          </a:ln>
        </p:spPr>
      </p:sp>
      <p:sp>
        <p:nvSpPr>
          <p:cNvPr id="23" name="Shape 21"/>
          <p:cNvSpPr/>
          <p:nvPr/>
        </p:nvSpPr>
        <p:spPr>
          <a:xfrm>
            <a:off x="3765747" y="1534826"/>
            <a:ext cx="530506" cy="257215"/>
          </a:xfrm>
          <a:custGeom>
            <a:avLst/>
            <a:gdLst/>
            <a:ahLst/>
            <a:cxnLst/>
            <a:rect l="l" t="t" r="r" b="b"/>
            <a:pathLst>
              <a:path w="530506" h="257215">
                <a:moveTo>
                  <a:pt x="265253" y="0"/>
                </a:moveTo>
                <a:moveTo>
                  <a:pt x="265253" y="0"/>
                </a:moveTo>
                <a:lnTo>
                  <a:pt x="0" y="257215"/>
                </a:lnTo>
                <a:lnTo>
                  <a:pt x="530506" y="257215"/>
                </a:lnTo>
                <a:close/>
              </a:path>
            </a:pathLst>
          </a:custGeom>
          <a:solidFill>
            <a:srgbClr val="0084FF">
              <a:alpha val="10000"/>
            </a:srgbClr>
          </a:solidFill>
        </p:spPr>
      </p:sp>
      <p:sp>
        <p:nvSpPr>
          <p:cNvPr id="24" name="Shape 22"/>
          <p:cNvSpPr/>
          <p:nvPr/>
        </p:nvSpPr>
        <p:spPr>
          <a:xfrm>
            <a:off x="6441731" y="1534826"/>
            <a:ext cx="530506" cy="257215"/>
          </a:xfrm>
          <a:custGeom>
            <a:avLst/>
            <a:gdLst/>
            <a:ahLst/>
            <a:cxnLst/>
            <a:rect l="l" t="t" r="r" b="b"/>
            <a:pathLst>
              <a:path w="530506" h="257215">
                <a:moveTo>
                  <a:pt x="265253" y="0"/>
                </a:moveTo>
                <a:moveTo>
                  <a:pt x="265253" y="0"/>
                </a:moveTo>
                <a:lnTo>
                  <a:pt x="0" y="257215"/>
                </a:lnTo>
                <a:lnTo>
                  <a:pt x="530506" y="257215"/>
                </a:lnTo>
                <a:close/>
              </a:path>
            </a:pathLst>
          </a:custGeom>
          <a:solidFill>
            <a:srgbClr val="0084FF">
              <a:alpha val="10000"/>
            </a:srgbClr>
          </a:solid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66361" y="81343"/>
            <a:ext cx="8877639" cy="636365"/>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D4C95"/>
                </a:solidFill>
                <a:latin typeface="微软雅黑" panose="020B0503020204020204" pitchFamily="34" charset="-122"/>
                <a:ea typeface="微软雅黑" panose="020B0503020204020204" pitchFamily="34" charset="-122"/>
                <a:cs typeface="微软雅黑" panose="020B0503020204020204" pitchFamily="34" charset="-120"/>
              </a:rPr>
              <a:t>项目目标</a:t>
            </a:r>
            <a:endParaRPr lang="en-US" sz="1440" dirty="0"/>
          </a:p>
        </p:txBody>
      </p:sp>
      <p:sp>
        <p:nvSpPr>
          <p:cNvPr id="3" name="Shape 1"/>
          <p:cNvSpPr/>
          <p:nvPr/>
        </p:nvSpPr>
        <p:spPr>
          <a:xfrm>
            <a:off x="202963" y="718381"/>
            <a:ext cx="8727393" cy="0"/>
          </a:xfrm>
          <a:custGeom>
            <a:avLst/>
            <a:gdLst/>
            <a:ahLst/>
            <a:cxnLst/>
            <a:rect l="l" t="t" r="r" b="b"/>
            <a:pathLst>
              <a:path w="8727393">
                <a:moveTo>
                  <a:pt x="0" y="0"/>
                </a:moveTo>
                <a:moveTo>
                  <a:pt x="0" y="0"/>
                </a:moveTo>
                <a:lnTo>
                  <a:pt x="8727393" y="0"/>
                </a:lnTo>
              </a:path>
            </a:pathLst>
          </a:custGeom>
          <a:noFill/>
          <a:ln w="9525">
            <a:solidFill>
              <a:srgbClr val="D0E8F9"/>
            </a:solidFill>
            <a:prstDash val="solid"/>
            <a:headEnd type="none"/>
            <a:tailEnd type="none"/>
          </a:ln>
        </p:spPr>
      </p:sp>
      <p:sp>
        <p:nvSpPr>
          <p:cNvPr id="4" name="Shape 2"/>
          <p:cNvSpPr/>
          <p:nvPr/>
        </p:nvSpPr>
        <p:spPr>
          <a:xfrm>
            <a:off x="4125591" y="1645920"/>
            <a:ext cx="174439" cy="0"/>
          </a:xfrm>
          <a:custGeom>
            <a:avLst/>
            <a:gdLst/>
            <a:ahLst/>
            <a:cxnLst/>
            <a:rect l="l" t="t" r="r" b="b"/>
            <a:pathLst>
              <a:path w="174439">
                <a:moveTo>
                  <a:pt x="174439" y="0"/>
                </a:moveTo>
                <a:moveTo>
                  <a:pt x="174439" y="0"/>
                </a:moveTo>
                <a:lnTo>
                  <a:pt x="0" y="0"/>
                </a:lnTo>
              </a:path>
            </a:pathLst>
          </a:custGeom>
          <a:noFill/>
          <a:ln w="19050">
            <a:solidFill>
              <a:srgbClr val="0078FF"/>
            </a:solidFill>
            <a:prstDash val="solid"/>
            <a:headEnd type="none"/>
            <a:tailEnd type="arrow"/>
          </a:ln>
        </p:spPr>
      </p:sp>
      <p:sp>
        <p:nvSpPr>
          <p:cNvPr id="5" name="Shape 3"/>
          <p:cNvSpPr/>
          <p:nvPr/>
        </p:nvSpPr>
        <p:spPr>
          <a:xfrm>
            <a:off x="5024592" y="2752344"/>
            <a:ext cx="177670" cy="0"/>
          </a:xfrm>
          <a:custGeom>
            <a:avLst/>
            <a:gdLst/>
            <a:ahLst/>
            <a:cxnLst/>
            <a:rect l="l" t="t" r="r" b="b"/>
            <a:pathLst>
              <a:path w="177670">
                <a:moveTo>
                  <a:pt x="0" y="0"/>
                </a:moveTo>
                <a:moveTo>
                  <a:pt x="0" y="0"/>
                </a:moveTo>
                <a:lnTo>
                  <a:pt x="177670" y="0"/>
                </a:lnTo>
              </a:path>
            </a:pathLst>
          </a:custGeom>
          <a:noFill/>
          <a:ln w="19050">
            <a:solidFill>
              <a:srgbClr val="0078FF"/>
            </a:solidFill>
            <a:prstDash val="solid"/>
            <a:headEnd type="none"/>
            <a:tailEnd type="arrow"/>
          </a:ln>
        </p:spPr>
      </p:sp>
      <p:sp>
        <p:nvSpPr>
          <p:cNvPr id="6" name="Shape 4"/>
          <p:cNvSpPr/>
          <p:nvPr/>
        </p:nvSpPr>
        <p:spPr>
          <a:xfrm>
            <a:off x="4118004" y="3799332"/>
            <a:ext cx="175088" cy="0"/>
          </a:xfrm>
          <a:custGeom>
            <a:avLst/>
            <a:gdLst/>
            <a:ahLst/>
            <a:cxnLst/>
            <a:rect l="l" t="t" r="r" b="b"/>
            <a:pathLst>
              <a:path w="175088">
                <a:moveTo>
                  <a:pt x="175088" y="0"/>
                </a:moveTo>
                <a:moveTo>
                  <a:pt x="175088" y="0"/>
                </a:moveTo>
                <a:lnTo>
                  <a:pt x="0" y="0"/>
                </a:lnTo>
              </a:path>
            </a:pathLst>
          </a:custGeom>
          <a:noFill/>
          <a:ln w="19050">
            <a:solidFill>
              <a:srgbClr val="0078FF"/>
            </a:solidFill>
            <a:prstDash val="solid"/>
            <a:headEnd type="none"/>
            <a:tailEnd type="arrow"/>
          </a:ln>
        </p:spPr>
      </p:sp>
      <p:sp>
        <p:nvSpPr>
          <p:cNvPr id="7" name="Text 5"/>
          <p:cNvSpPr/>
          <p:nvPr/>
        </p:nvSpPr>
        <p:spPr>
          <a:xfrm>
            <a:off x="4287407" y="1280160"/>
            <a:ext cx="745435" cy="704088"/>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735"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8" name="Text 6"/>
          <p:cNvSpPr/>
          <p:nvPr/>
        </p:nvSpPr>
        <p:spPr>
          <a:xfrm>
            <a:off x="4287407" y="3429000"/>
            <a:ext cx="745435" cy="676656"/>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59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9" name="Text 7"/>
          <p:cNvSpPr/>
          <p:nvPr/>
        </p:nvSpPr>
        <p:spPr>
          <a:xfrm>
            <a:off x="4278263" y="2423160"/>
            <a:ext cx="745435" cy="676656"/>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59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10" name="Text 8"/>
          <p:cNvSpPr/>
          <p:nvPr/>
        </p:nvSpPr>
        <p:spPr>
          <a:xfrm>
            <a:off x="890230" y="1280160"/>
            <a:ext cx="3108960" cy="402336"/>
          </a:xfrm>
          <a:prstGeom prst="rect">
            <a:avLst/>
          </a:prstGeom>
          <a:noFill/>
        </p:spPr>
        <p:txBody>
          <a:bodyPr wrap="square" lIns="95250" tIns="95250" rIns="95250" bIns="95250" rtlCol="0" anchor="t">
            <a:spAutoFit/>
          </a:bodyPr>
          <a:lstStyle/>
          <a:p>
            <a:pPr marL="0" indent="0" algn="r">
              <a:lnSpc>
                <a:spcPct val="100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技术趋势分析</a:t>
            </a:r>
            <a:endParaRPr lang="en-US" sz="1440" dirty="0"/>
          </a:p>
        </p:txBody>
      </p:sp>
      <p:sp>
        <p:nvSpPr>
          <p:cNvPr id="11" name="Text 9"/>
          <p:cNvSpPr/>
          <p:nvPr/>
        </p:nvSpPr>
        <p:spPr>
          <a:xfrm>
            <a:off x="890230" y="1639519"/>
            <a:ext cx="3108960" cy="1024128"/>
          </a:xfrm>
          <a:prstGeom prst="rect">
            <a:avLst/>
          </a:prstGeom>
          <a:noFill/>
        </p:spPr>
        <p:txBody>
          <a:bodyPr wrap="square" lIns="95250" tIns="95250" rIns="95250" bIns="95250" rtlCol="0" anchor="t">
            <a:spAutoFit/>
          </a:bodyPr>
          <a:lstStyle/>
          <a:p>
            <a:pPr marL="0" indent="0" algn="r">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通过深入挖掘和分析各大开源项目的技术使用情况，包括编程语言的选择、框架的流行度等，旨在揭示当前软件开发领域的主流技术和未来发展方向。</a:t>
            </a:r>
            <a:endParaRPr lang="en-US" sz="1440" dirty="0"/>
          </a:p>
        </p:txBody>
      </p:sp>
      <p:sp>
        <p:nvSpPr>
          <p:cNvPr id="12" name="Text 10"/>
          <p:cNvSpPr/>
          <p:nvPr/>
        </p:nvSpPr>
        <p:spPr>
          <a:xfrm>
            <a:off x="5235854" y="2039112"/>
            <a:ext cx="3108960"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影响力评估</a:t>
            </a:r>
            <a:endParaRPr lang="en-US" sz="1440" dirty="0"/>
          </a:p>
        </p:txBody>
      </p:sp>
      <p:sp>
        <p:nvSpPr>
          <p:cNvPr id="13" name="Text 11"/>
          <p:cNvSpPr/>
          <p:nvPr/>
        </p:nvSpPr>
        <p:spPr>
          <a:xfrm>
            <a:off x="5236250" y="2441448"/>
            <a:ext cx="3108960" cy="1024128"/>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对开源项目的影响力进行综合评估，主要依据贡献者数量、Star数量以及Fork数量等关键指标，以量化的方式展现项目的活跃程度和社区支持力度。</a:t>
            </a:r>
            <a:endParaRPr lang="en-US" sz="1440" dirty="0"/>
          </a:p>
        </p:txBody>
      </p:sp>
      <p:sp>
        <p:nvSpPr>
          <p:cNvPr id="14" name="Text 12"/>
          <p:cNvSpPr/>
          <p:nvPr/>
        </p:nvSpPr>
        <p:spPr>
          <a:xfrm>
            <a:off x="890230" y="2761488"/>
            <a:ext cx="3108960" cy="402336"/>
          </a:xfrm>
          <a:prstGeom prst="rect">
            <a:avLst/>
          </a:prstGeom>
          <a:noFill/>
        </p:spPr>
        <p:txBody>
          <a:bodyPr wrap="square" lIns="95250" tIns="95250" rIns="95250" bIns="95250" rtlCol="0" anchor="t">
            <a:spAutoFit/>
          </a:bodyPr>
          <a:lstStyle/>
          <a:p>
            <a:pPr marL="0" indent="0" algn="r">
              <a:lnSpc>
                <a:spcPct val="100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动态可视化展示</a:t>
            </a:r>
            <a:endParaRPr lang="en-US" sz="1440" dirty="0"/>
          </a:p>
        </p:txBody>
      </p:sp>
      <p:sp>
        <p:nvSpPr>
          <p:cNvPr id="15" name="Text 13"/>
          <p:cNvSpPr/>
          <p:nvPr/>
        </p:nvSpPr>
        <p:spPr>
          <a:xfrm>
            <a:off x="890230" y="3163824"/>
            <a:ext cx="3108960" cy="1060704"/>
          </a:xfrm>
          <a:prstGeom prst="rect">
            <a:avLst/>
          </a:prstGeom>
          <a:noFill/>
        </p:spPr>
        <p:txBody>
          <a:bodyPr wrap="square" lIns="95250" tIns="95250" rIns="95250" bIns="95250" rtlCol="0" anchor="t">
            <a:spAutoFit/>
          </a:bodyPr>
          <a:lstStyle/>
          <a:p>
            <a:pPr marL="0" indent="0" algn="r">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利用先进的数据可视化技术，将复杂的数据分析结果转化为直观易懂的图表和图形，帮助用户快速把握开源项目的技术走向和潜在发展趋势。</a:t>
            </a:r>
            <a:endParaRPr lang="en-US" sz="1440" dirty="0"/>
          </a:p>
        </p:txBody>
      </p:sp>
      <p:pic>
        <p:nvPicPr>
          <p:cNvPr id="16" name="Image 0" descr="preencoded.png"/>
          <p:cNvPicPr>
            <a:picLocks noChangeAspect="1"/>
          </p:cNvPicPr>
          <p:nvPr/>
        </p:nvPicPr>
        <p:blipFill>
          <a:blip r:embed="rId2"/>
          <a:stretch>
            <a:fillRect/>
          </a:stretch>
        </p:blipFill>
        <p:spPr>
          <a:xfrm>
            <a:off x="4205111" y="1182319"/>
            <a:ext cx="914400" cy="914400"/>
          </a:xfrm>
          <a:prstGeom prst="rect">
            <a:avLst/>
          </a:prstGeom>
        </p:spPr>
      </p:pic>
      <p:pic>
        <p:nvPicPr>
          <p:cNvPr id="17" name="Image 1" descr="preencoded.png"/>
          <p:cNvPicPr>
            <a:picLocks noChangeAspect="1"/>
          </p:cNvPicPr>
          <p:nvPr/>
        </p:nvPicPr>
        <p:blipFill>
          <a:blip r:embed="rId2"/>
          <a:stretch>
            <a:fillRect/>
          </a:stretch>
        </p:blipFill>
        <p:spPr>
          <a:xfrm>
            <a:off x="4205111" y="2304288"/>
            <a:ext cx="914400" cy="914400"/>
          </a:xfrm>
          <a:prstGeom prst="rect">
            <a:avLst/>
          </a:prstGeom>
        </p:spPr>
      </p:pic>
      <p:pic>
        <p:nvPicPr>
          <p:cNvPr id="18" name="Image 2" descr="preencoded.png"/>
          <p:cNvPicPr>
            <a:picLocks noChangeAspect="1"/>
          </p:cNvPicPr>
          <p:nvPr/>
        </p:nvPicPr>
        <p:blipFill>
          <a:blip r:embed="rId2"/>
          <a:stretch>
            <a:fillRect/>
          </a:stretch>
        </p:blipFill>
        <p:spPr>
          <a:xfrm>
            <a:off x="4205111" y="3310128"/>
            <a:ext cx="914400" cy="9144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493235" y="1288245"/>
            <a:ext cx="2161936" cy="2567607"/>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12095" b="1" dirty="0">
                <a:solidFill>
                  <a:srgbClr val="0D4C95">
                    <a:alpha val="30000"/>
                  </a:srgbClr>
                </a:solidFill>
                <a:latin typeface="Arial" panose="020B0604020202020204" pitchFamily="34" charset="0"/>
                <a:ea typeface="Arial" panose="020B0604020202020204" pitchFamily="34" charset="-122"/>
                <a:cs typeface="Arial" panose="020B0604020202020204" pitchFamily="34" charset="-120"/>
              </a:rPr>
              <a:t>02</a:t>
            </a:r>
            <a:endParaRPr lang="en-US" sz="1440" dirty="0"/>
          </a:p>
        </p:txBody>
      </p:sp>
      <p:sp>
        <p:nvSpPr>
          <p:cNvPr id="3" name="Text 1"/>
          <p:cNvSpPr/>
          <p:nvPr/>
        </p:nvSpPr>
        <p:spPr>
          <a:xfrm>
            <a:off x="2801583" y="2059833"/>
            <a:ext cx="5189801" cy="1024255"/>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4800" b="1" dirty="0">
                <a:solidFill>
                  <a:srgbClr val="D0E8F9"/>
                </a:solidFill>
                <a:latin typeface="微软雅黑" panose="020B0503020204020204" pitchFamily="34" charset="-122"/>
                <a:ea typeface="微软雅黑" panose="020B0503020204020204" pitchFamily="34" charset="-122"/>
                <a:cs typeface="微软雅黑" panose="020B0503020204020204" pitchFamily="34" charset="-120"/>
              </a:rPr>
              <a:t>系统架构</a:t>
            </a:r>
            <a:endParaRPr lang="en-US" sz="4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66361" y="81343"/>
            <a:ext cx="8877639" cy="636365"/>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D4C95"/>
                </a:solidFill>
                <a:latin typeface="微软雅黑" panose="020B0503020204020204" pitchFamily="34" charset="-122"/>
                <a:ea typeface="微软雅黑" panose="020B0503020204020204" pitchFamily="34" charset="-122"/>
                <a:cs typeface="微软雅黑" panose="020B0503020204020204" pitchFamily="34" charset="-120"/>
              </a:rPr>
              <a:t>总体架构</a:t>
            </a:r>
            <a:endParaRPr lang="en-US" sz="1440" dirty="0"/>
          </a:p>
        </p:txBody>
      </p:sp>
      <p:sp>
        <p:nvSpPr>
          <p:cNvPr id="3" name="Shape 1"/>
          <p:cNvSpPr/>
          <p:nvPr/>
        </p:nvSpPr>
        <p:spPr>
          <a:xfrm>
            <a:off x="202963" y="718381"/>
            <a:ext cx="8727393" cy="0"/>
          </a:xfrm>
          <a:custGeom>
            <a:avLst/>
            <a:gdLst/>
            <a:ahLst/>
            <a:cxnLst/>
            <a:rect l="l" t="t" r="r" b="b"/>
            <a:pathLst>
              <a:path w="8727393">
                <a:moveTo>
                  <a:pt x="0" y="0"/>
                </a:moveTo>
                <a:moveTo>
                  <a:pt x="0" y="0"/>
                </a:moveTo>
                <a:lnTo>
                  <a:pt x="8727393" y="0"/>
                </a:lnTo>
              </a:path>
            </a:pathLst>
          </a:custGeom>
          <a:noFill/>
          <a:ln w="9525">
            <a:solidFill>
              <a:srgbClr val="D0E8F9"/>
            </a:solidFill>
            <a:prstDash val="solid"/>
            <a:headEnd type="none"/>
            <a:tailEnd type="none"/>
          </a:ln>
        </p:spPr>
      </p:sp>
      <p:pic>
        <p:nvPicPr>
          <p:cNvPr id="4" name="Image 0" descr="https://sgw-dx.xf-yun.com/api/v1/sparkdesk/_173337190990501e3782333c346569e5848870d113852.jpg?authorization=c2ltcGxlLWp3dCBhaz1zcGFya2Rlc2s4MDAwMDAwMDAwMDE7ZXhwPTMzMTAxNzE5MDk7YWxnbz1obWFjLXNoYTI1NjtzaWc9L28veWx5aXdnd3FjeHFsbUZCa0RDYWpGeWVGR2RzZ0lzSFR2VXY2alpUQT0=&amp;x_location=7YfmxI7B7uKO7jlRxIftd60XgLD="/>
          <p:cNvPicPr>
            <a:picLocks noChangeAspect="1"/>
          </p:cNvPicPr>
          <p:nvPr>
            <p:custDataLst>
              <p:tags r:id="rId2"/>
            </p:custDataLst>
          </p:nvPr>
        </p:nvPicPr>
        <p:blipFill>
          <a:blip r:embed="rId3"/>
          <a:stretch>
            <a:fillRect/>
          </a:stretch>
        </p:blipFill>
        <p:spPr>
          <a:xfrm>
            <a:off x="888372" y="1088132"/>
            <a:ext cx="2283193" cy="1282693"/>
          </a:xfrm>
          <a:prstGeom prst="rect">
            <a:avLst/>
          </a:prstGeom>
        </p:spPr>
      </p:pic>
      <p:sp>
        <p:nvSpPr>
          <p:cNvPr id="5" name="Text 2"/>
          <p:cNvSpPr/>
          <p:nvPr>
            <p:custDataLst>
              <p:tags r:id="rId4"/>
            </p:custDataLst>
          </p:nvPr>
        </p:nvSpPr>
        <p:spPr>
          <a:xfrm>
            <a:off x="786384" y="2446016"/>
            <a:ext cx="2487168"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系统总体架构概述</a:t>
            </a:r>
            <a:endParaRPr lang="en-US" sz="1440" dirty="0"/>
          </a:p>
        </p:txBody>
      </p:sp>
      <p:sp>
        <p:nvSpPr>
          <p:cNvPr id="6" name="Text 3"/>
          <p:cNvSpPr/>
          <p:nvPr>
            <p:custDataLst>
              <p:tags r:id="rId5"/>
            </p:custDataLst>
          </p:nvPr>
        </p:nvSpPr>
        <p:spPr>
          <a:xfrm>
            <a:off x="822960" y="2773736"/>
            <a:ext cx="2414016"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本系统采用数据处理与Vue前端技术相结合，涵盖数据采集、处理、存储及展示等关键模块，旨在提供全面的数据分析和可视化解决方案。</a:t>
            </a:r>
            <a:endParaRPr lang="en-US" sz="1440" dirty="0"/>
          </a:p>
        </p:txBody>
      </p:sp>
      <p:pic>
        <p:nvPicPr>
          <p:cNvPr id="7" name="Image 1" descr="https://sgw-dx.xf-yun.com/api/v1/sparkdesk/_17333719128506303ba3a71334e6aa1ef2a9136026c09.jpg?authorization=c2ltcGxlLWp3dCBhaz1zcGFya2Rlc2s4MDAwMDAwMDAwMDE7ZXhwPTMzMTAxNzE5MTM7YWxnbz1obWFjLXNoYTI1NjtzaWc9YWZkUXJLZ0xXOElNRDZ6bktPU0F4VmpyNW1LcE91Mk5ncTdZMDMyVjlZWT0=&amp;x_location=7YfmxI7B7uKO7jlRxIftd60XgLD="/>
          <p:cNvPicPr>
            <a:picLocks noChangeAspect="1"/>
          </p:cNvPicPr>
          <p:nvPr>
            <p:custDataLst>
              <p:tags r:id="rId6"/>
            </p:custDataLst>
          </p:nvPr>
        </p:nvPicPr>
        <p:blipFill>
          <a:blip r:embed="rId7"/>
          <a:stretch>
            <a:fillRect/>
          </a:stretch>
        </p:blipFill>
        <p:spPr>
          <a:xfrm>
            <a:off x="3466980" y="1088132"/>
            <a:ext cx="2283193" cy="1282693"/>
          </a:xfrm>
          <a:prstGeom prst="rect">
            <a:avLst/>
          </a:prstGeom>
        </p:spPr>
      </p:pic>
      <p:sp>
        <p:nvSpPr>
          <p:cNvPr id="8" name="Text 4"/>
          <p:cNvSpPr/>
          <p:nvPr>
            <p:custDataLst>
              <p:tags r:id="rId8"/>
            </p:custDataLst>
          </p:nvPr>
        </p:nvSpPr>
        <p:spPr>
          <a:xfrm>
            <a:off x="3328416" y="2446016"/>
            <a:ext cx="2487168"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关键技术栈介绍</a:t>
            </a:r>
            <a:endParaRPr lang="en-US" sz="1440" dirty="0"/>
          </a:p>
        </p:txBody>
      </p:sp>
      <p:sp>
        <p:nvSpPr>
          <p:cNvPr id="9" name="Text 5"/>
          <p:cNvSpPr/>
          <p:nvPr>
            <p:custDataLst>
              <p:tags r:id="rId9"/>
            </p:custDataLst>
          </p:nvPr>
        </p:nvSpPr>
        <p:spPr>
          <a:xfrm>
            <a:off x="3401568" y="2773736"/>
            <a:ext cx="2414016"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前端采用Vue框架结合JavaScript实现数据可视化，后端则使用Python和Java进行数据处理与分析，所有数据均存储于MySQL数据库中，确保系统的高效运行。</a:t>
            </a:r>
            <a:endParaRPr lang="en-US" sz="1440" dirty="0"/>
          </a:p>
        </p:txBody>
      </p:sp>
      <p:pic>
        <p:nvPicPr>
          <p:cNvPr id="10" name="Image 2" descr="https://sgw-dx.xf-yun.com/api/v1/sparkdesk/_1733371916042dc6bde5894164b829ef77e35023e09cd.jpg?authorization=c2ltcGxlLWp3dCBhaz1zcGFya2Rlc2s4MDAwMDAwMDAwMDE7ZXhwPTMzMTAxNzE5MTY7YWxnbz1obWFjLXNoYTI1NjtzaWc9aE9rRFlMTkVIbWdoV1NHZFF0TXZQa0RGa3BzS1lrcHRKUHdqOWpKWFpOZz0=&amp;x_location=7YfmxI7B7uKO7jlRxIftd60XgLD="/>
          <p:cNvPicPr>
            <a:picLocks noChangeAspect="1"/>
          </p:cNvPicPr>
          <p:nvPr>
            <p:custDataLst>
              <p:tags r:id="rId10"/>
            </p:custDataLst>
          </p:nvPr>
        </p:nvPicPr>
        <p:blipFill>
          <a:blip r:embed="rId11"/>
          <a:stretch>
            <a:fillRect/>
          </a:stretch>
        </p:blipFill>
        <p:spPr>
          <a:xfrm>
            <a:off x="6009012" y="1088132"/>
            <a:ext cx="2283193" cy="1282693"/>
          </a:xfrm>
          <a:prstGeom prst="rect">
            <a:avLst/>
          </a:prstGeom>
        </p:spPr>
      </p:pic>
      <p:sp>
        <p:nvSpPr>
          <p:cNvPr id="11" name="Text 6"/>
          <p:cNvSpPr/>
          <p:nvPr>
            <p:custDataLst>
              <p:tags r:id="rId12"/>
            </p:custDataLst>
          </p:nvPr>
        </p:nvSpPr>
        <p:spPr>
          <a:xfrm>
            <a:off x="5870448" y="2447488"/>
            <a:ext cx="2487168"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模块划分与功能详解</a:t>
            </a:r>
            <a:endParaRPr lang="en-US" sz="1440" dirty="0"/>
          </a:p>
        </p:txBody>
      </p:sp>
      <p:sp>
        <p:nvSpPr>
          <p:cNvPr id="12" name="Text 7"/>
          <p:cNvSpPr/>
          <p:nvPr>
            <p:custDataLst>
              <p:tags r:id="rId13"/>
            </p:custDataLst>
          </p:nvPr>
        </p:nvSpPr>
        <p:spPr>
          <a:xfrm>
            <a:off x="5943600" y="2775208"/>
            <a:ext cx="2414016"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系统分为数据采集、处理与分析以及大屏展示三大模块，分别负责从开源平台获取数据、对数据进行深度处理分析以及通过直观的图表形式展现分析结果。</a:t>
            </a:r>
            <a:endParaRPr lang="en-US" sz="144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66361" y="81343"/>
            <a:ext cx="8877639" cy="636365"/>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D4C95"/>
                </a:solidFill>
                <a:latin typeface="微软雅黑" panose="020B0503020204020204" pitchFamily="34" charset="-122"/>
                <a:ea typeface="微软雅黑" panose="020B0503020204020204" pitchFamily="34" charset="-122"/>
                <a:cs typeface="微软雅黑" panose="020B0503020204020204" pitchFamily="34" charset="-120"/>
              </a:rPr>
              <a:t>关键技术栈</a:t>
            </a:r>
            <a:endParaRPr lang="en-US" sz="1440" dirty="0"/>
          </a:p>
        </p:txBody>
      </p:sp>
      <p:sp>
        <p:nvSpPr>
          <p:cNvPr id="3" name="Shape 1"/>
          <p:cNvSpPr/>
          <p:nvPr/>
        </p:nvSpPr>
        <p:spPr>
          <a:xfrm>
            <a:off x="202963" y="718381"/>
            <a:ext cx="8727393" cy="0"/>
          </a:xfrm>
          <a:custGeom>
            <a:avLst/>
            <a:gdLst/>
            <a:ahLst/>
            <a:cxnLst/>
            <a:rect l="l" t="t" r="r" b="b"/>
            <a:pathLst>
              <a:path w="8727393">
                <a:moveTo>
                  <a:pt x="0" y="0"/>
                </a:moveTo>
                <a:moveTo>
                  <a:pt x="0" y="0"/>
                </a:moveTo>
                <a:lnTo>
                  <a:pt x="8727393" y="0"/>
                </a:lnTo>
              </a:path>
            </a:pathLst>
          </a:custGeom>
          <a:noFill/>
          <a:ln w="9525">
            <a:solidFill>
              <a:srgbClr val="D0E8F9"/>
            </a:solidFill>
            <a:prstDash val="solid"/>
            <a:headEnd type="none"/>
            <a:tailEnd type="none"/>
          </a:ln>
        </p:spPr>
      </p:sp>
      <p:pic>
        <p:nvPicPr>
          <p:cNvPr id="4" name="Image 0" descr="https://sgw-dx.xf-yun.com/api/v1/sparkdesk/_17333719099815354da9792b743f1a70b5f19a73f5e99.jpg?authorization=c2ltcGxlLWp3dCBhaz1zcGFya2Rlc2s4MDAwMDAwMDAwMDE7ZXhwPTMzMTAxNzE5MTA7YWxnbz1obWFjLXNoYTI1NjtzaWc9T1UzZmYxOFJuTTIwWGM2Z3hLMklHc2FOZkFkMVhOQ1lPQlcySFJMWm5nRT0=&amp;x_location=7YfmxI7B7uKO7jlRxIftd60XgLD="/>
          <p:cNvPicPr>
            <a:picLocks noChangeAspect="1"/>
          </p:cNvPicPr>
          <p:nvPr>
            <p:custDataLst>
              <p:tags r:id="rId2"/>
            </p:custDataLst>
          </p:nvPr>
        </p:nvPicPr>
        <p:blipFill>
          <a:blip r:embed="rId3"/>
          <a:srcRect/>
          <a:stretch>
            <a:fillRect/>
          </a:stretch>
        </p:blipFill>
        <p:spPr>
          <a:xfrm>
            <a:off x="597535" y="2665095"/>
            <a:ext cx="3435350" cy="1932940"/>
          </a:xfrm>
          <a:prstGeom prst="rect">
            <a:avLst/>
          </a:prstGeom>
        </p:spPr>
      </p:pic>
      <p:sp>
        <p:nvSpPr>
          <p:cNvPr id="5" name="Text 2"/>
          <p:cNvSpPr/>
          <p:nvPr>
            <p:custDataLst>
              <p:tags r:id="rId4"/>
            </p:custDataLst>
          </p:nvPr>
        </p:nvSpPr>
        <p:spPr>
          <a:xfrm>
            <a:off x="455930" y="954405"/>
            <a:ext cx="3576955" cy="692150"/>
          </a:xfrm>
          <a:prstGeom prst="rect">
            <a:avLst/>
          </a:prstGeom>
          <a:noFill/>
        </p:spPr>
        <p:txBody>
          <a:bodyPr wrap="square" lIns="95250" tIns="95250" rIns="95250" bIns="95250" rtlCol="0" anchor="t">
            <a:noAutofit/>
          </a:bodyPr>
          <a:lstStyle/>
          <a:p>
            <a:pPr marL="0" indent="0" algn="ctr">
              <a:lnSpc>
                <a:spcPct val="100000"/>
              </a:lnSpc>
              <a:spcBef>
                <a:spcPts val="375"/>
              </a:spcBef>
              <a:buNone/>
            </a:pPr>
            <a:r>
              <a:rPr lang="en-US" sz="1730" b="1" dirty="0">
                <a:solidFill>
                  <a:srgbClr val="2DA5FF"/>
                </a:solidFill>
                <a:latin typeface="微软雅黑" panose="020B0503020204020204" pitchFamily="34" charset="-122"/>
                <a:ea typeface="微软雅黑" panose="020B0503020204020204" pitchFamily="34" charset="-122"/>
                <a:cs typeface="微软雅黑" panose="020B0503020204020204" pitchFamily="34" charset="-120"/>
              </a:rPr>
              <a:t>前端技术栈</a:t>
            </a:r>
            <a:endParaRPr lang="en-US" sz="1440" dirty="0"/>
          </a:p>
        </p:txBody>
      </p:sp>
      <p:sp>
        <p:nvSpPr>
          <p:cNvPr id="9" name="Text 5"/>
          <p:cNvSpPr/>
          <p:nvPr>
            <p:custDataLst>
              <p:tags r:id="rId5"/>
            </p:custDataLst>
          </p:nvPr>
        </p:nvSpPr>
        <p:spPr>
          <a:xfrm>
            <a:off x="4746625" y="1532255"/>
            <a:ext cx="3615690" cy="1489075"/>
          </a:xfrm>
          <a:prstGeom prst="rect">
            <a:avLst/>
          </a:prstGeom>
          <a:noFill/>
        </p:spPr>
        <p:txBody>
          <a:bodyPr wrap="square" lIns="95250" tIns="95250" rIns="95250" bIns="95250" rtlCol="0" anchor="t">
            <a:noAutofit/>
          </a:bodyPr>
          <a:lstStyle/>
          <a:p>
            <a:pPr marL="0" indent="0" algn="just">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数据存储主要使用MySQL，这是一种关系型数据库管理系统，能够有效地管理和查询大量的数据，是许多应用程序的首选数据库。</a:t>
            </a:r>
            <a:endParaRPr lang="en-US" sz="1440" dirty="0"/>
          </a:p>
        </p:txBody>
      </p:sp>
      <p:pic>
        <p:nvPicPr>
          <p:cNvPr id="10" name="Image 2" descr="https://sgw-dx.xf-yun.com/api/v1/sparkdesk/_17333719160198fd9c8e0a9684a97a538945544826e9c.jpg?authorization=c2ltcGxlLWp3dCBhaz1zcGFya2Rlc2s4MDAwMDAwMDAwMDE7ZXhwPTMzMTAxNzE5MTY7YWxnbz1obWFjLXNoYTI1NjtzaWc9Z2NwN2pRVHM0dkI5Q0xqcXR2SnRZczM1Q2xYMWtWc1MyTERSLzljMlhQUT0=&amp;x_location=7YfmxI7B7uKO7jlRxIftd60XgLD="/>
          <p:cNvPicPr>
            <a:picLocks noChangeAspect="1"/>
          </p:cNvPicPr>
          <p:nvPr>
            <p:custDataLst>
              <p:tags r:id="rId6"/>
            </p:custDataLst>
          </p:nvPr>
        </p:nvPicPr>
        <p:blipFill>
          <a:blip r:embed="rId7"/>
          <a:srcRect l="154" r="154"/>
          <a:stretch>
            <a:fillRect/>
          </a:stretch>
        </p:blipFill>
        <p:spPr>
          <a:xfrm>
            <a:off x="4746625" y="2665095"/>
            <a:ext cx="3669030" cy="2064385"/>
          </a:xfrm>
          <a:prstGeom prst="rect">
            <a:avLst/>
          </a:prstGeom>
        </p:spPr>
      </p:pic>
      <p:sp>
        <p:nvSpPr>
          <p:cNvPr id="11" name="Text 6"/>
          <p:cNvSpPr/>
          <p:nvPr>
            <p:custDataLst>
              <p:tags r:id="rId8"/>
            </p:custDataLst>
          </p:nvPr>
        </p:nvSpPr>
        <p:spPr>
          <a:xfrm>
            <a:off x="4786630" y="991235"/>
            <a:ext cx="3629025" cy="692150"/>
          </a:xfrm>
          <a:prstGeom prst="rect">
            <a:avLst/>
          </a:prstGeom>
          <a:noFill/>
        </p:spPr>
        <p:txBody>
          <a:bodyPr wrap="square" lIns="95250" tIns="95250" rIns="95250" bIns="95250" rtlCol="0" anchor="t">
            <a:noAutofit/>
          </a:bodyPr>
          <a:lstStyle/>
          <a:p>
            <a:pPr marL="0" indent="0" algn="ctr">
              <a:lnSpc>
                <a:spcPct val="100000"/>
              </a:lnSpc>
              <a:spcBef>
                <a:spcPts val="375"/>
              </a:spcBef>
              <a:buNone/>
            </a:pPr>
            <a:r>
              <a:rPr lang="en-US" sz="1730" b="1" dirty="0">
                <a:solidFill>
                  <a:srgbClr val="2DA5FF"/>
                </a:solidFill>
                <a:latin typeface="微软雅黑" panose="020B0503020204020204" pitchFamily="34" charset="-122"/>
                <a:ea typeface="微软雅黑" panose="020B0503020204020204" pitchFamily="34" charset="-122"/>
                <a:cs typeface="微软雅黑" panose="020B0503020204020204" pitchFamily="34" charset="-120"/>
              </a:rPr>
              <a:t>数据存储</a:t>
            </a:r>
            <a:endParaRPr lang="en-US" sz="1440" dirty="0"/>
          </a:p>
        </p:txBody>
      </p:sp>
      <p:sp>
        <p:nvSpPr>
          <p:cNvPr id="12" name="Text 7"/>
          <p:cNvSpPr/>
          <p:nvPr>
            <p:custDataLst>
              <p:tags r:id="rId9"/>
            </p:custDataLst>
          </p:nvPr>
        </p:nvSpPr>
        <p:spPr>
          <a:xfrm>
            <a:off x="455930" y="1500505"/>
            <a:ext cx="3576955" cy="1348740"/>
          </a:xfrm>
          <a:prstGeom prst="rect">
            <a:avLst/>
          </a:prstGeom>
          <a:noFill/>
        </p:spPr>
        <p:txBody>
          <a:bodyPr wrap="square" lIns="95250" tIns="95250" rIns="95250" bIns="95250" rtlCol="0" anchor="t">
            <a:noAutofit/>
          </a:bodyPr>
          <a:lstStyle/>
          <a:p>
            <a:pPr marL="0" indent="0" algn="just">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前端技术栈主要包括Vue和JavaScript，其中Vue是一个用于构建用户界面的渐进式框架，而JavaScript则是一种广泛应用于网页开发的脚本语言。</a:t>
            </a:r>
            <a:endParaRPr lang="en-US" sz="144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520540" y="1288245"/>
            <a:ext cx="2161936" cy="2567607"/>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12095" b="1" dirty="0">
                <a:solidFill>
                  <a:srgbClr val="0D4C95">
                    <a:alpha val="30000"/>
                  </a:srgbClr>
                </a:solidFill>
                <a:latin typeface="Arial" panose="020B0604020202020204" pitchFamily="34" charset="0"/>
                <a:ea typeface="Arial" panose="020B0604020202020204" pitchFamily="34" charset="-122"/>
                <a:cs typeface="Arial" panose="020B0604020202020204" pitchFamily="34" charset="-120"/>
              </a:rPr>
              <a:t>03</a:t>
            </a:r>
            <a:endParaRPr lang="en-US" sz="1440" dirty="0"/>
          </a:p>
        </p:txBody>
      </p:sp>
      <p:sp>
        <p:nvSpPr>
          <p:cNvPr id="3" name="Text 1"/>
          <p:cNvSpPr/>
          <p:nvPr/>
        </p:nvSpPr>
        <p:spPr>
          <a:xfrm>
            <a:off x="2752053" y="2059833"/>
            <a:ext cx="5189801" cy="1024255"/>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4800" b="1" dirty="0">
                <a:solidFill>
                  <a:srgbClr val="D0E8F9"/>
                </a:solidFill>
                <a:latin typeface="微软雅黑" panose="020B0503020204020204" pitchFamily="34" charset="-122"/>
                <a:ea typeface="微软雅黑" panose="020B0503020204020204" pitchFamily="34" charset="-122"/>
                <a:cs typeface="微软雅黑" panose="020B0503020204020204" pitchFamily="34" charset="-120"/>
              </a:rPr>
              <a:t>模块划分与功能</a:t>
            </a:r>
            <a:endParaRPr lang="en-US" sz="4800" dirty="0"/>
          </a:p>
        </p:txBody>
      </p:sp>
      <p:sp>
        <p:nvSpPr>
          <p:cNvPr id="4" name="Shape 2"/>
          <p:cNvSpPr/>
          <p:nvPr/>
        </p:nvSpPr>
        <p:spPr>
          <a:xfrm>
            <a:off x="2529040" y="632391"/>
            <a:ext cx="0" cy="1095009"/>
          </a:xfrm>
          <a:custGeom>
            <a:avLst/>
            <a:gdLst/>
            <a:ahLst/>
            <a:cxnLst/>
            <a:rect l="l" t="t" r="r" b="b"/>
            <a:pathLst>
              <a:path h="1095009">
                <a:moveTo>
                  <a:pt x="0" y="0"/>
                </a:moveTo>
                <a:moveTo>
                  <a:pt x="0" y="0"/>
                </a:moveTo>
                <a:lnTo>
                  <a:pt x="0" y="1095009"/>
                </a:lnTo>
              </a:path>
            </a:pathLst>
          </a:custGeom>
          <a:noFill/>
          <a:ln w="19050">
            <a:solidFill>
              <a:srgbClr val="084077"/>
            </a:solidFill>
            <a:prstDash val="solid"/>
            <a:headEnd type="none"/>
            <a:tailEnd type="none"/>
          </a:ln>
        </p:spPr>
      </p:sp>
    </p:spTree>
  </p:cSld>
  <p:clrMapOvr>
    <a:masterClrMapping/>
  </p:clrMapOvr>
</p:sld>
</file>

<file path=ppt/tags/tag1.xml><?xml version="1.0" encoding="utf-8"?>
<p:tagLst xmlns:p="http://schemas.openxmlformats.org/presentationml/2006/main">
  <p:tag name="KSO_WM_DIAGRAM_VIRTUALLY_FRAME" val="{&quot;height&quot;:233.64062992125983,&quot;left&quot;:61.92,&quot;top&quot;:85.67968503937007,&quot;width&quot;:596.1600000000001}"/>
</p:tagLst>
</file>

<file path=ppt/tags/tag10.xml><?xml version="1.0" encoding="utf-8"?>
<p:tagLst xmlns:p="http://schemas.openxmlformats.org/presentationml/2006/main">
  <p:tag name="KSO_WM_DIAGRAM_VIRTUALLY_FRAME" val="{&quot;height&quot;:322.4,&quot;left&quot;:35.9,&quot;top&quot;:75.15,&quot;width&quot;:648.2}"/>
</p:tagLst>
</file>

<file path=ppt/tags/tag11.xml><?xml version="1.0" encoding="utf-8"?>
<p:tagLst xmlns:p="http://schemas.openxmlformats.org/presentationml/2006/main">
  <p:tag name="KSO_WM_DIAGRAM_VIRTUALLY_FRAME" val="{&quot;height&quot;:322.4,&quot;left&quot;:35.9,&quot;top&quot;:75.15,&quot;width&quot;:648.2}"/>
</p:tagLst>
</file>

<file path=ppt/tags/tag12.xml><?xml version="1.0" encoding="utf-8"?>
<p:tagLst xmlns:p="http://schemas.openxmlformats.org/presentationml/2006/main">
  <p:tag name="KSO_WM_DIAGRAM_VIRTUALLY_FRAME" val="{&quot;height&quot;:322.4,&quot;left&quot;:35.9,&quot;top&quot;:75.15,&quot;width&quot;:648.2}"/>
</p:tagLst>
</file>

<file path=ppt/tags/tag13.xml><?xml version="1.0" encoding="utf-8"?>
<p:tagLst xmlns:p="http://schemas.openxmlformats.org/presentationml/2006/main">
  <p:tag name="KSO_WM_DIAGRAM_VIRTUALLY_FRAME" val="{&quot;height&quot;:322.4,&quot;left&quot;:35.9,&quot;top&quot;:75.15,&quot;width&quot;:648.2}"/>
</p:tagLst>
</file>

<file path=ppt/tags/tag14.xml><?xml version="1.0" encoding="utf-8"?>
<p:tagLst xmlns:p="http://schemas.openxmlformats.org/presentationml/2006/main">
  <p:tag name="KSO_WM_DIAGRAM_VIRTUALLY_FRAME" val="{&quot;height&quot;:322.4,&quot;left&quot;:35.9,&quot;top&quot;:75.15,&quot;width&quot;:648.2}"/>
</p:tagLst>
</file>

<file path=ppt/tags/tag15.xml><?xml version="1.0" encoding="utf-8"?>
<p:tagLst xmlns:p="http://schemas.openxmlformats.org/presentationml/2006/main">
  <p:tag name="KSO_WM_DIAGRAM_VIRTUALLY_FRAME" val="{&quot;height&quot;:322.4,&quot;left&quot;:35.9,&quot;top&quot;:75.15,&quot;width&quot;:648.2}"/>
</p:tagLst>
</file>

<file path=ppt/tags/tag16.xml><?xml version="1.0" encoding="utf-8"?>
<p:tagLst xmlns:p="http://schemas.openxmlformats.org/presentationml/2006/main">
  <p:tag name="KSO_WM_DIAGRAM_VIRTUALLY_FRAME" val="{&quot;height&quot;:242.7211811023622,&quot;left&quot;:54.76204724409449,&quot;top&quot;:81.13937007874016,&quot;width&quot;:610.4759842519685}"/>
</p:tagLst>
</file>

<file path=ppt/tags/tag17.xml><?xml version="1.0" encoding="utf-8"?>
<p:tagLst xmlns:p="http://schemas.openxmlformats.org/presentationml/2006/main">
  <p:tag name="KSO_WM_DIAGRAM_VIRTUALLY_FRAME" val="{&quot;height&quot;:242.7211811023622,&quot;left&quot;:54.76204724409449,&quot;top&quot;:81.13937007874016,&quot;width&quot;:610.4759842519685}"/>
</p:tagLst>
</file>

<file path=ppt/tags/tag18.xml><?xml version="1.0" encoding="utf-8"?>
<p:tagLst xmlns:p="http://schemas.openxmlformats.org/presentationml/2006/main">
  <p:tag name="KSO_WM_DIAGRAM_VIRTUALLY_FRAME" val="{&quot;height&quot;:242.7211811023622,&quot;left&quot;:54.76204724409449,&quot;top&quot;:81.13937007874016,&quot;width&quot;:610.4759842519685}"/>
</p:tagLst>
</file>

<file path=ppt/tags/tag19.xml><?xml version="1.0" encoding="utf-8"?>
<p:tagLst xmlns:p="http://schemas.openxmlformats.org/presentationml/2006/main">
  <p:tag name="KSO_WM_DIAGRAM_VIRTUALLY_FRAME" val="{&quot;height&quot;:242.7211811023622,&quot;left&quot;:54.76204724409449,&quot;top&quot;:81.13937007874016,&quot;width&quot;:610.4759842519685}"/>
</p:tagLst>
</file>

<file path=ppt/tags/tag2.xml><?xml version="1.0" encoding="utf-8"?>
<p:tagLst xmlns:p="http://schemas.openxmlformats.org/presentationml/2006/main">
  <p:tag name="KSO_WM_DIAGRAM_VIRTUALLY_FRAME" val="{&quot;height&quot;:233.64062992125983,&quot;left&quot;:61.92,&quot;top&quot;:85.67968503937007,&quot;width&quot;:596.1600000000001}"/>
</p:tagLst>
</file>

<file path=ppt/tags/tag20.xml><?xml version="1.0" encoding="utf-8"?>
<p:tagLst xmlns:p="http://schemas.openxmlformats.org/presentationml/2006/main">
  <p:tag name="KSO_WM_DIAGRAM_VIRTUALLY_FRAME" val="{&quot;height&quot;:242.7211811023622,&quot;left&quot;:54.76204724409449,&quot;top&quot;:81.13937007874016,&quot;width&quot;:610.4759842519685}"/>
</p:tagLst>
</file>

<file path=ppt/tags/tag21.xml><?xml version="1.0" encoding="utf-8"?>
<p:tagLst xmlns:p="http://schemas.openxmlformats.org/presentationml/2006/main">
  <p:tag name="KSO_WM_DIAGRAM_VIRTUALLY_FRAME" val="{&quot;height&quot;:242.7211811023622,&quot;left&quot;:54.76204724409449,&quot;top&quot;:81.13937007874016,&quot;width&quot;:610.4759842519685}"/>
</p:tagLst>
</file>

<file path=ppt/tags/tag22.xml><?xml version="1.0" encoding="utf-8"?>
<p:tagLst xmlns:p="http://schemas.openxmlformats.org/presentationml/2006/main">
  <p:tag name="KSO_WM_DIAGRAM_VIRTUALLY_FRAME" val="{&quot;height&quot;:242.7211811023622,&quot;left&quot;:54.76204724409449,&quot;top&quot;:81.13937007874016,&quot;width&quot;:610.4759842519685}"/>
</p:tagLst>
</file>

<file path=ppt/tags/tag23.xml><?xml version="1.0" encoding="utf-8"?>
<p:tagLst xmlns:p="http://schemas.openxmlformats.org/presentationml/2006/main">
  <p:tag name="KSO_WM_DIAGRAM_VIRTUALLY_FRAME" val="{&quot;height&quot;:242.7211811023622,&quot;left&quot;:54.76204724409449,&quot;top&quot;:81.13937007874016,&quot;width&quot;:610.4759842519685}"/>
</p:tagLst>
</file>

<file path=ppt/tags/tag24.xml><?xml version="1.0" encoding="utf-8"?>
<p:tagLst xmlns:p="http://schemas.openxmlformats.org/presentationml/2006/main">
  <p:tag name="KSO_WM_DIAGRAM_VIRTUALLY_FRAME" val="{&quot;height&quot;:242.7211811023622,&quot;left&quot;:54.76204724409449,&quot;top&quot;:81.13937007874016,&quot;width&quot;:610.4759842519685}"/>
</p:tagLst>
</file>

<file path=ppt/tags/tag25.xml><?xml version="1.0" encoding="utf-8"?>
<p:tagLst xmlns:p="http://schemas.openxmlformats.org/presentationml/2006/main">
  <p:tag name="KSO_WM_DIAGRAM_VIRTUALLY_FRAME" val="{&quot;height&quot;:242.7211811023622,&quot;left&quot;:54.76204724409449,&quot;top&quot;:81.13937007874016,&quot;width&quot;:610.4759842519685}"/>
</p:tagLst>
</file>

<file path=ppt/tags/tag26.xml><?xml version="1.0" encoding="utf-8"?>
<p:tagLst xmlns:p="http://schemas.openxmlformats.org/presentationml/2006/main">
  <p:tag name="KSO_WM_DIAGRAM_VIRTUALLY_FRAME" val="{&quot;height&quot;:242.7211811023622,&quot;left&quot;:54.76204724409449,&quot;top&quot;:81.13937007874016,&quot;width&quot;:610.4759842519685}"/>
</p:tagLst>
</file>

<file path=ppt/tags/tag27.xml><?xml version="1.0" encoding="utf-8"?>
<p:tagLst xmlns:p="http://schemas.openxmlformats.org/presentationml/2006/main">
  <p:tag name="KSO_WM_DIAGRAM_VIRTUALLY_FRAME" val="{&quot;height&quot;:242.7211811023622,&quot;left&quot;:54.76204724409449,&quot;top&quot;:81.13937007874016,&quot;width&quot;:610.4759842519685}"/>
</p:tagLst>
</file>

<file path=ppt/tags/tag28.xml><?xml version="1.0" encoding="utf-8"?>
<p:tagLst xmlns:p="http://schemas.openxmlformats.org/presentationml/2006/main">
  <p:tag name="KSO_WM_DIAGRAM_VIRTUALLY_FRAME" val="{&quot;height&quot;:259.29062992125984,&quot;left&quot;:61.92,&quot;top&quot;:85.67968503937007,&quot;width&quot;:596.1600000000001}"/>
</p:tagLst>
</file>

<file path=ppt/tags/tag29.xml><?xml version="1.0" encoding="utf-8"?>
<p:tagLst xmlns:p="http://schemas.openxmlformats.org/presentationml/2006/main">
  <p:tag name="KSO_WM_DIAGRAM_VIRTUALLY_FRAME" val="{&quot;height&quot;:259.29062992125984,&quot;left&quot;:61.92,&quot;top&quot;:85.67968503937007,&quot;width&quot;:596.1600000000001}"/>
</p:tagLst>
</file>

<file path=ppt/tags/tag3.xml><?xml version="1.0" encoding="utf-8"?>
<p:tagLst xmlns:p="http://schemas.openxmlformats.org/presentationml/2006/main">
  <p:tag name="KSO_WM_DIAGRAM_VIRTUALLY_FRAME" val="{&quot;height&quot;:233.64062992125983,&quot;left&quot;:61.92,&quot;top&quot;:85.67968503937007,&quot;width&quot;:596.1600000000001}"/>
</p:tagLst>
</file>

<file path=ppt/tags/tag30.xml><?xml version="1.0" encoding="utf-8"?>
<p:tagLst xmlns:p="http://schemas.openxmlformats.org/presentationml/2006/main">
  <p:tag name="KSO_WM_DIAGRAM_VIRTUALLY_FRAME" val="{&quot;height&quot;:259.29062992125984,&quot;left&quot;:61.92,&quot;top&quot;:85.67968503937007,&quot;width&quot;:596.1600000000001}"/>
</p:tagLst>
</file>

<file path=ppt/tags/tag31.xml><?xml version="1.0" encoding="utf-8"?>
<p:tagLst xmlns:p="http://schemas.openxmlformats.org/presentationml/2006/main">
  <p:tag name="KSO_WM_DIAGRAM_VIRTUALLY_FRAME" val="{&quot;height&quot;:259.29062992125984,&quot;left&quot;:61.92,&quot;top&quot;:85.67968503937007,&quot;width&quot;:596.1600000000001}"/>
</p:tagLst>
</file>

<file path=ppt/tags/tag32.xml><?xml version="1.0" encoding="utf-8"?>
<p:tagLst xmlns:p="http://schemas.openxmlformats.org/presentationml/2006/main">
  <p:tag name="KSO_WM_DIAGRAM_VIRTUALLY_FRAME" val="{&quot;height&quot;:259.29062992125984,&quot;left&quot;:61.92,&quot;top&quot;:85.67968503937007,&quot;width&quot;:596.1600000000001}"/>
</p:tagLst>
</file>

<file path=ppt/tags/tag33.xml><?xml version="1.0" encoding="utf-8"?>
<p:tagLst xmlns:p="http://schemas.openxmlformats.org/presentationml/2006/main">
  <p:tag name="KSO_WM_DIAGRAM_VIRTUALLY_FRAME" val="{&quot;height&quot;:259.29062992125984,&quot;left&quot;:61.92,&quot;top&quot;:85.67968503937007,&quot;width&quot;:596.1600000000001}"/>
</p:tagLst>
</file>

<file path=ppt/tags/tag34.xml><?xml version="1.0" encoding="utf-8"?>
<p:tagLst xmlns:p="http://schemas.openxmlformats.org/presentationml/2006/main">
  <p:tag name="KSO_WM_DIAGRAM_VIRTUALLY_FRAME" val="{&quot;height&quot;:259.29062992125984,&quot;left&quot;:61.92,&quot;top&quot;:85.67968503937007,&quot;width&quot;:596.1600000000001}"/>
</p:tagLst>
</file>

<file path=ppt/tags/tag35.xml><?xml version="1.0" encoding="utf-8"?>
<p:tagLst xmlns:p="http://schemas.openxmlformats.org/presentationml/2006/main">
  <p:tag name="KSO_WM_DIAGRAM_VIRTUALLY_FRAME" val="{&quot;height&quot;:259.29062992125984,&quot;left&quot;:61.92,&quot;top&quot;:85.67968503937007,&quot;width&quot;:596.1600000000001}"/>
</p:tagLst>
</file>

<file path=ppt/tags/tag36.xml><?xml version="1.0" encoding="utf-8"?>
<p:tagLst xmlns:p="http://schemas.openxmlformats.org/presentationml/2006/main">
  <p:tag name="KSO_WM_DIAGRAM_VIRTUALLY_FRAME" val="{&quot;height&quot;:259.29062992125984,&quot;left&quot;:61.92,&quot;top&quot;:85.67968503937007,&quot;width&quot;:596.1600000000001}"/>
</p:tagLst>
</file>

<file path=ppt/tags/tag37.xml><?xml version="1.0" encoding="utf-8"?>
<p:tagLst xmlns:p="http://schemas.openxmlformats.org/presentationml/2006/main">
  <p:tag name="KSO_WM_DIAGRAM_VIRTUALLY_FRAME" val="{&quot;height&quot;:234.72456692913383,&quot;left&quot;:42.30551181102362,&quot;top&quot;:76.09330708661417,&quot;width&quot;:635.3889763779528}"/>
</p:tagLst>
</file>

<file path=ppt/tags/tag38.xml><?xml version="1.0" encoding="utf-8"?>
<p:tagLst xmlns:p="http://schemas.openxmlformats.org/presentationml/2006/main">
  <p:tag name="KSO_WM_DIAGRAM_VIRTUALLY_FRAME" val="{&quot;height&quot;:234.72456692913383,&quot;left&quot;:42.30551181102362,&quot;top&quot;:76.09330708661417,&quot;width&quot;:635.3889763779528}"/>
</p:tagLst>
</file>

<file path=ppt/tags/tag39.xml><?xml version="1.0" encoding="utf-8"?>
<p:tagLst xmlns:p="http://schemas.openxmlformats.org/presentationml/2006/main">
  <p:tag name="KSO_WM_DIAGRAM_VIRTUALLY_FRAME" val="{&quot;height&quot;:234.72456692913383,&quot;left&quot;:42.30551181102362,&quot;top&quot;:76.09330708661417,&quot;width&quot;:635.3889763779528}"/>
</p:tagLst>
</file>

<file path=ppt/tags/tag4.xml><?xml version="1.0" encoding="utf-8"?>
<p:tagLst xmlns:p="http://schemas.openxmlformats.org/presentationml/2006/main">
  <p:tag name="KSO_WM_DIAGRAM_VIRTUALLY_FRAME" val="{&quot;height&quot;:233.64062992125983,&quot;left&quot;:61.92,&quot;top&quot;:85.67968503937007,&quot;width&quot;:596.1600000000001}"/>
</p:tagLst>
</file>

<file path=ppt/tags/tag40.xml><?xml version="1.0" encoding="utf-8"?>
<p:tagLst xmlns:p="http://schemas.openxmlformats.org/presentationml/2006/main">
  <p:tag name="KSO_WM_DIAGRAM_VIRTUALLY_FRAME" val="{&quot;height&quot;:234.72456692913383,&quot;left&quot;:42.30551181102362,&quot;top&quot;:76.09330708661417,&quot;width&quot;:635.3889763779528}"/>
</p:tagLst>
</file>

<file path=ppt/tags/tag41.xml><?xml version="1.0" encoding="utf-8"?>
<p:tagLst xmlns:p="http://schemas.openxmlformats.org/presentationml/2006/main">
  <p:tag name="KSO_WM_DIAGRAM_VIRTUALLY_FRAME" val="{&quot;height&quot;:234.72456692913383,&quot;left&quot;:42.30551181102362,&quot;top&quot;:76.09330708661417,&quot;width&quot;:635.3889763779528}"/>
</p:tagLst>
</file>

<file path=ppt/tags/tag42.xml><?xml version="1.0" encoding="utf-8"?>
<p:tagLst xmlns:p="http://schemas.openxmlformats.org/presentationml/2006/main">
  <p:tag name="KSO_WM_DIAGRAM_VIRTUALLY_FRAME" val="{&quot;height&quot;:234.72456692913383,&quot;left&quot;:42.30551181102362,&quot;top&quot;:76.09330708661417,&quot;width&quot;:635.3889763779528}"/>
</p:tagLst>
</file>

<file path=ppt/tags/tag43.xml><?xml version="1.0" encoding="utf-8"?>
<p:tagLst xmlns:p="http://schemas.openxmlformats.org/presentationml/2006/main">
  <p:tag name="KSO_WM_DIAGRAM_VIRTUALLY_FRAME" val="{&quot;height&quot;:234.72456692913383,&quot;left&quot;:42.30551181102362,&quot;top&quot;:76.09330708661417,&quot;width&quot;:635.3889763779528}"/>
</p:tagLst>
</file>

<file path=ppt/tags/tag44.xml><?xml version="1.0" encoding="utf-8"?>
<p:tagLst xmlns:p="http://schemas.openxmlformats.org/presentationml/2006/main">
  <p:tag name="KSO_WM_DIAGRAM_VIRTUALLY_FRAME" val="{&quot;height&quot;:234.72456692913383,&quot;left&quot;:42.30551181102362,&quot;top&quot;:76.09330708661417,&quot;width&quot;:635.3889763779528}"/>
</p:tagLst>
</file>

<file path=ppt/tags/tag45.xml><?xml version="1.0" encoding="utf-8"?>
<p:tagLst xmlns:p="http://schemas.openxmlformats.org/presentationml/2006/main">
  <p:tag name="KSO_WM_DIAGRAM_VIRTUALLY_FRAME" val="{&quot;height&quot;:234.72456692913383,&quot;left&quot;:42.30551181102362,&quot;top&quot;:76.09330708661417,&quot;width&quot;:635.3889763779528}"/>
</p:tagLst>
</file>

<file path=ppt/tags/tag46.xml><?xml version="1.0" encoding="utf-8"?>
<p:tagLst xmlns:p="http://schemas.openxmlformats.org/presentationml/2006/main">
  <p:tag name="KSO_WM_DIAGRAM_VIRTUALLY_FRAME" val="{&quot;height&quot;:234.72456692913383,&quot;left&quot;:42.30551181102362,&quot;top&quot;:76.09330708661417,&quot;width&quot;:635.3889763779528}"/>
</p:tagLst>
</file>

<file path=ppt/tags/tag47.xml><?xml version="1.0" encoding="utf-8"?>
<p:tagLst xmlns:p="http://schemas.openxmlformats.org/presentationml/2006/main">
  <p:tag name="KSO_WM_DIAGRAM_VIRTUALLY_FRAME" val="{&quot;height&quot;:234.72456692913383,&quot;left&quot;:42.30551181102362,&quot;top&quot;:76.09330708661417,&quot;width&quot;:635.3889763779528}"/>
</p:tagLst>
</file>

<file path=ppt/tags/tag48.xml><?xml version="1.0" encoding="utf-8"?>
<p:tagLst xmlns:p="http://schemas.openxmlformats.org/presentationml/2006/main">
  <p:tag name="KSO_WM_DIAGRAM_VIRTUALLY_FRAME" val="{&quot;height&quot;:234.72456692913383,&quot;left&quot;:42.30551181102362,&quot;top&quot;:76.09330708661417,&quot;width&quot;:635.3889763779528}"/>
</p:tagLst>
</file>

<file path=ppt/tags/tag49.xml><?xml version="1.0" encoding="utf-8"?>
<p:tagLst xmlns:p="http://schemas.openxmlformats.org/presentationml/2006/main">
  <p:tag name="KSO_WM_DIAGRAM_VIRTUALLY_FRAME" val="{&quot;height&quot;:234.72456692913383,&quot;left&quot;:42.30551181102362,&quot;top&quot;:76.09330708661417,&quot;width&quot;:635.3889763779528}"/>
</p:tagLst>
</file>

<file path=ppt/tags/tag5.xml><?xml version="1.0" encoding="utf-8"?>
<p:tagLst xmlns:p="http://schemas.openxmlformats.org/presentationml/2006/main">
  <p:tag name="KSO_WM_DIAGRAM_VIRTUALLY_FRAME" val="{&quot;height&quot;:233.64062992125983,&quot;left&quot;:61.92,&quot;top&quot;:85.67968503937007,&quot;width&quot;:596.1600000000001}"/>
</p:tagLst>
</file>

<file path=ppt/tags/tag50.xml><?xml version="1.0" encoding="utf-8"?>
<p:tagLst xmlns:p="http://schemas.openxmlformats.org/presentationml/2006/main">
  <p:tag name="KSO_WM_DIAGRAM_VIRTUALLY_FRAME" val="{&quot;height&quot;:234.72456692913383,&quot;left&quot;:42.30551181102362,&quot;top&quot;:76.09330708661417,&quot;width&quot;:635.3889763779528}"/>
</p:tagLst>
</file>

<file path=ppt/tags/tag51.xml><?xml version="1.0" encoding="utf-8"?>
<p:tagLst xmlns:p="http://schemas.openxmlformats.org/presentationml/2006/main">
  <p:tag name="KSO_WM_DIAGRAM_VIRTUALLY_FRAME" val="{&quot;height&quot;:234.72456692913383,&quot;left&quot;:42.30551181102362,&quot;top&quot;:76.09330708661417,&quot;width&quot;:635.3889763779528}"/>
</p:tagLst>
</file>

<file path=ppt/tags/tag52.xml><?xml version="1.0" encoding="utf-8"?>
<p:tagLst xmlns:p="http://schemas.openxmlformats.org/presentationml/2006/main">
  <p:tag name="KSO_WM_DIAGRAM_VIRTUALLY_FRAME" val="{&quot;height&quot;:234.72456692913383,&quot;left&quot;:42.30551181102362,&quot;top&quot;:76.09330708661417,&quot;width&quot;:635.3889763779528}"/>
</p:tagLst>
</file>

<file path=ppt/tags/tag53.xml><?xml version="1.0" encoding="utf-8"?>
<p:tagLst xmlns:p="http://schemas.openxmlformats.org/presentationml/2006/main">
  <p:tag name="KSO_WM_DIAGRAM_VIRTUALLY_FRAME" val="{&quot;height&quot;:234.72456692913383,&quot;left&quot;:42.30551181102362,&quot;top&quot;:76.09330708661417,&quot;width&quot;:635.3889763779528}"/>
</p:tagLst>
</file>

<file path=ppt/tags/tag54.xml><?xml version="1.0" encoding="utf-8"?>
<p:tagLst xmlns:p="http://schemas.openxmlformats.org/presentationml/2006/main">
  <p:tag name="KSO_WM_DIAGRAM_VIRTUALLY_FRAME" val="{&quot;height&quot;:234.72456692913383,&quot;left&quot;:42.30551181102362,&quot;top&quot;:76.09330708661417,&quot;width&quot;:635.3889763779528}"/>
</p:tagLst>
</file>

<file path=ppt/tags/tag55.xml><?xml version="1.0" encoding="utf-8"?>
<p:tagLst xmlns:p="http://schemas.openxmlformats.org/presentationml/2006/main">
  <p:tag name="KSO_WM_DIAGRAM_VIRTUALLY_FRAME" val="{&quot;height&quot;:214.075,&quot;left&quot;:41.15,&quot;top&quot;:80.475,&quot;width&quot;:637.6918897637795}"/>
</p:tagLst>
</file>

<file path=ppt/tags/tag56.xml><?xml version="1.0" encoding="utf-8"?>
<p:tagLst xmlns:p="http://schemas.openxmlformats.org/presentationml/2006/main">
  <p:tag name="KSO_WM_DIAGRAM_VIRTUALLY_FRAME" val="{&quot;height&quot;:214.075,&quot;left&quot;:41.15,&quot;top&quot;:80.475,&quot;width&quot;:637.6918897637795}"/>
</p:tagLst>
</file>

<file path=ppt/tags/tag57.xml><?xml version="1.0" encoding="utf-8"?>
<p:tagLst xmlns:p="http://schemas.openxmlformats.org/presentationml/2006/main">
  <p:tag name="KSO_WM_DIAGRAM_VIRTUALLY_FRAME" val="{&quot;height&quot;:214.075,&quot;left&quot;:41.15,&quot;top&quot;:80.475,&quot;width&quot;:637.6918897637795}"/>
</p:tagLst>
</file>

<file path=ppt/tags/tag58.xml><?xml version="1.0" encoding="utf-8"?>
<p:tagLst xmlns:p="http://schemas.openxmlformats.org/presentationml/2006/main">
  <p:tag name="KSO_WM_DIAGRAM_VIRTUALLY_FRAME" val="{&quot;height&quot;:214.075,&quot;left&quot;:41.15,&quot;top&quot;:80.475,&quot;width&quot;:637.6918897637795}"/>
</p:tagLst>
</file>

<file path=ppt/tags/tag59.xml><?xml version="1.0" encoding="utf-8"?>
<p:tagLst xmlns:p="http://schemas.openxmlformats.org/presentationml/2006/main">
  <p:tag name="KSO_WM_DIAGRAM_VIRTUALLY_FRAME" val="{&quot;height&quot;:254.24661417322832,&quot;left&quot;:94.73551181102361,&quot;top&quot;:75.37669291338582,&quot;width&quot;:540.22}"/>
</p:tagLst>
</file>

<file path=ppt/tags/tag6.xml><?xml version="1.0" encoding="utf-8"?>
<p:tagLst xmlns:p="http://schemas.openxmlformats.org/presentationml/2006/main">
  <p:tag name="KSO_WM_DIAGRAM_VIRTUALLY_FRAME" val="{&quot;height&quot;:233.64062992125983,&quot;left&quot;:61.92,&quot;top&quot;:85.67968503937007,&quot;width&quot;:596.1600000000001}"/>
</p:tagLst>
</file>

<file path=ppt/tags/tag60.xml><?xml version="1.0" encoding="utf-8"?>
<p:tagLst xmlns:p="http://schemas.openxmlformats.org/presentationml/2006/main">
  <p:tag name="KSO_WM_DIAGRAM_VIRTUALLY_FRAME" val="{&quot;height&quot;:254.24661417322832,&quot;left&quot;:94.73551181102361,&quot;top&quot;:75.37669291338582,&quot;width&quot;:540.22}"/>
</p:tagLst>
</file>

<file path=ppt/tags/tag61.xml><?xml version="1.0" encoding="utf-8"?>
<p:tagLst xmlns:p="http://schemas.openxmlformats.org/presentationml/2006/main">
  <p:tag name="KSO_WM_DIAGRAM_VIRTUALLY_FRAME" val="{&quot;height&quot;:254.24661417322832,&quot;left&quot;:94.73551181102361,&quot;top&quot;:75.37669291338582,&quot;width&quot;:540.22}"/>
</p:tagLst>
</file>

<file path=ppt/tags/tag62.xml><?xml version="1.0" encoding="utf-8"?>
<p:tagLst xmlns:p="http://schemas.openxmlformats.org/presentationml/2006/main">
  <p:tag name="KSO_WM_DIAGRAM_VIRTUALLY_FRAME" val="{&quot;height&quot;:254.24661417322832,&quot;left&quot;:94.73551181102361,&quot;top&quot;:75.37669291338582,&quot;width&quot;:540.22}"/>
</p:tagLst>
</file>

<file path=ppt/tags/tag63.xml><?xml version="1.0" encoding="utf-8"?>
<p:tagLst xmlns:p="http://schemas.openxmlformats.org/presentationml/2006/main">
  <p:tag name="KSO_WM_DIAGRAM_VIRTUALLY_FRAME" val="{&quot;height&quot;:254.24661417322832,&quot;left&quot;:94.73551181102361,&quot;top&quot;:75.37669291338582,&quot;width&quot;:540.22}"/>
</p:tagLst>
</file>

<file path=ppt/tags/tag64.xml><?xml version="1.0" encoding="utf-8"?>
<p:tagLst xmlns:p="http://schemas.openxmlformats.org/presentationml/2006/main">
  <p:tag name="KSO_WM_DIAGRAM_VIRTUALLY_FRAME" val="{&quot;height&quot;:254.24661417322832,&quot;left&quot;:94.73551181102361,&quot;top&quot;:75.37669291338582,&quot;width&quot;:540.22}"/>
</p:tagLst>
</file>

<file path=ppt/tags/tag65.xml><?xml version="1.0" encoding="utf-8"?>
<p:tagLst xmlns:p="http://schemas.openxmlformats.org/presentationml/2006/main">
  <p:tag name="KSO_WM_DIAGRAM_VIRTUALLY_FRAME" val="{&quot;height&quot;:254.24661417322832,&quot;left&quot;:94.73551181102361,&quot;top&quot;:75.37669291338582,&quot;width&quot;:540.22}"/>
</p:tagLst>
</file>

<file path=ppt/tags/tag66.xml><?xml version="1.0" encoding="utf-8"?>
<p:tagLst xmlns:p="http://schemas.openxmlformats.org/presentationml/2006/main">
  <p:tag name="KSO_WM_DIAGRAM_VIRTUALLY_FRAME" val="{&quot;height&quot;:254.24661417322832,&quot;left&quot;:94.73551181102361,&quot;top&quot;:75.37669291338582,&quot;width&quot;:540.22}"/>
</p:tagLst>
</file>

<file path=ppt/tags/tag67.xml><?xml version="1.0" encoding="utf-8"?>
<p:tagLst xmlns:p="http://schemas.openxmlformats.org/presentationml/2006/main">
  <p:tag name="KSO_WM_DIAGRAM_VIRTUALLY_FRAME" val="{&quot;height&quot;:254.24661417322832,&quot;left&quot;:94.73551181102361,&quot;top&quot;:75.37669291338582,&quot;width&quot;:540.22}"/>
</p:tagLst>
</file>

<file path=ppt/tags/tag68.xml><?xml version="1.0" encoding="utf-8"?>
<p:tagLst xmlns:p="http://schemas.openxmlformats.org/presentationml/2006/main">
  <p:tag name="KSO_WM_DIAGRAM_VIRTUALLY_FRAME" val="{&quot;height&quot;:254.24661417322832,&quot;left&quot;:94.73551181102361,&quot;top&quot;:75.37669291338582,&quot;width&quot;:540.22}"/>
</p:tagLst>
</file>

<file path=ppt/tags/tag69.xml><?xml version="1.0" encoding="utf-8"?>
<p:tagLst xmlns:p="http://schemas.openxmlformats.org/presentationml/2006/main">
  <p:tag name="KSO_WM_DIAGRAM_VIRTUALLY_FRAME" val="{&quot;height&quot;:254.24661417322832,&quot;left&quot;:94.73551181102361,&quot;top&quot;:75.37669291338582,&quot;width&quot;:540.22}"/>
</p:tagLst>
</file>

<file path=ppt/tags/tag7.xml><?xml version="1.0" encoding="utf-8"?>
<p:tagLst xmlns:p="http://schemas.openxmlformats.org/presentationml/2006/main">
  <p:tag name="KSO_WM_DIAGRAM_VIRTUALLY_FRAME" val="{&quot;height&quot;:233.64062992125983,&quot;left&quot;:61.92,&quot;top&quot;:85.67968503937007,&quot;width&quot;:596.1600000000001}"/>
</p:tagLst>
</file>

<file path=ppt/tags/tag70.xml><?xml version="1.0" encoding="utf-8"?>
<p:tagLst xmlns:p="http://schemas.openxmlformats.org/presentationml/2006/main">
  <p:tag name="KSO_WM_DIAGRAM_VIRTUALLY_FRAME" val="{&quot;height&quot;:254.24661417322832,&quot;left&quot;:94.73551181102361,&quot;top&quot;:75.37669291338582,&quot;width&quot;:540.22}"/>
</p:tagLst>
</file>

<file path=ppt/tags/tag71.xml><?xml version="1.0" encoding="utf-8"?>
<p:tagLst xmlns:p="http://schemas.openxmlformats.org/presentationml/2006/main">
  <p:tag name="KSO_WM_DIAGRAM_VIRTUALLY_FRAME" val="{&quot;height&quot;:254.24661417322832,&quot;left&quot;:94.73551181102361,&quot;top&quot;:75.37669291338582,&quot;width&quot;:540.22}"/>
</p:tagLst>
</file>

<file path=ppt/tags/tag72.xml><?xml version="1.0" encoding="utf-8"?>
<p:tagLst xmlns:p="http://schemas.openxmlformats.org/presentationml/2006/main">
  <p:tag name="KSO_WM_DIAGRAM_VIRTUALLY_FRAME" val="{&quot;height&quot;:254.24661417322832,&quot;left&quot;:94.73551181102361,&quot;top&quot;:75.37669291338582,&quot;width&quot;:540.22}"/>
</p:tagLst>
</file>

<file path=ppt/tags/tag73.xml><?xml version="1.0" encoding="utf-8"?>
<p:tagLst xmlns:p="http://schemas.openxmlformats.org/presentationml/2006/main">
  <p:tag name="KSO_WM_DIAGRAM_VIRTUALLY_FRAME" val="{&quot;height&quot;:214.0695669291339,&quot;left&quot;:39.55,&quot;top&quot;:80.475,&quot;width&quot;:639.2918897637795}"/>
</p:tagLst>
</file>

<file path=ppt/tags/tag74.xml><?xml version="1.0" encoding="utf-8"?>
<p:tagLst xmlns:p="http://schemas.openxmlformats.org/presentationml/2006/main">
  <p:tag name="KSO_WM_DIAGRAM_VIRTUALLY_FRAME" val="{&quot;height&quot;:214.0695669291339,&quot;left&quot;:39.55,&quot;top&quot;:80.475,&quot;width&quot;:639.2918897637795}"/>
</p:tagLst>
</file>

<file path=ppt/tags/tag75.xml><?xml version="1.0" encoding="utf-8"?>
<p:tagLst xmlns:p="http://schemas.openxmlformats.org/presentationml/2006/main">
  <p:tag name="KSO_WM_DIAGRAM_VIRTUALLY_FRAME" val="{&quot;height&quot;:214.0695669291339,&quot;left&quot;:39.55,&quot;top&quot;:80.475,&quot;width&quot;:639.2918897637795}"/>
</p:tagLst>
</file>

<file path=ppt/tags/tag76.xml><?xml version="1.0" encoding="utf-8"?>
<p:tagLst xmlns:p="http://schemas.openxmlformats.org/presentationml/2006/main">
  <p:tag name="KSO_WM_DIAGRAM_VIRTUALLY_FRAME" val="{&quot;height&quot;:214.0695669291339,&quot;left&quot;:39.55,&quot;top&quot;:80.475,&quot;width&quot;:639.2918897637795}"/>
</p:tagLst>
</file>

<file path=ppt/tags/tag77.xml><?xml version="1.0" encoding="utf-8"?>
<p:tagLst xmlns:p="http://schemas.openxmlformats.org/presentationml/2006/main">
  <p:tag name="KSO_WM_DIAGRAM_VIRTUALLY_FRAME" val="{&quot;height&quot;:235.93007874015748,&quot;left&quot;:23.904015748031494,&quot;top&quot;:91.73496062992126,&quot;width&quot;:672.1919685039371}"/>
</p:tagLst>
</file>

<file path=ppt/tags/tag78.xml><?xml version="1.0" encoding="utf-8"?>
<p:tagLst xmlns:p="http://schemas.openxmlformats.org/presentationml/2006/main">
  <p:tag name="KSO_WM_DIAGRAM_VIRTUALLY_FRAME" val="{&quot;height&quot;:235.93007874015748,&quot;left&quot;:23.904015748031494,&quot;top&quot;:91.73496062992126,&quot;width&quot;:672.1919685039371}"/>
</p:tagLst>
</file>

<file path=ppt/tags/tag79.xml><?xml version="1.0" encoding="utf-8"?>
<p:tagLst xmlns:p="http://schemas.openxmlformats.org/presentationml/2006/main">
  <p:tag name="KSO_WM_DIAGRAM_VIRTUALLY_FRAME" val="{&quot;height&quot;:235.93007874015748,&quot;left&quot;:23.904015748031494,&quot;top&quot;:91.73496062992126,&quot;width&quot;:672.1919685039371}"/>
</p:tagLst>
</file>

<file path=ppt/tags/tag8.xml><?xml version="1.0" encoding="utf-8"?>
<p:tagLst xmlns:p="http://schemas.openxmlformats.org/presentationml/2006/main">
  <p:tag name="KSO_WM_DIAGRAM_VIRTUALLY_FRAME" val="{&quot;height&quot;:233.64062992125983,&quot;left&quot;:61.92,&quot;top&quot;:85.67968503937007,&quot;width&quot;:596.1600000000001}"/>
</p:tagLst>
</file>

<file path=ppt/tags/tag80.xml><?xml version="1.0" encoding="utf-8"?>
<p:tagLst xmlns:p="http://schemas.openxmlformats.org/presentationml/2006/main">
  <p:tag name="KSO_WM_DIAGRAM_VIRTUALLY_FRAME" val="{&quot;height&quot;:235.93007874015748,&quot;left&quot;:23.904015748031494,&quot;top&quot;:91.73496062992126,&quot;width&quot;:672.1919685039371}"/>
</p:tagLst>
</file>

<file path=ppt/tags/tag81.xml><?xml version="1.0" encoding="utf-8"?>
<p:tagLst xmlns:p="http://schemas.openxmlformats.org/presentationml/2006/main">
  <p:tag name="KSO_WM_DIAGRAM_VIRTUALLY_FRAME" val="{&quot;height&quot;:235.93007874015748,&quot;left&quot;:23.904015748031494,&quot;top&quot;:91.73496062992126,&quot;width&quot;:672.1919685039371}"/>
</p:tagLst>
</file>

<file path=ppt/tags/tag82.xml><?xml version="1.0" encoding="utf-8"?>
<p:tagLst xmlns:p="http://schemas.openxmlformats.org/presentationml/2006/main">
  <p:tag name="KSO_WM_DIAGRAM_VIRTUALLY_FRAME" val="{&quot;height&quot;:235.93007874015748,&quot;left&quot;:23.904015748031494,&quot;top&quot;:91.73496062992126,&quot;width&quot;:672.1919685039371}"/>
</p:tagLst>
</file>

<file path=ppt/tags/tag83.xml><?xml version="1.0" encoding="utf-8"?>
<p:tagLst xmlns:p="http://schemas.openxmlformats.org/presentationml/2006/main">
  <p:tag name="KSO_WM_DIAGRAM_VIRTUALLY_FRAME" val="{&quot;height&quot;:235.93007874015748,&quot;left&quot;:23.904015748031494,&quot;top&quot;:91.73496062992126,&quot;width&quot;:672.1919685039371}"/>
</p:tagLst>
</file>

<file path=ppt/tags/tag84.xml><?xml version="1.0" encoding="utf-8"?>
<p:tagLst xmlns:p="http://schemas.openxmlformats.org/presentationml/2006/main">
  <p:tag name="KSO_WM_DIAGRAM_VIRTUALLY_FRAME" val="{&quot;height&quot;:235.93007874015748,&quot;left&quot;:23.904015748031494,&quot;top&quot;:91.73496062992126,&quot;width&quot;:672.1919685039371}"/>
</p:tagLst>
</file>

<file path=ppt/tags/tag85.xml><?xml version="1.0" encoding="utf-8"?>
<p:tagLst xmlns:p="http://schemas.openxmlformats.org/presentationml/2006/main">
  <p:tag name="KSO_WM_DIAGRAM_VIRTUALLY_FRAME" val="{&quot;height&quot;:235.93007874015748,&quot;left&quot;:23.904015748031494,&quot;top&quot;:91.73496062992126,&quot;width&quot;:672.1919685039371}"/>
</p:tagLst>
</file>

<file path=ppt/tags/tag86.xml><?xml version="1.0" encoding="utf-8"?>
<p:tagLst xmlns:p="http://schemas.openxmlformats.org/presentationml/2006/main">
  <p:tag name="KSO_WM_DIAGRAM_VIRTUALLY_FRAME" val="{&quot;height&quot;:235.93007874015748,&quot;left&quot;:23.904015748031494,&quot;top&quot;:91.73496062992126,&quot;width&quot;:672.1919685039371}"/>
</p:tagLst>
</file>

<file path=ppt/tags/tag87.xml><?xml version="1.0" encoding="utf-8"?>
<p:tagLst xmlns:p="http://schemas.openxmlformats.org/presentationml/2006/main">
  <p:tag name="KSO_WM_DIAGRAM_VIRTUALLY_FRAME" val="{&quot;height&quot;:235.93007874015748,&quot;left&quot;:23.904015748031494,&quot;top&quot;:91.73496062992126,&quot;width&quot;:672.1919685039371}"/>
</p:tagLst>
</file>

<file path=ppt/tags/tag88.xml><?xml version="1.0" encoding="utf-8"?>
<p:tagLst xmlns:p="http://schemas.openxmlformats.org/presentationml/2006/main">
  <p:tag name="KSO_WM_DIAGRAM_VIRTUALLY_FRAME" val="{&quot;height&quot;:235.93007874015748,&quot;left&quot;:23.904015748031494,&quot;top&quot;:91.73496062992126,&quot;width&quot;:672.1919685039371}"/>
</p:tagLst>
</file>

<file path=ppt/tags/tag89.xml><?xml version="1.0" encoding="utf-8"?>
<p:tagLst xmlns:p="http://schemas.openxmlformats.org/presentationml/2006/main">
  <p:tag name="KSO_WM_DIAGRAM_VIRTUALLY_FRAME" val="{&quot;height&quot;:235.93007874015748,&quot;left&quot;:23.904015748031494,&quot;top&quot;:91.73496062992126,&quot;width&quot;:672.1919685039371}"/>
</p:tagLst>
</file>

<file path=ppt/tags/tag9.xml><?xml version="1.0" encoding="utf-8"?>
<p:tagLst xmlns:p="http://schemas.openxmlformats.org/presentationml/2006/main">
  <p:tag name="KSO_WM_DIAGRAM_VIRTUALLY_FRAME" val="{&quot;height&quot;:233.64062992125983,&quot;left&quot;:61.92,&quot;top&quot;:85.67968503937007,&quot;width&quot;:596.1600000000001}"/>
</p:tagLst>
</file>

<file path=ppt/tags/tag90.xml><?xml version="1.0" encoding="utf-8"?>
<p:tagLst xmlns:p="http://schemas.openxmlformats.org/presentationml/2006/main">
  <p:tag name="KSO_WM_DIAGRAM_VIRTUALLY_FRAME" val="{&quot;height&quot;:235.93007874015748,&quot;left&quot;:23.904015748031494,&quot;top&quot;:91.73496062992126,&quot;width&quot;:672.1919685039371}"/>
</p:tagLst>
</file>

<file path=ppt/tags/tag91.xml><?xml version="1.0" encoding="utf-8"?>
<p:tagLst xmlns:p="http://schemas.openxmlformats.org/presentationml/2006/main">
  <p:tag name="KSO_WM_DIAGRAM_VIRTUALLY_FRAME" val="{&quot;height&quot;:235.93007874015748,&quot;left&quot;:23.904015748031494,&quot;top&quot;:91.73496062992126,&quot;width&quot;:672.1919685039371}"/>
</p:tagLst>
</file>

<file path=ppt/tags/tag92.xml><?xml version="1.0" encoding="utf-8"?>
<p:tagLst xmlns:p="http://schemas.openxmlformats.org/presentationml/2006/main">
  <p:tag name="KSO_WM_DIAGRAM_VIRTUALLY_FRAME" val="{&quot;height&quot;:235.93007874015748,&quot;left&quot;:23.904015748031494,&quot;top&quot;:91.73496062992126,&quot;width&quot;:672.1919685039371}"/>
</p:tagLst>
</file>

<file path=ppt/tags/tag93.xml><?xml version="1.0" encoding="utf-8"?>
<p:tagLst xmlns:p="http://schemas.openxmlformats.org/presentationml/2006/main">
  <p:tag name="KSO_WM_DIAGRAM_VIRTUALLY_FRAME" val="{&quot;height&quot;:235.93007874015748,&quot;left&quot;:23.904015748031494,&quot;top&quot;:91.73496062992126,&quot;width&quot;:672.1919685039371}"/>
</p:tagLst>
</file>

<file path=ppt/tags/tag94.xml><?xml version="1.0" encoding="utf-8"?>
<p:tagLst xmlns:p="http://schemas.openxmlformats.org/presentationml/2006/main">
  <p:tag name="KSO_WM_DIAGRAM_VIRTUALLY_FRAME" val="{&quot;height&quot;:235.93007874015748,&quot;left&quot;:23.904015748031494,&quot;top&quot;:91.73496062992126,&quot;width&quot;:672.1919685039371}"/>
</p:tagLst>
</file>

<file path=ppt/tags/tag95.xml><?xml version="1.0" encoding="utf-8"?>
<p:tagLst xmlns:p="http://schemas.openxmlformats.org/presentationml/2006/main">
  <p:tag name="KSO_WM_DIAGRAM_VIRTUALLY_FRAME" val="{&quot;height&quot;:242.17338582677166,&quot;left&quot;:41.15,&quot;top&quot;:77.42661417322834,&quot;width&quot;:432}"/>
</p:tagLst>
</file>

<file path=ppt/tags/tag96.xml><?xml version="1.0" encoding="utf-8"?>
<p:tagLst xmlns:p="http://schemas.openxmlformats.org/presentationml/2006/main">
  <p:tag name="KSO_WM_DIAGRAM_VIRTUALLY_FRAME" val="{&quot;height&quot;:242.17338582677166,&quot;left&quot;:41.15,&quot;top&quot;:77.42661417322834,&quot;width&quot;:432}"/>
</p:tagLst>
</file>

<file path=ppt/tags/tag97.xml><?xml version="1.0" encoding="utf-8"?>
<p:tagLst xmlns:p="http://schemas.openxmlformats.org/presentationml/2006/main">
  <p:tag name="KSO_WM_DIAGRAM_VIRTUALLY_FRAME" val="{&quot;height&quot;:242.17338582677166,&quot;left&quot;:41.15,&quot;top&quot;:77.42661417322834,&quot;width&quot;:432}"/>
</p:tagLst>
</file>

<file path=ppt/tags/tag98.xml><?xml version="1.0" encoding="utf-8"?>
<p:tagLst xmlns:p="http://schemas.openxmlformats.org/presentationml/2006/main">
  <p:tag name="KSO_WM_DIAGRAM_VIRTUALLY_FRAME" val="{&quot;height&quot;:242.17338582677166,&quot;left&quot;:41.15,&quot;top&quot;:77.42661417322834,&quot;width&quot;:43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3644</Words>
  <Application>WPS 演示</Application>
  <PresentationFormat>全屏显示(16:9)</PresentationFormat>
  <Paragraphs>308</Paragraphs>
  <Slides>24</Slides>
  <Notes>28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24</vt:i4>
      </vt:variant>
    </vt:vector>
  </HeadingPairs>
  <TitlesOfParts>
    <vt:vector size="35" baseType="lpstr">
      <vt:lpstr>Arial</vt:lpstr>
      <vt:lpstr>宋体</vt:lpstr>
      <vt:lpstr>Wingdings</vt:lpstr>
      <vt:lpstr>微软雅黑</vt:lpstr>
      <vt:lpstr>微软雅黑</vt:lpstr>
      <vt:lpstr>Arial</vt:lpstr>
      <vt:lpstr>Arial</vt:lpstr>
      <vt:lpstr>Calibri</vt:lpstr>
      <vt:lpstr>Arial Unicode MS</vt:lpstr>
      <vt:lpstr>等线</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miss。</cp:lastModifiedBy>
  <cp:revision>4</cp:revision>
  <dcterms:created xsi:type="dcterms:W3CDTF">2024-12-05T04:14:00Z</dcterms:created>
  <dcterms:modified xsi:type="dcterms:W3CDTF">2024-12-05T06:07:10Z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7319083C534A4D66A1DCC5C6CA3DA3BF_12</vt:lpwstr>
  </property>
  <property fmtid="{D5CDD505-2E9C-101B-9397-08002B2CF9AE}" pid="3" name="KSOProductBuildVer">
    <vt:lpwstr>2052-12.1.0.18912</vt:lpwstr>
  </property>
</Properties>
</file>