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62"/>
    <p:restoredTop sz="94672"/>
  </p:normalViewPr>
  <p:slideViewPr>
    <p:cSldViewPr snapToGrid="0" snapToObjects="1">
      <p:cViewPr>
        <p:scale>
          <a:sx n="90" d="100"/>
          <a:sy n="90" d="100"/>
        </p:scale>
        <p:origin x="1048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07FD0E-58A7-2B49-9135-574831C8FE29}" type="datetimeFigureOut">
              <a:rPr lang="en-US" smtClean="0"/>
              <a:t>9/18/17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32FA5C-DFD5-0040-80D6-49C7BE1AA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870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302DB-CF7A-454E-BE53-D7D90974DB67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23A8-BA88-6E42-B060-7DEAD555E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01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302DB-CF7A-454E-BE53-D7D90974DB67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23A8-BA88-6E42-B060-7DEAD555E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8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302DB-CF7A-454E-BE53-D7D90974DB67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23A8-BA88-6E42-B060-7DEAD555E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66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302DB-CF7A-454E-BE53-D7D90974DB67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23A8-BA88-6E42-B060-7DEAD555E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04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302DB-CF7A-454E-BE53-D7D90974DB67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23A8-BA88-6E42-B060-7DEAD555E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37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302DB-CF7A-454E-BE53-D7D90974DB67}" type="datetimeFigureOut">
              <a:rPr lang="en-US" smtClean="0"/>
              <a:t>9/18/17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23A8-BA88-6E42-B060-7DEAD555E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98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302DB-CF7A-454E-BE53-D7D90974DB67}" type="datetimeFigureOut">
              <a:rPr lang="en-US" smtClean="0"/>
              <a:t>9/18/17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23A8-BA88-6E42-B060-7DEAD555E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44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302DB-CF7A-454E-BE53-D7D90974DB67}" type="datetimeFigureOut">
              <a:rPr lang="en-US" smtClean="0"/>
              <a:t>9/18/17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23A8-BA88-6E42-B060-7DEAD555E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9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302DB-CF7A-454E-BE53-D7D90974DB67}" type="datetimeFigureOut">
              <a:rPr lang="en-US" smtClean="0"/>
              <a:t>9/18/17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23A8-BA88-6E42-B060-7DEAD555E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16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302DB-CF7A-454E-BE53-D7D90974DB67}" type="datetimeFigureOut">
              <a:rPr lang="en-US" smtClean="0"/>
              <a:t>9/18/17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23A8-BA88-6E42-B060-7DEAD555E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132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302DB-CF7A-454E-BE53-D7D90974DB67}" type="datetimeFigureOut">
              <a:rPr lang="en-US" smtClean="0"/>
              <a:t>9/18/17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23A8-BA88-6E42-B060-7DEAD555E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56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302DB-CF7A-454E-BE53-D7D90974DB67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23A8-BA88-6E42-B060-7DEAD555E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97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3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3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3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3.png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99" y="1"/>
            <a:ext cx="4257026" cy="32895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992" y="0"/>
            <a:ext cx="4257028" cy="328952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041331" y="3028648"/>
                <a:ext cx="7823200" cy="5217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charset="0"/>
                        </a:rPr>
                        <m:t>𝜖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𝜔</m:t>
                          </m:r>
                        </m:e>
                      </m:d>
                      <m:r>
                        <a:rPr lang="en-US" sz="16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𝜖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∞</m:t>
                          </m:r>
                        </m:sub>
                      </m:sSub>
                      <m:r>
                        <a:rPr lang="en-US" sz="1600" b="0" i="1" smtClean="0">
                          <a:latin typeface="Cambria Math" charset="0"/>
                        </a:rPr>
                        <m:t>−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𝐷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16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charset="0"/>
                            </a:rPr>
                            <m:t>𝜔</m:t>
                          </m:r>
                        </m:den>
                      </m:f>
                      <m:r>
                        <a:rPr lang="en-US" sz="1600" b="0" i="1" smtClean="0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𝐿</m:t>
                              </m:r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sz="1600" b="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𝐿</m:t>
                              </m:r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600" b="0" i="1" smtClean="0">
                              <a:latin typeface="Cambria Math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charset="0"/>
                            </a:rPr>
                            <m:t>) −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𝐿</m:t>
                              </m:r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charset="0"/>
                            </a:rPr>
                            <m:t>𝜔</m:t>
                          </m:r>
                        </m:den>
                      </m:f>
                      <m:r>
                        <a:rPr lang="en-US" sz="1600" b="0" i="1" smtClean="0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𝐿</m:t>
                              </m:r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sz="1600" b="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𝐿</m:t>
                              </m:r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600" b="0" i="1" smtClean="0">
                              <a:latin typeface="Cambria Math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charset="0"/>
                            </a:rPr>
                            <m:t>) −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𝐿</m:t>
                              </m:r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charset="0"/>
                            </a:rPr>
                            <m:t>𝜔</m:t>
                          </m:r>
                        </m:den>
                      </m:f>
                      <m:r>
                        <a:rPr lang="en-US" sz="1600" b="0" i="1" smtClean="0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sz="1600" b="0" i="1" dirty="0" smtClean="0">
                  <a:latin typeface="Cambria Math" charset="0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1331" y="3028648"/>
                <a:ext cx="7823200" cy="521746"/>
              </a:xfrm>
              <a:prstGeom prst="rect">
                <a:avLst/>
              </a:prstGeom>
              <a:blipFill rotWithShape="0">
                <a:blip r:embed="rId4"/>
                <a:stretch>
                  <a:fillRect b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4868057"/>
                  </p:ext>
                </p:extLst>
              </p:nvPr>
            </p:nvGraphicFramePr>
            <p:xfrm>
              <a:off x="1888931" y="3698917"/>
              <a:ext cx="8128000" cy="3017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/>
                    <a:gridCol w="4064000"/>
                  </a:tblGrid>
                  <a:tr h="29622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𝝐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∞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b="1" dirty="0" smtClean="0">
                              <a:solidFill>
                                <a:srgbClr val="000000"/>
                              </a:solidFill>
                            </a:rPr>
                            <a:t> (</a:t>
                          </a:r>
                          <a:r>
                            <a:rPr lang="en-US" sz="1600" b="1" dirty="0" err="1" smtClean="0">
                              <a:solidFill>
                                <a:srgbClr val="000000"/>
                              </a:solidFill>
                            </a:rPr>
                            <a:t>unitless</a:t>
                          </a:r>
                          <a:r>
                            <a:rPr lang="en-US" sz="1600" b="1" dirty="0" smtClean="0">
                              <a:solidFill>
                                <a:srgbClr val="000000"/>
                              </a:solidFill>
                            </a:rPr>
                            <a:t>)</a:t>
                          </a:r>
                          <a:endParaRPr lang="en-US" sz="1600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s-IS" sz="1600" b="1" kern="12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0.221474E+01 </a:t>
                          </a:r>
                          <a:endParaRPr lang="en-US" sz="1600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29622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𝑫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b="1" dirty="0" smtClean="0">
                              <a:solidFill>
                                <a:srgbClr val="000000"/>
                              </a:solidFill>
                            </a:rPr>
                            <a:t> (</a:t>
                          </a:r>
                          <a:r>
                            <a:rPr lang="en-US" sz="1600" b="1" dirty="0" err="1" smtClean="0">
                              <a:solidFill>
                                <a:srgbClr val="000000"/>
                              </a:solidFill>
                            </a:rPr>
                            <a:t>unitless</a:t>
                          </a:r>
                          <a:r>
                            <a:rPr lang="en-US" sz="1600" b="1" dirty="0" smtClean="0">
                              <a:solidFill>
                                <a:srgbClr val="000000"/>
                              </a:solidFill>
                            </a:rPr>
                            <a:t>)</a:t>
                          </a:r>
                          <a:endParaRPr lang="en-US" sz="1600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s-IS" sz="1600" b="1" kern="12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0.261386E+02 </a:t>
                          </a:r>
                          <a:endParaRPr lang="en-US" sz="1600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</a:tr>
                  <a:tr h="29622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ℏ</m:t>
                                  </m:r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𝜸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𝑫</m:t>
                                  </m:r>
                                </m:sub>
                              </m:sSub>
                              <m:r>
                                <a:rPr lang="en-US" sz="1600" b="1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600" b="1" dirty="0" smtClean="0">
                              <a:solidFill>
                                <a:srgbClr val="000000"/>
                              </a:solidFill>
                            </a:rPr>
                            <a:t>(eV)</a:t>
                          </a:r>
                          <a:endParaRPr lang="en-US" sz="1600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s-IS" sz="1600" b="1" kern="12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0.957129E-01</a:t>
                          </a:r>
                          <a:endParaRPr lang="is-IS" sz="1600" b="1" kern="1200" dirty="0" smtClean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29622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𝑳</m:t>
                                  </m:r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b="1" dirty="0" smtClean="0">
                              <a:solidFill>
                                <a:srgbClr val="000000"/>
                              </a:solidFill>
                            </a:rPr>
                            <a:t> (</a:t>
                          </a:r>
                          <a:r>
                            <a:rPr lang="en-US" sz="1600" b="1" dirty="0" err="1" smtClean="0">
                              <a:solidFill>
                                <a:srgbClr val="000000"/>
                              </a:solidFill>
                            </a:rPr>
                            <a:t>unitless</a:t>
                          </a:r>
                          <a:r>
                            <a:rPr lang="en-US" sz="1600" b="1" dirty="0" smtClean="0">
                              <a:solidFill>
                                <a:srgbClr val="000000"/>
                              </a:solidFill>
                            </a:rPr>
                            <a:t>)</a:t>
                          </a:r>
                          <a:endParaRPr lang="en-US" sz="1600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s-IS" sz="1600" b="1" kern="12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0.392081D+01 </a:t>
                          </a:r>
                        </a:p>
                      </a:txBody>
                      <a:tcPr/>
                    </a:tc>
                  </a:tr>
                  <a:tr h="29622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ℏ</m:t>
                                  </m:r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𝝎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𝑳</m:t>
                                  </m:r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b="1" dirty="0" smtClean="0">
                              <a:solidFill>
                                <a:srgbClr val="000000"/>
                              </a:solidFill>
                            </a:rPr>
                            <a:t> (eV)</a:t>
                          </a:r>
                          <a:endParaRPr lang="en-US" sz="1600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s-IS" sz="1600" b="1" kern="12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0.585496D+00 </a:t>
                          </a:r>
                          <a:endParaRPr lang="en-US" sz="1600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</a:tr>
                  <a:tr h="29622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1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</a:rPr>
                                <m:t>ℏ</m:t>
                              </m:r>
                              <m:sSub>
                                <m:sSubPr>
                                  <m:ctrlP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𝜸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𝑳</m:t>
                                  </m:r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b="1" dirty="0" smtClean="0">
                              <a:solidFill>
                                <a:srgbClr val="000000"/>
                              </a:solidFill>
                            </a:rPr>
                            <a:t> (eV)</a:t>
                          </a:r>
                          <a:endParaRPr lang="en-US" sz="1600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s-IS" sz="1600" b="1" kern="12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0.314290D+00</a:t>
                          </a:r>
                          <a:endParaRPr lang="en-US" sz="1600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</a:tr>
                  <a:tr h="29622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𝑳</m:t>
                                  </m:r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b="1" dirty="0" smtClean="0">
                              <a:solidFill>
                                <a:srgbClr val="000000"/>
                              </a:solidFill>
                            </a:rPr>
                            <a:t> (</a:t>
                          </a:r>
                          <a:r>
                            <a:rPr lang="en-US" sz="1600" b="1" dirty="0" err="1" smtClean="0">
                              <a:solidFill>
                                <a:srgbClr val="000000"/>
                              </a:solidFill>
                            </a:rPr>
                            <a:t>unitless</a:t>
                          </a:r>
                          <a:r>
                            <a:rPr lang="en-US" sz="1600" b="1" dirty="0" smtClean="0">
                              <a:solidFill>
                                <a:srgbClr val="000000"/>
                              </a:solidFill>
                            </a:rPr>
                            <a:t>) </a:t>
                          </a:r>
                          <a:endParaRPr lang="en-US" sz="1600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s-IS" sz="1600" b="1" kern="12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0.173123D+03 </a:t>
                          </a:r>
                          <a:endParaRPr lang="en-US" sz="1600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</a:tr>
                  <a:tr h="29622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1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</a:rPr>
                                <m:t>ℏ</m:t>
                              </m:r>
                              <m:sSub>
                                <m:sSubPr>
                                  <m:ctrlP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𝝎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𝑳</m:t>
                                  </m:r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b="1" dirty="0" smtClean="0">
                              <a:solidFill>
                                <a:srgbClr val="000000"/>
                              </a:solidFill>
                            </a:rPr>
                            <a:t> (eV)</a:t>
                          </a:r>
                          <a:endParaRPr lang="en-US" sz="1600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s-IS" sz="1600" b="1" kern="12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0.186294D+01 </a:t>
                          </a:r>
                          <a:endParaRPr lang="en-US" sz="1600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</a:tr>
                  <a:tr h="29622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1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</a:rPr>
                                <m:t>ℏ</m:t>
                              </m:r>
                              <m:sSub>
                                <m:sSubPr>
                                  <m:ctrlP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𝜸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𝑳</m:t>
                                  </m:r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1600" b="1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600" b="1" dirty="0" smtClean="0">
                              <a:solidFill>
                                <a:srgbClr val="000000"/>
                              </a:solidFill>
                            </a:rPr>
                            <a:t> (eV)</a:t>
                          </a:r>
                          <a:endParaRPr lang="en-US" sz="1600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s-IS" sz="1600" b="1" kern="12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0.282379D+01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4868057"/>
                  </p:ext>
                </p:extLst>
              </p:nvPr>
            </p:nvGraphicFramePr>
            <p:xfrm>
              <a:off x="1888931" y="3698917"/>
              <a:ext cx="8128000" cy="3017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/>
                    <a:gridCol w="4064000"/>
                  </a:tblGrid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50" t="-3636" r="-100449" b="-91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s-IS" sz="1600" b="1" kern="12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0.221474E+01 </a:t>
                          </a:r>
                          <a:endParaRPr lang="en-US" sz="1600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50" t="-103636" r="-100449" b="-81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s-IS" sz="1600" b="1" kern="12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0.261386E+02 </a:t>
                          </a:r>
                          <a:endParaRPr lang="en-US" sz="1600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50" t="-203636" r="-100449" b="-71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s-IS" sz="1600" b="1" kern="12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0.957129E-01</a:t>
                          </a:r>
                          <a:endParaRPr lang="is-IS" sz="1600" b="1" kern="1200" dirty="0" smtClean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50" t="-303636" r="-100449" b="-61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s-IS" sz="1600" b="1" kern="12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0.392081D+01 </a:t>
                          </a:r>
                        </a:p>
                      </a:txBody>
                      <a:tcPr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50" t="-396429" r="-100449" b="-5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s-IS" sz="1600" b="1" kern="12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0.585496D+00 </a:t>
                          </a:r>
                          <a:endParaRPr lang="en-US" sz="1600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50" t="-505455" r="-100449" b="-41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s-IS" sz="1600" b="1" kern="12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0.314290D+00</a:t>
                          </a:r>
                          <a:endParaRPr lang="en-US" sz="1600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50" t="-605455" r="-100449" b="-31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s-IS" sz="1600" b="1" kern="12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0.173123D+03 </a:t>
                          </a:r>
                          <a:endParaRPr lang="en-US" sz="1600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50" t="-705455" r="-100449" b="-21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s-IS" sz="1600" b="1" kern="12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0.186294D+01 </a:t>
                          </a:r>
                          <a:endParaRPr lang="en-US" sz="1600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50" t="-805455" r="-100449" b="-11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s-IS" sz="1600" b="1" kern="12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0.282379D+01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64009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99" y="1"/>
            <a:ext cx="4257025" cy="32895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992" y="0"/>
            <a:ext cx="4257027" cy="328952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041331" y="3028648"/>
                <a:ext cx="7823200" cy="5217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charset="0"/>
                        </a:rPr>
                        <m:t>𝜖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𝜔</m:t>
                          </m:r>
                        </m:e>
                      </m:d>
                      <m:r>
                        <a:rPr lang="en-US" sz="16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𝜖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∞</m:t>
                          </m:r>
                        </m:sub>
                      </m:sSub>
                      <m:r>
                        <a:rPr lang="en-US" sz="1600" b="0" i="1" smtClean="0">
                          <a:latin typeface="Cambria Math" charset="0"/>
                        </a:rPr>
                        <m:t>−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𝐷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16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charset="0"/>
                            </a:rPr>
                            <m:t>𝜔</m:t>
                          </m:r>
                        </m:den>
                      </m:f>
                      <m:r>
                        <a:rPr lang="en-US" sz="1600" b="0" i="1" smtClean="0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𝐿</m:t>
                              </m:r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sz="1600" b="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𝐿</m:t>
                              </m:r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600" b="0" i="1" smtClean="0">
                              <a:latin typeface="Cambria Math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charset="0"/>
                            </a:rPr>
                            <m:t>) −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𝐿</m:t>
                              </m:r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charset="0"/>
                            </a:rPr>
                            <m:t>𝜔</m:t>
                          </m:r>
                        </m:den>
                      </m:f>
                      <m:r>
                        <a:rPr lang="en-US" sz="1600" b="0" i="1" smtClean="0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𝐿</m:t>
                              </m:r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sz="1600" b="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𝐿</m:t>
                              </m:r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600" b="0" i="1" smtClean="0">
                              <a:latin typeface="Cambria Math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charset="0"/>
                            </a:rPr>
                            <m:t>) −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𝐿</m:t>
                              </m:r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charset="0"/>
                            </a:rPr>
                            <m:t>𝜔</m:t>
                          </m:r>
                        </m:den>
                      </m:f>
                      <m:r>
                        <a:rPr lang="en-US" sz="1600" b="0" i="1" smtClean="0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sz="1600" b="0" i="1" dirty="0" smtClean="0">
                  <a:latin typeface="Cambria Math" charset="0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1331" y="3028648"/>
                <a:ext cx="7823200" cy="521746"/>
              </a:xfrm>
              <a:prstGeom prst="rect">
                <a:avLst/>
              </a:prstGeom>
              <a:blipFill rotWithShape="0">
                <a:blip r:embed="rId4"/>
                <a:stretch>
                  <a:fillRect b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3157144"/>
                  </p:ext>
                </p:extLst>
              </p:nvPr>
            </p:nvGraphicFramePr>
            <p:xfrm>
              <a:off x="1888931" y="3698917"/>
              <a:ext cx="8128000" cy="311717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/>
                    <a:gridCol w="4064000"/>
                  </a:tblGrid>
                  <a:tr h="29622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𝝐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∞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b="1" dirty="0" smtClean="0">
                              <a:solidFill>
                                <a:srgbClr val="000000"/>
                              </a:solidFill>
                            </a:rPr>
                            <a:t> (</a:t>
                          </a:r>
                          <a:r>
                            <a:rPr lang="en-US" sz="1600" b="1" dirty="0" err="1" smtClean="0">
                              <a:solidFill>
                                <a:srgbClr val="000000"/>
                              </a:solidFill>
                            </a:rPr>
                            <a:t>unitless</a:t>
                          </a:r>
                          <a:r>
                            <a:rPr lang="en-US" sz="1600" b="1" dirty="0" smtClean="0">
                              <a:solidFill>
                                <a:srgbClr val="000000"/>
                              </a:solidFill>
                            </a:rPr>
                            <a:t>)</a:t>
                          </a:r>
                          <a:endParaRPr lang="en-US" sz="1600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b-NO" sz="1600" b="1" kern="12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0.276486E+01 </a:t>
                          </a:r>
                          <a:endParaRPr lang="nb-NO" sz="1600" b="1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29622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𝑫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b="1" dirty="0" smtClean="0">
                              <a:solidFill>
                                <a:srgbClr val="000000"/>
                              </a:solidFill>
                            </a:rPr>
                            <a:t> (</a:t>
                          </a:r>
                          <a:r>
                            <a:rPr lang="en-US" sz="1600" b="1" dirty="0" err="1" smtClean="0">
                              <a:solidFill>
                                <a:srgbClr val="000000"/>
                              </a:solidFill>
                            </a:rPr>
                            <a:t>unitless</a:t>
                          </a:r>
                          <a:r>
                            <a:rPr lang="en-US" sz="1600" b="1" dirty="0" smtClean="0">
                              <a:solidFill>
                                <a:srgbClr val="000000"/>
                              </a:solidFill>
                            </a:rPr>
                            <a:t>)</a:t>
                          </a:r>
                          <a:endParaRPr lang="en-US" sz="1600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b-NO" sz="1600" b="1" kern="12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0.333670E+02 </a:t>
                          </a:r>
                          <a:endParaRPr lang="nb-NO" sz="1600" b="1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29622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ℏ</m:t>
                                  </m:r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𝜸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𝑫</m:t>
                                  </m:r>
                                </m:sub>
                              </m:sSub>
                              <m:r>
                                <a:rPr lang="en-US" sz="1600" b="1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600" b="1" dirty="0" smtClean="0">
                              <a:solidFill>
                                <a:srgbClr val="000000"/>
                              </a:solidFill>
                            </a:rPr>
                            <a:t>(eV)</a:t>
                          </a:r>
                          <a:endParaRPr lang="en-US" sz="1600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b-NO" sz="1600" b="1" kern="12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0.194411E-01</a:t>
                          </a:r>
                          <a:endParaRPr lang="is-IS" sz="1600" b="1" kern="1200" dirty="0" smtClean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29622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𝑳</m:t>
                                  </m:r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b="1" dirty="0" smtClean="0">
                              <a:solidFill>
                                <a:srgbClr val="000000"/>
                              </a:solidFill>
                            </a:rPr>
                            <a:t> (</a:t>
                          </a:r>
                          <a:r>
                            <a:rPr lang="en-US" sz="1600" b="1" dirty="0" err="1" smtClean="0">
                              <a:solidFill>
                                <a:srgbClr val="000000"/>
                              </a:solidFill>
                            </a:rPr>
                            <a:t>unitless</a:t>
                          </a:r>
                          <a:r>
                            <a:rPr lang="en-US" sz="1600" b="1" dirty="0" smtClean="0">
                              <a:solidFill>
                                <a:srgbClr val="000000"/>
                              </a:solidFill>
                            </a:rPr>
                            <a:t>)</a:t>
                          </a:r>
                          <a:endParaRPr lang="en-US" sz="1600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s-IS" sz="1600" b="1" kern="12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0.400000D+02 </a:t>
                          </a:r>
                        </a:p>
                      </a:txBody>
                      <a:tcPr/>
                    </a:tc>
                  </a:tr>
                  <a:tr h="29622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ℏ</m:t>
                                  </m:r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𝝎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𝑳</m:t>
                                  </m:r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b="1" dirty="0" smtClean="0">
                              <a:solidFill>
                                <a:srgbClr val="000000"/>
                              </a:solidFill>
                            </a:rPr>
                            <a:t> (eV)</a:t>
                          </a:r>
                          <a:endParaRPr lang="en-US" sz="1600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s-IS" sz="1600" b="1" kern="12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0.189432D+01 </a:t>
                          </a:r>
                          <a:endParaRPr lang="is-IS" sz="1600" b="1" kern="1200" dirty="0" smtClean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29622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1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</a:rPr>
                                <m:t>ℏ</m:t>
                              </m:r>
                              <m:sSub>
                                <m:sSubPr>
                                  <m:ctrlP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𝜸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𝑳</m:t>
                                  </m:r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b="1" dirty="0" smtClean="0">
                              <a:solidFill>
                                <a:srgbClr val="000000"/>
                              </a:solidFill>
                            </a:rPr>
                            <a:t> (eV)</a:t>
                          </a:r>
                          <a:endParaRPr lang="en-US" sz="1600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s-IS" sz="1600" b="1" kern="12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0.208485D+01</a:t>
                          </a:r>
                          <a:endParaRPr lang="en-US" sz="1600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</a:tr>
                  <a:tr h="29622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𝑳</m:t>
                                  </m:r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b="1" dirty="0" smtClean="0">
                              <a:solidFill>
                                <a:srgbClr val="000000"/>
                              </a:solidFill>
                            </a:rPr>
                            <a:t> (</a:t>
                          </a:r>
                          <a:r>
                            <a:rPr lang="en-US" sz="1600" b="1" dirty="0" err="1" smtClean="0">
                              <a:solidFill>
                                <a:srgbClr val="000000"/>
                              </a:solidFill>
                            </a:rPr>
                            <a:t>unitless</a:t>
                          </a:r>
                          <a:r>
                            <a:rPr lang="en-US" sz="1600" b="1" dirty="0" smtClean="0">
                              <a:solidFill>
                                <a:srgbClr val="000000"/>
                              </a:solidFill>
                            </a:rPr>
                            <a:t>) </a:t>
                          </a:r>
                          <a:endParaRPr lang="en-US" sz="1600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s-IS" sz="1600" b="1" kern="12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0.409110D+02 </a:t>
                          </a:r>
                          <a:endParaRPr lang="is-IS" sz="1600" b="1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434933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1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</a:rPr>
                                <m:t>ℏ</m:t>
                              </m:r>
                              <m:sSub>
                                <m:sSubPr>
                                  <m:ctrlP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𝝎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𝑳</m:t>
                                  </m:r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b="1" dirty="0" smtClean="0">
                              <a:solidFill>
                                <a:srgbClr val="000000"/>
                              </a:solidFill>
                            </a:rPr>
                            <a:t> (eV)</a:t>
                          </a:r>
                          <a:endParaRPr lang="en-US" sz="1600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s-IS" sz="1600" b="1" kern="12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0.537494D+00 </a:t>
                          </a:r>
                          <a:endParaRPr lang="is-IS" sz="1600" b="1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29622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1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</a:rPr>
                                <m:t>ℏ</m:t>
                              </m:r>
                              <m:sSub>
                                <m:sSubPr>
                                  <m:ctrlP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𝜸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𝑳</m:t>
                                  </m:r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1600" b="1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600" b="1" dirty="0" smtClean="0">
                              <a:solidFill>
                                <a:srgbClr val="000000"/>
                              </a:solidFill>
                            </a:rPr>
                            <a:t> (eV)</a:t>
                          </a:r>
                          <a:endParaRPr lang="en-US" sz="1600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s-IS" sz="1600" b="1" kern="12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0.944586D+00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3157144"/>
                  </p:ext>
                </p:extLst>
              </p:nvPr>
            </p:nvGraphicFramePr>
            <p:xfrm>
              <a:off x="1888931" y="3698917"/>
              <a:ext cx="8128000" cy="311717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/>
                    <a:gridCol w="4064000"/>
                  </a:tblGrid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50" t="-3636" r="-100449" b="-94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b-NO" sz="1600" b="1" kern="12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0.276486E+01 </a:t>
                          </a:r>
                          <a:endParaRPr lang="nb-NO" sz="1600" b="1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50" t="-103636" r="-100449" b="-84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b-NO" sz="1600" b="1" kern="12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0.333670E+02 </a:t>
                          </a:r>
                          <a:endParaRPr lang="nb-NO" sz="1600" b="1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50" t="-200000" r="-100449" b="-730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b-NO" sz="1600" b="1" kern="12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0.194411E-01</a:t>
                          </a:r>
                          <a:endParaRPr lang="is-IS" sz="1600" b="1" kern="1200" dirty="0" smtClean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50" t="-305455" r="-100449" b="-64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s-IS" sz="1600" b="1" kern="12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0.400000D+02 </a:t>
                          </a:r>
                        </a:p>
                      </a:txBody>
                      <a:tcPr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50" t="-405455" r="-100449" b="-54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s-IS" sz="1600" b="1" kern="12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0.189432D+01 </a:t>
                          </a:r>
                          <a:endParaRPr lang="is-IS" sz="1600" b="1" kern="1200" dirty="0" smtClean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50" t="-505455" r="-100449" b="-44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s-IS" sz="1600" b="1" kern="12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0.208485D+01</a:t>
                          </a:r>
                          <a:endParaRPr lang="en-US" sz="1600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50" t="-605455" r="-100449" b="-34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s-IS" sz="1600" b="1" kern="12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0.409110D+02 </a:t>
                          </a:r>
                          <a:endParaRPr lang="is-IS" sz="1600" b="1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43493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50" t="-538889" r="-100449" b="-1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s-IS" sz="1600" b="1" kern="12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0.537494D+00 </a:t>
                          </a:r>
                          <a:endParaRPr lang="is-IS" sz="1600" b="1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50" t="-836364" r="-100449" b="-11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s-IS" sz="1600" b="1" kern="12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0.944586D+00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53866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99" y="1"/>
            <a:ext cx="4257025" cy="32895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992" y="0"/>
            <a:ext cx="4257027" cy="328952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041331" y="3028648"/>
                <a:ext cx="7823200" cy="5217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charset="0"/>
                        </a:rPr>
                        <m:t>𝜖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𝜔</m:t>
                          </m:r>
                        </m:e>
                      </m:d>
                      <m:r>
                        <a:rPr lang="en-US" sz="16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𝜖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∞</m:t>
                          </m:r>
                        </m:sub>
                      </m:sSub>
                      <m:r>
                        <a:rPr lang="en-US" sz="1600" b="0" i="1" smtClean="0">
                          <a:latin typeface="Cambria Math" charset="0"/>
                        </a:rPr>
                        <m:t>−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𝐷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16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charset="0"/>
                            </a:rPr>
                            <m:t>𝜔</m:t>
                          </m:r>
                        </m:den>
                      </m:f>
                      <m:r>
                        <a:rPr lang="en-US" sz="1600" b="0" i="1" smtClean="0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𝐿</m:t>
                              </m:r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sz="1600" b="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𝐿</m:t>
                              </m:r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600" b="0" i="1" smtClean="0">
                              <a:latin typeface="Cambria Math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charset="0"/>
                            </a:rPr>
                            <m:t>) −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𝐿</m:t>
                              </m:r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charset="0"/>
                            </a:rPr>
                            <m:t>𝜔</m:t>
                          </m:r>
                        </m:den>
                      </m:f>
                      <m:r>
                        <a:rPr lang="en-US" sz="1600" b="0" i="1" smtClean="0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𝐿</m:t>
                              </m:r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sz="1600" b="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𝐿</m:t>
                              </m:r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600" b="0" i="1" smtClean="0">
                              <a:latin typeface="Cambria Math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charset="0"/>
                            </a:rPr>
                            <m:t>) −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𝐿</m:t>
                              </m:r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charset="0"/>
                            </a:rPr>
                            <m:t>𝜔</m:t>
                          </m:r>
                        </m:den>
                      </m:f>
                      <m:r>
                        <a:rPr lang="en-US" sz="1600" b="0" i="1" smtClean="0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sz="1600" b="0" i="1" dirty="0" smtClean="0">
                  <a:latin typeface="Cambria Math" charset="0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1331" y="3028648"/>
                <a:ext cx="7823200" cy="521746"/>
              </a:xfrm>
              <a:prstGeom prst="rect">
                <a:avLst/>
              </a:prstGeom>
              <a:blipFill rotWithShape="0">
                <a:blip r:embed="rId4"/>
                <a:stretch>
                  <a:fillRect b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459112"/>
                  </p:ext>
                </p:extLst>
              </p:nvPr>
            </p:nvGraphicFramePr>
            <p:xfrm>
              <a:off x="1888931" y="3698917"/>
              <a:ext cx="8128000" cy="311717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/>
                    <a:gridCol w="4064000"/>
                  </a:tblGrid>
                  <a:tr h="2962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𝝐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∞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b="1" dirty="0" smtClean="0">
                              <a:solidFill>
                                <a:srgbClr val="000000"/>
                              </a:solidFill>
                            </a:rPr>
                            <a:t> (</a:t>
                          </a:r>
                          <a:r>
                            <a:rPr lang="en-US" sz="1600" b="1" dirty="0" err="1" smtClean="0">
                              <a:solidFill>
                                <a:srgbClr val="000000"/>
                              </a:solidFill>
                            </a:rPr>
                            <a:t>unitless</a:t>
                          </a:r>
                          <a:r>
                            <a:rPr lang="en-US" sz="1600" b="1" dirty="0" smtClean="0">
                              <a:solidFill>
                                <a:srgbClr val="000000"/>
                              </a:solidFill>
                            </a:rPr>
                            <a:t>)</a:t>
                          </a:r>
                          <a:endParaRPr lang="en-US" sz="1600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b-NO" sz="1600" b="1" kern="12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0.667131E+01 </a:t>
                          </a:r>
                          <a:endParaRPr lang="nb-NO" sz="1600" b="1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2962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𝑫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b="1" dirty="0" smtClean="0">
                              <a:solidFill>
                                <a:srgbClr val="000000"/>
                              </a:solidFill>
                            </a:rPr>
                            <a:t> (</a:t>
                          </a:r>
                          <a:r>
                            <a:rPr lang="en-US" sz="1600" b="1" dirty="0" err="1" smtClean="0">
                              <a:solidFill>
                                <a:srgbClr val="000000"/>
                              </a:solidFill>
                            </a:rPr>
                            <a:t>unitless</a:t>
                          </a:r>
                          <a:r>
                            <a:rPr lang="en-US" sz="1600" b="1" dirty="0" smtClean="0">
                              <a:solidFill>
                                <a:srgbClr val="000000"/>
                              </a:solidFill>
                            </a:rPr>
                            <a:t>)</a:t>
                          </a:r>
                          <a:endParaRPr lang="en-US" sz="1600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b-NO" sz="1600" b="1" kern="12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0.308192E+02 </a:t>
                          </a:r>
                          <a:endParaRPr lang="nb-NO" sz="1600" b="1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2962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ℏ</m:t>
                                  </m:r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𝜸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𝑫</m:t>
                                  </m:r>
                                </m:sub>
                              </m:sSub>
                              <m:r>
                                <a:rPr lang="en-US" sz="1600" b="1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600" b="1" dirty="0" smtClean="0">
                              <a:solidFill>
                                <a:srgbClr val="000000"/>
                              </a:solidFill>
                            </a:rPr>
                            <a:t>(eV)</a:t>
                          </a:r>
                          <a:endParaRPr lang="en-US" sz="1600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b-NO" sz="1600" b="1" kern="12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0.950157E-01</a:t>
                          </a:r>
                          <a:endParaRPr lang="nb-NO" sz="1600" b="1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2962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𝑳</m:t>
                                  </m:r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b="1" dirty="0" smtClean="0">
                              <a:solidFill>
                                <a:srgbClr val="000000"/>
                              </a:solidFill>
                            </a:rPr>
                            <a:t> (</a:t>
                          </a:r>
                          <a:r>
                            <a:rPr lang="en-US" sz="1600" b="1" dirty="0" err="1" smtClean="0">
                              <a:solidFill>
                                <a:srgbClr val="000000"/>
                              </a:solidFill>
                            </a:rPr>
                            <a:t>unitless</a:t>
                          </a:r>
                          <a:r>
                            <a:rPr lang="en-US" sz="1600" b="1" dirty="0" smtClean="0">
                              <a:solidFill>
                                <a:srgbClr val="000000"/>
                              </a:solidFill>
                            </a:rPr>
                            <a:t>)</a:t>
                          </a:r>
                          <a:endParaRPr lang="en-US" sz="1600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s-IS" sz="1600" b="1" kern="12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0.400000D+02 </a:t>
                          </a:r>
                        </a:p>
                      </a:txBody>
                      <a:tcPr/>
                    </a:tc>
                  </a:tr>
                  <a:tr h="2962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ℏ</m:t>
                                  </m:r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𝝎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𝑳</m:t>
                                  </m:r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b="1" dirty="0" smtClean="0">
                              <a:solidFill>
                                <a:srgbClr val="000000"/>
                              </a:solidFill>
                            </a:rPr>
                            <a:t> (eV)</a:t>
                          </a:r>
                          <a:endParaRPr lang="en-US" sz="1600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s-IS" sz="1600" b="1" kern="12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0.201085D+01 </a:t>
                          </a:r>
                        </a:p>
                      </a:txBody>
                      <a:tcPr/>
                    </a:tc>
                  </a:tr>
                  <a:tr h="2962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600" b="1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</a:rPr>
                                <m:t>ℏ</m:t>
                              </m:r>
                              <m:sSub>
                                <m:sSubPr>
                                  <m:ctrlP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𝜸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𝑳</m:t>
                                  </m:r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b="1" dirty="0" smtClean="0">
                              <a:solidFill>
                                <a:srgbClr val="000000"/>
                              </a:solidFill>
                            </a:rPr>
                            <a:t> (eV)</a:t>
                          </a:r>
                          <a:endParaRPr lang="en-US" sz="1600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600" b="1" kern="12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0.157733D+01</a:t>
                          </a:r>
                          <a:endParaRPr lang="en-US" sz="1600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</a:tr>
                  <a:tr h="2962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𝑳</m:t>
                                  </m:r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b="1" dirty="0" smtClean="0">
                              <a:solidFill>
                                <a:srgbClr val="000000"/>
                              </a:solidFill>
                            </a:rPr>
                            <a:t> (</a:t>
                          </a:r>
                          <a:r>
                            <a:rPr lang="en-US" sz="1600" b="1" dirty="0" err="1" smtClean="0">
                              <a:solidFill>
                                <a:srgbClr val="000000"/>
                              </a:solidFill>
                            </a:rPr>
                            <a:t>unitless</a:t>
                          </a:r>
                          <a:r>
                            <a:rPr lang="en-US" sz="1600" b="1" dirty="0" smtClean="0">
                              <a:solidFill>
                                <a:srgbClr val="000000"/>
                              </a:solidFill>
                            </a:rPr>
                            <a:t>) </a:t>
                          </a:r>
                          <a:endParaRPr lang="en-US" sz="1600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600" b="1" kern="12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0.440199D+02</a:t>
                          </a:r>
                          <a:endParaRPr lang="is-IS" sz="1600" b="1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43493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600" b="1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</a:rPr>
                                <m:t>ℏ</m:t>
                              </m:r>
                              <m:sSub>
                                <m:sSubPr>
                                  <m:ctrlP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𝝎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𝑳</m:t>
                                  </m:r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b="1" dirty="0" smtClean="0">
                              <a:solidFill>
                                <a:srgbClr val="000000"/>
                              </a:solidFill>
                            </a:rPr>
                            <a:t> (eV)</a:t>
                          </a:r>
                          <a:endParaRPr lang="en-US" sz="1600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600" b="1" kern="12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 0.890291D+00 </a:t>
                          </a:r>
                          <a:endParaRPr lang="is-IS" sz="1600" b="1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2962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600" b="1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</a:rPr>
                                <m:t>ℏ</m:t>
                              </m:r>
                              <m:sSub>
                                <m:sSubPr>
                                  <m:ctrlP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𝜸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𝑳</m:t>
                                  </m:r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1600" b="1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600" b="1" dirty="0" smtClean="0">
                              <a:solidFill>
                                <a:srgbClr val="000000"/>
                              </a:solidFill>
                            </a:rPr>
                            <a:t> (eV)</a:t>
                          </a:r>
                          <a:endParaRPr lang="en-US" sz="1600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600" b="1" kern="12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0.831543D+00</a:t>
                          </a:r>
                          <a:endParaRPr lang="is-IS" sz="1600" b="1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459112"/>
                  </p:ext>
                </p:extLst>
              </p:nvPr>
            </p:nvGraphicFramePr>
            <p:xfrm>
              <a:off x="1888931" y="3698917"/>
              <a:ext cx="8128000" cy="311717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/>
                    <a:gridCol w="4064000"/>
                  </a:tblGrid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50" t="-3636" r="-100449" b="-94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b-NO" sz="1600" b="1" kern="12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0.667131E+01 </a:t>
                          </a:r>
                          <a:endParaRPr lang="nb-NO" sz="1600" b="1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50" t="-103636" r="-100449" b="-84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b-NO" sz="1600" b="1" kern="12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0.308192E+02 </a:t>
                          </a:r>
                          <a:endParaRPr lang="nb-NO" sz="1600" b="1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50" t="-200000" r="-100449" b="-730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b-NO" sz="1600" b="1" kern="12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0.950157E-01</a:t>
                          </a:r>
                          <a:endParaRPr lang="nb-NO" sz="1600" b="1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50" t="-305455" r="-100449" b="-64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s-IS" sz="1600" b="1" kern="12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0.400000D+02 </a:t>
                          </a:r>
                        </a:p>
                      </a:txBody>
                      <a:tcPr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50" t="-405455" r="-100449" b="-54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s-IS" sz="1600" b="1" kern="12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0.201085D+01 </a:t>
                          </a:r>
                        </a:p>
                      </a:txBody>
                      <a:tcPr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50" t="-505455" r="-100449" b="-44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600" b="1" kern="12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0.157733D+01</a:t>
                          </a:r>
                          <a:endParaRPr lang="en-US" sz="1600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50" t="-605455" r="-100449" b="-34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600" b="1" kern="12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0.440199D+02</a:t>
                          </a:r>
                          <a:endParaRPr lang="is-IS" sz="1600" b="1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43493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50" t="-538889" r="-100449" b="-1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600" b="1" kern="12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 0.890291D+00 </a:t>
                          </a:r>
                          <a:endParaRPr lang="is-IS" sz="1600" b="1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50" t="-836364" r="-100449" b="-11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600" b="1" kern="12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0.831543D+00</a:t>
                          </a:r>
                          <a:endParaRPr lang="is-IS" sz="1600" b="1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53413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99" y="1"/>
            <a:ext cx="4257024" cy="32895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993" y="0"/>
            <a:ext cx="4257025" cy="328952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041331" y="3028648"/>
                <a:ext cx="7823200" cy="5217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charset="0"/>
                        </a:rPr>
                        <m:t>𝜖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𝜔</m:t>
                          </m:r>
                        </m:e>
                      </m:d>
                      <m:r>
                        <a:rPr lang="en-US" sz="16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𝜖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∞</m:t>
                          </m:r>
                        </m:sub>
                      </m:sSub>
                      <m:r>
                        <a:rPr lang="en-US" sz="1600" b="0" i="1" smtClean="0">
                          <a:latin typeface="Cambria Math" charset="0"/>
                        </a:rPr>
                        <m:t>−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𝐷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16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charset="0"/>
                            </a:rPr>
                            <m:t>𝜔</m:t>
                          </m:r>
                        </m:den>
                      </m:f>
                      <m:r>
                        <a:rPr lang="en-US" sz="1600" b="0" i="1" smtClean="0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𝐿</m:t>
                              </m:r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sz="1600" b="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𝐿</m:t>
                              </m:r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600" b="0" i="1" smtClean="0">
                              <a:latin typeface="Cambria Math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charset="0"/>
                            </a:rPr>
                            <m:t>) −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𝐿</m:t>
                              </m:r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charset="0"/>
                            </a:rPr>
                            <m:t>𝜔</m:t>
                          </m:r>
                        </m:den>
                      </m:f>
                      <m:r>
                        <a:rPr lang="en-US" sz="1600" b="0" i="1" smtClean="0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𝐿</m:t>
                              </m:r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sz="1600" b="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𝐿</m:t>
                              </m:r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600" b="0" i="1" smtClean="0">
                              <a:latin typeface="Cambria Math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charset="0"/>
                            </a:rPr>
                            <m:t>) −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𝐿</m:t>
                              </m:r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charset="0"/>
                            </a:rPr>
                            <m:t>𝜔</m:t>
                          </m:r>
                        </m:den>
                      </m:f>
                      <m:r>
                        <a:rPr lang="en-US" sz="1600" b="0" i="1" smtClean="0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sz="1600" b="0" i="1" dirty="0" smtClean="0">
                  <a:latin typeface="Cambria Math" charset="0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1331" y="3028648"/>
                <a:ext cx="7823200" cy="521746"/>
              </a:xfrm>
              <a:prstGeom prst="rect">
                <a:avLst/>
              </a:prstGeom>
              <a:blipFill rotWithShape="0">
                <a:blip r:embed="rId4"/>
                <a:stretch>
                  <a:fillRect b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8338733"/>
                  </p:ext>
                </p:extLst>
              </p:nvPr>
            </p:nvGraphicFramePr>
            <p:xfrm>
              <a:off x="1888931" y="3698917"/>
              <a:ext cx="8128000" cy="311717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/>
                    <a:gridCol w="4064000"/>
                  </a:tblGrid>
                  <a:tr h="2962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𝝐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∞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b="1" dirty="0" smtClean="0">
                              <a:solidFill>
                                <a:srgbClr val="000000"/>
                              </a:solidFill>
                            </a:rPr>
                            <a:t> (</a:t>
                          </a:r>
                          <a:r>
                            <a:rPr lang="en-US" sz="1600" b="1" dirty="0" err="1" smtClean="0">
                              <a:solidFill>
                                <a:srgbClr val="000000"/>
                              </a:solidFill>
                            </a:rPr>
                            <a:t>unitless</a:t>
                          </a:r>
                          <a:r>
                            <a:rPr lang="en-US" sz="1600" b="1" dirty="0" smtClean="0">
                              <a:solidFill>
                                <a:srgbClr val="000000"/>
                              </a:solidFill>
                            </a:rPr>
                            <a:t>)</a:t>
                          </a:r>
                          <a:endParaRPr lang="en-US" sz="1600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600" b="1" kern="12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0.807728E+00 </a:t>
                          </a:r>
                          <a:endParaRPr lang="is-IS" sz="1600" b="1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2962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𝑫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b="1" dirty="0" smtClean="0">
                              <a:solidFill>
                                <a:srgbClr val="000000"/>
                              </a:solidFill>
                            </a:rPr>
                            <a:t> (</a:t>
                          </a:r>
                          <a:r>
                            <a:rPr lang="en-US" sz="1600" b="1" dirty="0" err="1" smtClean="0">
                              <a:solidFill>
                                <a:srgbClr val="000000"/>
                              </a:solidFill>
                            </a:rPr>
                            <a:t>unitless</a:t>
                          </a:r>
                          <a:r>
                            <a:rPr lang="en-US" sz="1600" b="1" dirty="0" smtClean="0">
                              <a:solidFill>
                                <a:srgbClr val="000000"/>
                              </a:solidFill>
                            </a:rPr>
                            <a:t>)</a:t>
                          </a:r>
                          <a:endParaRPr lang="en-US" sz="1600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600" b="1" kern="12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0.632151E+02 </a:t>
                          </a:r>
                          <a:endParaRPr lang="is-IS" sz="1600" b="1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2962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ℏ</m:t>
                                  </m:r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𝜸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𝑫</m:t>
                                  </m:r>
                                </m:sub>
                              </m:sSub>
                              <m:r>
                                <a:rPr lang="en-US" sz="1600" b="1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600" b="1" dirty="0" smtClean="0">
                              <a:solidFill>
                                <a:srgbClr val="000000"/>
                              </a:solidFill>
                            </a:rPr>
                            <a:t>(eV)</a:t>
                          </a:r>
                          <a:endParaRPr lang="en-US" sz="1600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600" b="1" kern="12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0.620410E-01</a:t>
                          </a:r>
                          <a:endParaRPr lang="is-IS" sz="1600" b="1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2962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𝑳</m:t>
                                  </m:r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b="1" dirty="0" smtClean="0">
                              <a:solidFill>
                                <a:srgbClr val="000000"/>
                              </a:solidFill>
                            </a:rPr>
                            <a:t> (</a:t>
                          </a:r>
                          <a:r>
                            <a:rPr lang="en-US" sz="1600" b="1" dirty="0" err="1" smtClean="0">
                              <a:solidFill>
                                <a:srgbClr val="000000"/>
                              </a:solidFill>
                            </a:rPr>
                            <a:t>unitless</a:t>
                          </a:r>
                          <a:r>
                            <a:rPr lang="en-US" sz="1600" b="1" dirty="0" smtClean="0">
                              <a:solidFill>
                                <a:srgbClr val="000000"/>
                              </a:solidFill>
                            </a:rPr>
                            <a:t>)</a:t>
                          </a:r>
                          <a:endParaRPr lang="en-US" sz="1600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r-HR" sz="1600" b="1" kern="12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0.816751D+01</a:t>
                          </a:r>
                          <a:endParaRPr lang="hr-HR" sz="1600" b="1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2962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ℏ</m:t>
                                  </m:r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𝝎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𝑳</m:t>
                                  </m:r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b="1" dirty="0" smtClean="0">
                              <a:solidFill>
                                <a:srgbClr val="000000"/>
                              </a:solidFill>
                            </a:rPr>
                            <a:t> (eV)</a:t>
                          </a:r>
                          <a:endParaRPr lang="en-US" sz="1600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s-IS" sz="1600" b="1" kern="12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hr-HR" sz="1600" b="1" kern="12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 0.120125D+01 </a:t>
                          </a:r>
                          <a:endParaRPr lang="is-IS" sz="1600" b="1" kern="1200" dirty="0" smtClean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2962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600" b="1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</a:rPr>
                                <m:t>ℏ</m:t>
                              </m:r>
                              <m:sSub>
                                <m:sSubPr>
                                  <m:ctrlP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𝜸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𝑳</m:t>
                                  </m:r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b="1" dirty="0" smtClean="0">
                              <a:solidFill>
                                <a:srgbClr val="000000"/>
                              </a:solidFill>
                            </a:rPr>
                            <a:t> (eV)</a:t>
                          </a:r>
                          <a:endParaRPr lang="en-US" sz="1600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hr-HR" sz="1600" b="1" kern="12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0.529252D+00</a:t>
                          </a:r>
                          <a:endParaRPr lang="hr-HR" sz="1600" b="1" kern="1200" dirty="0" smtClean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2962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𝑳</m:t>
                                  </m:r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b="1" dirty="0" smtClean="0">
                              <a:solidFill>
                                <a:srgbClr val="000000"/>
                              </a:solidFill>
                            </a:rPr>
                            <a:t> (</a:t>
                          </a:r>
                          <a:r>
                            <a:rPr lang="en-US" sz="1600" b="1" dirty="0" err="1" smtClean="0">
                              <a:solidFill>
                                <a:srgbClr val="000000"/>
                              </a:solidFill>
                            </a:rPr>
                            <a:t>unitless</a:t>
                          </a:r>
                          <a:r>
                            <a:rPr lang="en-US" sz="1600" b="1" dirty="0" smtClean="0">
                              <a:solidFill>
                                <a:srgbClr val="000000"/>
                              </a:solidFill>
                            </a:rPr>
                            <a:t>) </a:t>
                          </a:r>
                          <a:endParaRPr lang="en-US" sz="1600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600" b="1" kern="12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0.251214D+03 </a:t>
                          </a:r>
                          <a:endParaRPr lang="is-IS" sz="1600" b="1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43493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600" b="1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</a:rPr>
                                <m:t>ℏ</m:t>
                              </m:r>
                              <m:sSub>
                                <m:sSubPr>
                                  <m:ctrlP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𝝎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𝑳</m:t>
                                  </m:r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b="1" dirty="0" smtClean="0">
                              <a:solidFill>
                                <a:srgbClr val="000000"/>
                              </a:solidFill>
                            </a:rPr>
                            <a:t> (eV)</a:t>
                          </a:r>
                          <a:endParaRPr lang="en-US" sz="1600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s-IS" sz="1600" b="1" kern="12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 0.548138D+00</a:t>
                          </a:r>
                          <a:endParaRPr lang="is-IS" sz="1600" b="1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2962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600" b="1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</a:rPr>
                                <m:t>ℏ</m:t>
                              </m:r>
                              <m:sSub>
                                <m:sSubPr>
                                  <m:ctrlP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𝜸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𝑳</m:t>
                                  </m:r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1600" b="1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600" b="1" dirty="0" smtClean="0">
                              <a:solidFill>
                                <a:srgbClr val="000000"/>
                              </a:solidFill>
                            </a:rPr>
                            <a:t> (eV)</a:t>
                          </a:r>
                          <a:endParaRPr lang="en-US" sz="1600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s-IS" sz="1600" b="1" kern="12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0.490489D+01</a:t>
                          </a:r>
                          <a:endParaRPr lang="is-IS" sz="1600" b="1" kern="1200" dirty="0" smtClean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8338733"/>
                  </p:ext>
                </p:extLst>
              </p:nvPr>
            </p:nvGraphicFramePr>
            <p:xfrm>
              <a:off x="1888931" y="3698917"/>
              <a:ext cx="8128000" cy="311717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/>
                    <a:gridCol w="4064000"/>
                  </a:tblGrid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50" t="-3636" r="-100449" b="-94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600" b="1" kern="12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0.807728E+00 </a:t>
                          </a:r>
                          <a:endParaRPr lang="is-IS" sz="1600" b="1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50" t="-103636" r="-100449" b="-84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600" b="1" kern="12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0.632151E+02 </a:t>
                          </a:r>
                          <a:endParaRPr lang="is-IS" sz="1600" b="1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50" t="-200000" r="-100449" b="-730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600" b="1" kern="12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0.620410E-01</a:t>
                          </a:r>
                          <a:endParaRPr lang="is-IS" sz="1600" b="1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50" t="-305455" r="-100449" b="-64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r-HR" sz="1600" b="1" kern="12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0.816751D+01</a:t>
                          </a:r>
                          <a:endParaRPr lang="hr-HR" sz="1600" b="1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50" t="-405455" r="-100449" b="-54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s-IS" sz="1600" b="1" kern="12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hr-HR" sz="1600" b="1" kern="12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 0.120125D+01 </a:t>
                          </a:r>
                          <a:endParaRPr lang="is-IS" sz="1600" b="1" kern="1200" dirty="0" smtClean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50" t="-505455" r="-100449" b="-44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hr-HR" sz="1600" b="1" kern="12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0.529252D+00</a:t>
                          </a:r>
                          <a:endParaRPr lang="hr-HR" sz="1600" b="1" kern="1200" dirty="0" smtClean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50" t="-605455" r="-100449" b="-34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600" b="1" kern="12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0.251214D+03 </a:t>
                          </a:r>
                          <a:endParaRPr lang="is-IS" sz="1600" b="1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43493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50" t="-538889" r="-100449" b="-1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s-IS" sz="1600" b="1" kern="12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 0.548138D+00</a:t>
                          </a:r>
                          <a:endParaRPr lang="is-IS" sz="1600" b="1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50" t="-836364" r="-100449" b="-11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s-IS" sz="1600" b="1" kern="12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0.490489D+01</a:t>
                          </a:r>
                          <a:endParaRPr lang="is-IS" sz="1600" b="1" kern="1200" dirty="0" smtClean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2814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99" y="1"/>
            <a:ext cx="4257024" cy="32895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993" y="0"/>
            <a:ext cx="4257025" cy="328951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041331" y="3028648"/>
                <a:ext cx="7823200" cy="5217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charset="0"/>
                        </a:rPr>
                        <m:t>𝜖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𝜔</m:t>
                          </m:r>
                        </m:e>
                      </m:d>
                      <m:r>
                        <a:rPr lang="en-US" sz="16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𝜖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∞</m:t>
                          </m:r>
                        </m:sub>
                      </m:sSub>
                      <m:r>
                        <a:rPr lang="en-US" sz="1600" b="0" i="1" smtClean="0">
                          <a:latin typeface="Cambria Math" charset="0"/>
                        </a:rPr>
                        <m:t>−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𝐷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16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charset="0"/>
                            </a:rPr>
                            <m:t>𝜔</m:t>
                          </m:r>
                        </m:den>
                      </m:f>
                      <m:r>
                        <a:rPr lang="en-US" sz="1600" b="0" i="1" smtClean="0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𝐿</m:t>
                              </m:r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sz="1600" b="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𝐿</m:t>
                              </m:r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600" b="0" i="1" smtClean="0">
                              <a:latin typeface="Cambria Math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charset="0"/>
                            </a:rPr>
                            <m:t>) −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𝐿</m:t>
                              </m:r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charset="0"/>
                            </a:rPr>
                            <m:t>𝜔</m:t>
                          </m:r>
                        </m:den>
                      </m:f>
                      <m:r>
                        <a:rPr lang="en-US" sz="1600" b="0" i="1" smtClean="0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𝐿</m:t>
                              </m:r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sz="1600" b="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𝐿</m:t>
                              </m:r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600" b="0" i="1" smtClean="0">
                              <a:latin typeface="Cambria Math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charset="0"/>
                            </a:rPr>
                            <m:t>) −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𝐿</m:t>
                              </m:r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charset="0"/>
                            </a:rPr>
                            <m:t>𝜔</m:t>
                          </m:r>
                        </m:den>
                      </m:f>
                      <m:r>
                        <a:rPr lang="en-US" sz="1600" b="0" i="1" smtClean="0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sz="1600" b="0" i="1" dirty="0" smtClean="0">
                  <a:latin typeface="Cambria Math" charset="0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1331" y="3028648"/>
                <a:ext cx="7823200" cy="521746"/>
              </a:xfrm>
              <a:prstGeom prst="rect">
                <a:avLst/>
              </a:prstGeom>
              <a:blipFill rotWithShape="0">
                <a:blip r:embed="rId4"/>
                <a:stretch>
                  <a:fillRect b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8030012"/>
                  </p:ext>
                </p:extLst>
              </p:nvPr>
            </p:nvGraphicFramePr>
            <p:xfrm>
              <a:off x="1888931" y="3698917"/>
              <a:ext cx="8128000" cy="311717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/>
                    <a:gridCol w="4064000"/>
                  </a:tblGrid>
                  <a:tr h="2962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𝝐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∞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b="1" dirty="0" smtClean="0">
                              <a:solidFill>
                                <a:srgbClr val="000000"/>
                              </a:solidFill>
                            </a:rPr>
                            <a:t> (</a:t>
                          </a:r>
                          <a:r>
                            <a:rPr lang="en-US" sz="1600" b="1" dirty="0" err="1" smtClean="0">
                              <a:solidFill>
                                <a:srgbClr val="000000"/>
                              </a:solidFill>
                            </a:rPr>
                            <a:t>unitless</a:t>
                          </a:r>
                          <a:r>
                            <a:rPr lang="en-US" sz="1600" b="1" dirty="0" smtClean="0">
                              <a:solidFill>
                                <a:srgbClr val="000000"/>
                              </a:solidFill>
                            </a:rPr>
                            <a:t>)</a:t>
                          </a:r>
                          <a:endParaRPr lang="en-US" sz="1600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sz="1600" b="1" kern="12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0.669500E+01  </a:t>
                          </a:r>
                          <a:r>
                            <a:rPr lang="is-IS" sz="1600" b="1" kern="12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  <a:endParaRPr lang="is-IS" sz="1600" b="1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2962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𝑫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b="1" dirty="0" smtClean="0">
                              <a:solidFill>
                                <a:srgbClr val="000000"/>
                              </a:solidFill>
                            </a:rPr>
                            <a:t> (</a:t>
                          </a:r>
                          <a:r>
                            <a:rPr lang="en-US" sz="1600" b="1" dirty="0" err="1" smtClean="0">
                              <a:solidFill>
                                <a:srgbClr val="000000"/>
                              </a:solidFill>
                            </a:rPr>
                            <a:t>unitless</a:t>
                          </a:r>
                          <a:r>
                            <a:rPr lang="en-US" sz="1600" b="1" dirty="0" smtClean="0">
                              <a:solidFill>
                                <a:srgbClr val="000000"/>
                              </a:solidFill>
                            </a:rPr>
                            <a:t>)</a:t>
                          </a:r>
                          <a:endParaRPr lang="en-US" sz="1600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sz="1600" b="1" kern="12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0.568556E+02 </a:t>
                          </a:r>
                          <a:endParaRPr lang="pl-PL" sz="1600" b="1" kern="1200" dirty="0" smtClean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2962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ℏ</m:t>
                                  </m:r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𝜸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𝑫</m:t>
                                  </m:r>
                                </m:sub>
                              </m:sSub>
                              <m:r>
                                <a:rPr lang="en-US" sz="1600" b="1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600" b="1" dirty="0" smtClean="0">
                              <a:solidFill>
                                <a:srgbClr val="000000"/>
                              </a:solidFill>
                            </a:rPr>
                            <a:t>(eV)</a:t>
                          </a:r>
                          <a:endParaRPr lang="en-US" sz="1600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1600" b="1" kern="12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0.658926E-01</a:t>
                          </a:r>
                          <a:endParaRPr lang="is-IS" sz="1600" b="1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2962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𝑳</m:t>
                                  </m:r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b="1" dirty="0" smtClean="0">
                              <a:solidFill>
                                <a:srgbClr val="000000"/>
                              </a:solidFill>
                            </a:rPr>
                            <a:t> (</a:t>
                          </a:r>
                          <a:r>
                            <a:rPr lang="en-US" sz="1600" b="1" dirty="0" err="1" smtClean="0">
                              <a:solidFill>
                                <a:srgbClr val="000000"/>
                              </a:solidFill>
                            </a:rPr>
                            <a:t>unitless</a:t>
                          </a:r>
                          <a:r>
                            <a:rPr lang="en-US" sz="1600" b="1" dirty="0" smtClean="0">
                              <a:solidFill>
                                <a:srgbClr val="000000"/>
                              </a:solidFill>
                            </a:rPr>
                            <a:t>)</a:t>
                          </a:r>
                          <a:endParaRPr lang="en-US" sz="1600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600" b="1" kern="12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0.400000D+02 </a:t>
                          </a:r>
                          <a:endParaRPr lang="is-IS" sz="1600" b="1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2962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ℏ</m:t>
                                  </m:r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𝝎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𝑳</m:t>
                                  </m:r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b="1" dirty="0" smtClean="0">
                              <a:solidFill>
                                <a:srgbClr val="000000"/>
                              </a:solidFill>
                            </a:rPr>
                            <a:t> (eV)</a:t>
                          </a:r>
                          <a:endParaRPr lang="en-US" sz="1600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s-IS" sz="1600" b="1" kern="12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hr-HR" sz="1600" b="1" kern="12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 </a:t>
                          </a:r>
                          <a:r>
                            <a:rPr lang="is-IS" sz="1600" b="1" kern="12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0.135609D+01 </a:t>
                          </a:r>
                        </a:p>
                      </a:txBody>
                      <a:tcPr/>
                    </a:tc>
                  </a:tr>
                  <a:tr h="2962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600" b="1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</a:rPr>
                                <m:t>ℏ</m:t>
                              </m:r>
                              <m:sSub>
                                <m:sSubPr>
                                  <m:ctrlP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𝜸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𝑳</m:t>
                                  </m:r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b="1" dirty="0" smtClean="0">
                              <a:solidFill>
                                <a:srgbClr val="000000"/>
                              </a:solidFill>
                            </a:rPr>
                            <a:t> (eV)</a:t>
                          </a:r>
                          <a:endParaRPr lang="en-US" sz="1600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s-IS" sz="1600" b="1" kern="12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0.596268D+01</a:t>
                          </a:r>
                          <a:endParaRPr lang="is-IS" sz="1600" b="1" kern="1200" dirty="0" smtClean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2962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𝑳</m:t>
                                  </m:r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b="1" dirty="0" smtClean="0">
                              <a:solidFill>
                                <a:srgbClr val="000000"/>
                              </a:solidFill>
                            </a:rPr>
                            <a:t> (</a:t>
                          </a:r>
                          <a:r>
                            <a:rPr lang="en-US" sz="1600" b="1" dirty="0" err="1" smtClean="0">
                              <a:solidFill>
                                <a:srgbClr val="000000"/>
                              </a:solidFill>
                            </a:rPr>
                            <a:t>unitless</a:t>
                          </a:r>
                          <a:r>
                            <a:rPr lang="en-US" sz="1600" b="1" dirty="0" smtClean="0">
                              <a:solidFill>
                                <a:srgbClr val="000000"/>
                              </a:solidFill>
                            </a:rPr>
                            <a:t>) </a:t>
                          </a:r>
                          <a:endParaRPr lang="en-US" sz="1600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r-HR" sz="1600" b="1" kern="12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0.638460D+02 </a:t>
                          </a:r>
                          <a:endParaRPr lang="hr-HR" sz="1600" b="1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43493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600" b="1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</a:rPr>
                                <m:t>ℏ</m:t>
                              </m:r>
                              <m:sSub>
                                <m:sSubPr>
                                  <m:ctrlP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𝝎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𝑳</m:t>
                                  </m:r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b="1" dirty="0" smtClean="0">
                              <a:solidFill>
                                <a:srgbClr val="000000"/>
                              </a:solidFill>
                            </a:rPr>
                            <a:t> (eV)</a:t>
                          </a:r>
                          <a:endParaRPr lang="en-US" sz="1600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s-IS" sz="1600" b="1" kern="12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 </a:t>
                          </a:r>
                          <a:r>
                            <a:rPr lang="hr-HR" sz="1600" b="1" kern="12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0.323698D+01 </a:t>
                          </a:r>
                          <a:endParaRPr lang="is-IS" sz="1600" b="1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2962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600" b="1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</a:rPr>
                                <m:t>ℏ</m:t>
                              </m:r>
                              <m:sSub>
                                <m:sSubPr>
                                  <m:ctrlP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𝜸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𝑳</m:t>
                                  </m:r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1600" b="1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600" b="1" dirty="0" smtClean="0">
                              <a:solidFill>
                                <a:srgbClr val="000000"/>
                              </a:solidFill>
                            </a:rPr>
                            <a:t> (eV)</a:t>
                          </a:r>
                          <a:endParaRPr lang="en-US" sz="1600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hr-HR" sz="1600" b="1" kern="12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0.184396D+01</a:t>
                          </a:r>
                          <a:endParaRPr lang="hr-HR" sz="1600" b="1" kern="1200" dirty="0" smtClean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8030012"/>
                  </p:ext>
                </p:extLst>
              </p:nvPr>
            </p:nvGraphicFramePr>
            <p:xfrm>
              <a:off x="1888931" y="3698917"/>
              <a:ext cx="8128000" cy="311717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/>
                    <a:gridCol w="4064000"/>
                  </a:tblGrid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50" t="-3636" r="-100449" b="-94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sz="1600" b="1" kern="12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0.669500E+01  </a:t>
                          </a:r>
                          <a:r>
                            <a:rPr lang="is-IS" sz="1600" b="1" kern="12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  <a:endParaRPr lang="is-IS" sz="1600" b="1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50" t="-103636" r="-100449" b="-84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sz="1600" b="1" kern="12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0.568556E+02 </a:t>
                          </a:r>
                          <a:endParaRPr lang="pl-PL" sz="1600" b="1" kern="1200" dirty="0" smtClean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50" t="-200000" r="-100449" b="-730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1600" b="1" kern="12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0.658926E-01</a:t>
                          </a:r>
                          <a:endParaRPr lang="is-IS" sz="1600" b="1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50" t="-305455" r="-100449" b="-64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600" b="1" kern="12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0.400000D+02 </a:t>
                          </a:r>
                          <a:endParaRPr lang="is-IS" sz="1600" b="1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50" t="-405455" r="-100449" b="-54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s-IS" sz="1600" b="1" kern="12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hr-HR" sz="1600" b="1" kern="12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 </a:t>
                          </a:r>
                          <a:r>
                            <a:rPr lang="is-IS" sz="1600" b="1" kern="12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0.135609D+01 </a:t>
                          </a:r>
                        </a:p>
                      </a:txBody>
                      <a:tcPr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50" t="-505455" r="-100449" b="-44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s-IS" sz="1600" b="1" kern="12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0.596268D+01</a:t>
                          </a:r>
                          <a:endParaRPr lang="is-IS" sz="1600" b="1" kern="1200" dirty="0" smtClean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50" t="-605455" r="-100449" b="-34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r-HR" sz="1600" b="1" kern="12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0.638460D+02 </a:t>
                          </a:r>
                          <a:endParaRPr lang="hr-HR" sz="1600" b="1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43493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50" t="-538889" r="-100449" b="-1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s-IS" sz="1600" b="1" kern="12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 </a:t>
                          </a:r>
                          <a:r>
                            <a:rPr lang="hr-HR" sz="1600" b="1" kern="12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0.323698D+01 </a:t>
                          </a:r>
                          <a:endParaRPr lang="is-IS" sz="1600" b="1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50" t="-836364" r="-100449" b="-11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hr-HR" sz="1600" b="1" kern="12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0.184396D+01</a:t>
                          </a:r>
                          <a:endParaRPr lang="hr-HR" sz="1600" b="1" kern="1200" dirty="0" smtClean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35185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99" y="1"/>
            <a:ext cx="4257023" cy="32895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993" y="0"/>
            <a:ext cx="4257024" cy="328951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041331" y="3028648"/>
                <a:ext cx="7823200" cy="5217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charset="0"/>
                        </a:rPr>
                        <m:t>𝜖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𝜔</m:t>
                          </m:r>
                        </m:e>
                      </m:d>
                      <m:r>
                        <a:rPr lang="en-US" sz="16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𝜖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∞</m:t>
                          </m:r>
                        </m:sub>
                      </m:sSub>
                      <m:r>
                        <a:rPr lang="en-US" sz="1600" b="0" i="1" smtClean="0">
                          <a:latin typeface="Cambria Math" charset="0"/>
                        </a:rPr>
                        <m:t>−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𝐷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16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charset="0"/>
                            </a:rPr>
                            <m:t>𝜔</m:t>
                          </m:r>
                        </m:den>
                      </m:f>
                      <m:r>
                        <a:rPr lang="en-US" sz="1600" b="0" i="1" smtClean="0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𝐿</m:t>
                              </m:r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sz="1600" b="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𝐿</m:t>
                              </m:r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600" b="0" i="1" smtClean="0">
                              <a:latin typeface="Cambria Math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charset="0"/>
                            </a:rPr>
                            <m:t>) −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𝐿</m:t>
                              </m:r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charset="0"/>
                            </a:rPr>
                            <m:t>𝜔</m:t>
                          </m:r>
                        </m:den>
                      </m:f>
                      <m:r>
                        <a:rPr lang="en-US" sz="1600" b="0" i="1" smtClean="0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𝐿</m:t>
                              </m:r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sz="1600" b="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𝐿</m:t>
                              </m:r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600" b="0" i="1" smtClean="0">
                              <a:latin typeface="Cambria Math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charset="0"/>
                            </a:rPr>
                            <m:t>) −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𝐿</m:t>
                              </m:r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charset="0"/>
                            </a:rPr>
                            <m:t>𝜔</m:t>
                          </m:r>
                        </m:den>
                      </m:f>
                      <m:r>
                        <a:rPr lang="en-US" sz="1600" b="0" i="1" smtClean="0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sz="1600" b="0" i="1" dirty="0" smtClean="0">
                  <a:latin typeface="Cambria Math" charset="0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1331" y="3028648"/>
                <a:ext cx="7823200" cy="521746"/>
              </a:xfrm>
              <a:prstGeom prst="rect">
                <a:avLst/>
              </a:prstGeom>
              <a:blipFill rotWithShape="0">
                <a:blip r:embed="rId4"/>
                <a:stretch>
                  <a:fillRect b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0790607"/>
                  </p:ext>
                </p:extLst>
              </p:nvPr>
            </p:nvGraphicFramePr>
            <p:xfrm>
              <a:off x="1888931" y="3698917"/>
              <a:ext cx="8128000" cy="311717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/>
                    <a:gridCol w="4064000"/>
                  </a:tblGrid>
                  <a:tr h="2962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𝝐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∞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b="1" dirty="0" smtClean="0">
                              <a:solidFill>
                                <a:srgbClr val="000000"/>
                              </a:solidFill>
                            </a:rPr>
                            <a:t> (</a:t>
                          </a:r>
                          <a:r>
                            <a:rPr lang="en-US" sz="1600" b="1" dirty="0" err="1" smtClean="0">
                              <a:solidFill>
                                <a:srgbClr val="000000"/>
                              </a:solidFill>
                            </a:rPr>
                            <a:t>unitless</a:t>
                          </a:r>
                          <a:r>
                            <a:rPr lang="en-US" sz="1600" b="1" dirty="0" smtClean="0">
                              <a:solidFill>
                                <a:srgbClr val="000000"/>
                              </a:solidFill>
                            </a:rPr>
                            <a:t>)</a:t>
                          </a:r>
                          <a:endParaRPr lang="en-US" sz="1600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b-NO" sz="1600" b="1" kern="12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0.265683E+01 </a:t>
                          </a:r>
                          <a:r>
                            <a:rPr lang="is-IS" sz="1600" b="1" kern="12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  <a:endParaRPr lang="is-IS" sz="1600" b="1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2962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𝑫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b="1" dirty="0" smtClean="0">
                              <a:solidFill>
                                <a:srgbClr val="000000"/>
                              </a:solidFill>
                            </a:rPr>
                            <a:t> (</a:t>
                          </a:r>
                          <a:r>
                            <a:rPr lang="en-US" sz="1600" b="1" dirty="0" err="1" smtClean="0">
                              <a:solidFill>
                                <a:srgbClr val="000000"/>
                              </a:solidFill>
                            </a:rPr>
                            <a:t>unitless</a:t>
                          </a:r>
                          <a:r>
                            <a:rPr lang="en-US" sz="1600" b="1" dirty="0" smtClean="0">
                              <a:solidFill>
                                <a:srgbClr val="000000"/>
                              </a:solidFill>
                            </a:rPr>
                            <a:t>)</a:t>
                          </a:r>
                          <a:endParaRPr lang="en-US" sz="1600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b-NO" sz="1600" b="1" kern="12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0.274292E+02 </a:t>
                          </a:r>
                          <a:endParaRPr lang="nb-NO" sz="1600" b="1" kern="1200" dirty="0" smtClean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2962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ℏ</m:t>
                                  </m:r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𝜸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𝑫</m:t>
                                  </m:r>
                                </m:sub>
                              </m:sSub>
                              <m:r>
                                <a:rPr lang="en-US" sz="1600" b="1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600" b="1" dirty="0" smtClean="0">
                              <a:solidFill>
                                <a:srgbClr val="000000"/>
                              </a:solidFill>
                            </a:rPr>
                            <a:t>(eV)</a:t>
                          </a:r>
                          <a:endParaRPr lang="en-US" sz="1600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b-NO" sz="1600" b="1" kern="12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0.657368E-01</a:t>
                          </a:r>
                          <a:endParaRPr lang="nb-NO" sz="1600" b="1" kern="1200" dirty="0" smtClean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2962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𝑳</m:t>
                                  </m:r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b="1" dirty="0" smtClean="0">
                              <a:solidFill>
                                <a:srgbClr val="000000"/>
                              </a:solidFill>
                            </a:rPr>
                            <a:t> (</a:t>
                          </a:r>
                          <a:r>
                            <a:rPr lang="en-US" sz="1600" b="1" dirty="0" err="1" smtClean="0">
                              <a:solidFill>
                                <a:srgbClr val="000000"/>
                              </a:solidFill>
                            </a:rPr>
                            <a:t>unitless</a:t>
                          </a:r>
                          <a:r>
                            <a:rPr lang="en-US" sz="1600" b="1" dirty="0" smtClean="0">
                              <a:solidFill>
                                <a:srgbClr val="000000"/>
                              </a:solidFill>
                            </a:rPr>
                            <a:t>)</a:t>
                          </a:r>
                          <a:endParaRPr lang="en-US" sz="1600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600" b="1" kern="12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0.930849D+00 </a:t>
                          </a:r>
                          <a:endParaRPr lang="is-IS" sz="1600" b="1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2962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ℏ</m:t>
                                  </m:r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𝝎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𝑳</m:t>
                                  </m:r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b="1" dirty="0" smtClean="0">
                              <a:solidFill>
                                <a:srgbClr val="000000"/>
                              </a:solidFill>
                            </a:rPr>
                            <a:t> (eV)</a:t>
                          </a:r>
                          <a:endParaRPr lang="en-US" sz="1600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600" b="1" kern="12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0.590744D+00 </a:t>
                          </a:r>
                          <a:endParaRPr lang="is-IS" sz="1600" b="1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2962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600" b="1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</a:rPr>
                                <m:t>ℏ</m:t>
                              </m:r>
                              <m:sSub>
                                <m:sSubPr>
                                  <m:ctrlP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𝜸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𝑳</m:t>
                                  </m:r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b="1" dirty="0" smtClean="0">
                              <a:solidFill>
                                <a:srgbClr val="000000"/>
                              </a:solidFill>
                            </a:rPr>
                            <a:t> (eV)</a:t>
                          </a:r>
                          <a:endParaRPr lang="en-US" sz="1600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600" b="1" kern="12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0.326088D+00</a:t>
                          </a:r>
                          <a:endParaRPr lang="is-IS" sz="1600" b="1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2962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𝑳</m:t>
                                  </m:r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b="1" dirty="0" smtClean="0">
                              <a:solidFill>
                                <a:srgbClr val="000000"/>
                              </a:solidFill>
                            </a:rPr>
                            <a:t> (</a:t>
                          </a:r>
                          <a:r>
                            <a:rPr lang="en-US" sz="1600" b="1" dirty="0" err="1" smtClean="0">
                              <a:solidFill>
                                <a:srgbClr val="000000"/>
                              </a:solidFill>
                            </a:rPr>
                            <a:t>unitless</a:t>
                          </a:r>
                          <a:r>
                            <a:rPr lang="en-US" sz="1600" b="1" dirty="0" smtClean="0">
                              <a:solidFill>
                                <a:srgbClr val="000000"/>
                              </a:solidFill>
                            </a:rPr>
                            <a:t>) </a:t>
                          </a:r>
                          <a:endParaRPr lang="en-US" sz="1600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600" b="1" kern="12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0.746247D+02 </a:t>
                          </a:r>
                          <a:endParaRPr lang="is-IS" sz="1600" b="1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43493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600" b="1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</a:rPr>
                                <m:t>ℏ</m:t>
                              </m:r>
                              <m:sSub>
                                <m:sSubPr>
                                  <m:ctrlP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𝝎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𝑳</m:t>
                                  </m:r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b="1" dirty="0" smtClean="0">
                              <a:solidFill>
                                <a:srgbClr val="000000"/>
                              </a:solidFill>
                            </a:rPr>
                            <a:t> (eV)</a:t>
                          </a:r>
                          <a:endParaRPr lang="en-US" sz="1600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600" b="1" kern="12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 0.220001D+01 </a:t>
                          </a:r>
                          <a:endParaRPr lang="is-IS" sz="1600" b="1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2962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600" b="1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</a:rPr>
                                <m:t>ℏ</m:t>
                              </m:r>
                              <m:sSub>
                                <m:sSubPr>
                                  <m:ctrlP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𝜸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𝑳</m:t>
                                  </m:r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1600" b="1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600" b="1" dirty="0" smtClean="0">
                              <a:solidFill>
                                <a:srgbClr val="000000"/>
                              </a:solidFill>
                            </a:rPr>
                            <a:t> (eV)</a:t>
                          </a:r>
                          <a:endParaRPr lang="en-US" sz="1600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600" b="1" kern="12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0.258214D+01</a:t>
                          </a:r>
                          <a:endParaRPr lang="is-IS" sz="1600" b="1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0790607"/>
                  </p:ext>
                </p:extLst>
              </p:nvPr>
            </p:nvGraphicFramePr>
            <p:xfrm>
              <a:off x="1888931" y="3698917"/>
              <a:ext cx="8128000" cy="311717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/>
                    <a:gridCol w="4064000"/>
                  </a:tblGrid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50" t="-3636" r="-100449" b="-94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b-NO" sz="1600" b="1" kern="12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0.265683E+01 </a:t>
                          </a:r>
                          <a:r>
                            <a:rPr lang="is-IS" sz="1600" b="1" kern="12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  <a:endParaRPr lang="is-IS" sz="1600" b="1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50" t="-103636" r="-100449" b="-84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b-NO" sz="1600" b="1" kern="12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0.274292E+02 </a:t>
                          </a:r>
                          <a:endParaRPr lang="nb-NO" sz="1600" b="1" kern="1200" dirty="0" smtClean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50" t="-200000" r="-100449" b="-730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b-NO" sz="1600" b="1" kern="12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0.657368E-01</a:t>
                          </a:r>
                          <a:endParaRPr lang="nb-NO" sz="1600" b="1" kern="1200" dirty="0" smtClean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50" t="-305455" r="-100449" b="-64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600" b="1" kern="12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0.930849D+00 </a:t>
                          </a:r>
                          <a:endParaRPr lang="is-IS" sz="1600" b="1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50" t="-405455" r="-100449" b="-54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600" b="1" kern="12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0.590744D+00 </a:t>
                          </a:r>
                          <a:endParaRPr lang="is-IS" sz="1600" b="1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50" t="-505455" r="-100449" b="-44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600" b="1" kern="12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0.326088D+00</a:t>
                          </a:r>
                          <a:endParaRPr lang="is-IS" sz="1600" b="1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50" t="-605455" r="-100449" b="-34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600" b="1" kern="12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0.746247D+02 </a:t>
                          </a:r>
                          <a:endParaRPr lang="is-IS" sz="1600" b="1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43493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50" t="-538889" r="-100449" b="-1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600" b="1" kern="12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 0.220001D+01 </a:t>
                          </a:r>
                          <a:endParaRPr lang="is-IS" sz="1600" b="1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50" t="-836364" r="-100449" b="-11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600" b="1" kern="12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0.258214D+01</a:t>
                          </a:r>
                          <a:endParaRPr lang="is-IS" sz="1600" b="1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40791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99" y="1"/>
            <a:ext cx="4257023" cy="32895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993" y="0"/>
            <a:ext cx="4257024" cy="328951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041331" y="3028648"/>
                <a:ext cx="7823200" cy="5217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charset="0"/>
                        </a:rPr>
                        <m:t>𝜖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𝜔</m:t>
                          </m:r>
                        </m:e>
                      </m:d>
                      <m:r>
                        <a:rPr lang="en-US" sz="16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𝜖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∞</m:t>
                          </m:r>
                        </m:sub>
                      </m:sSub>
                      <m:r>
                        <a:rPr lang="en-US" sz="1600" b="0" i="1" smtClean="0">
                          <a:latin typeface="Cambria Math" charset="0"/>
                        </a:rPr>
                        <m:t>−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𝐷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16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charset="0"/>
                            </a:rPr>
                            <m:t>𝜔</m:t>
                          </m:r>
                        </m:den>
                      </m:f>
                      <m:r>
                        <a:rPr lang="en-US" sz="1600" b="0" i="1" smtClean="0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𝐿</m:t>
                              </m:r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sz="1600" b="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𝐿</m:t>
                              </m:r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600" b="0" i="1" smtClean="0">
                              <a:latin typeface="Cambria Math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charset="0"/>
                            </a:rPr>
                            <m:t>) −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𝐿</m:t>
                              </m:r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charset="0"/>
                            </a:rPr>
                            <m:t>𝜔</m:t>
                          </m:r>
                        </m:den>
                      </m:f>
                      <m:r>
                        <a:rPr lang="en-US" sz="1600" b="0" i="1" smtClean="0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𝐿</m:t>
                              </m:r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sz="1600" b="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𝐿</m:t>
                              </m:r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600" b="0" i="1" smtClean="0">
                              <a:latin typeface="Cambria Math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charset="0"/>
                            </a:rPr>
                            <m:t>) −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𝐿</m:t>
                              </m:r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charset="0"/>
                            </a:rPr>
                            <m:t>𝜔</m:t>
                          </m:r>
                        </m:den>
                      </m:f>
                      <m:r>
                        <a:rPr lang="en-US" sz="1600" b="0" i="1" smtClean="0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sz="1600" b="0" i="1" dirty="0" smtClean="0">
                  <a:latin typeface="Cambria Math" charset="0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1331" y="3028648"/>
                <a:ext cx="7823200" cy="521746"/>
              </a:xfrm>
              <a:prstGeom prst="rect">
                <a:avLst/>
              </a:prstGeom>
              <a:blipFill rotWithShape="0">
                <a:blip r:embed="rId4"/>
                <a:stretch>
                  <a:fillRect b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3054074"/>
                  </p:ext>
                </p:extLst>
              </p:nvPr>
            </p:nvGraphicFramePr>
            <p:xfrm>
              <a:off x="1888931" y="3698917"/>
              <a:ext cx="8128000" cy="311717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/>
                    <a:gridCol w="4064000"/>
                  </a:tblGrid>
                  <a:tr h="2962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𝝐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∞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b="1" dirty="0" smtClean="0">
                              <a:solidFill>
                                <a:srgbClr val="000000"/>
                              </a:solidFill>
                            </a:rPr>
                            <a:t> (</a:t>
                          </a:r>
                          <a:r>
                            <a:rPr lang="en-US" sz="1600" b="1" dirty="0" err="1" smtClean="0">
                              <a:solidFill>
                                <a:srgbClr val="000000"/>
                              </a:solidFill>
                            </a:rPr>
                            <a:t>unitless</a:t>
                          </a:r>
                          <a:r>
                            <a:rPr lang="en-US" sz="1600" b="1" dirty="0" smtClean="0">
                              <a:solidFill>
                                <a:srgbClr val="000000"/>
                              </a:solidFill>
                            </a:rPr>
                            <a:t>)</a:t>
                          </a:r>
                          <a:endParaRPr lang="en-US" sz="1600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600" b="1" kern="12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0.657569E+01 </a:t>
                          </a:r>
                          <a:endParaRPr lang="is-IS" sz="1600" b="1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2962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𝑫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b="1" dirty="0" smtClean="0">
                              <a:solidFill>
                                <a:srgbClr val="000000"/>
                              </a:solidFill>
                            </a:rPr>
                            <a:t> (</a:t>
                          </a:r>
                          <a:r>
                            <a:rPr lang="en-US" sz="1600" b="1" dirty="0" err="1" smtClean="0">
                              <a:solidFill>
                                <a:srgbClr val="000000"/>
                              </a:solidFill>
                            </a:rPr>
                            <a:t>unitless</a:t>
                          </a:r>
                          <a:r>
                            <a:rPr lang="en-US" sz="1600" b="1" dirty="0" smtClean="0">
                              <a:solidFill>
                                <a:srgbClr val="000000"/>
                              </a:solidFill>
                            </a:rPr>
                            <a:t>)</a:t>
                          </a:r>
                          <a:endParaRPr lang="en-US" sz="1600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600" b="1" kern="12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0.356285E+02 </a:t>
                          </a:r>
                          <a:endParaRPr lang="is-IS" sz="1600" b="1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2962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ℏ</m:t>
                                  </m:r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𝜸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𝑫</m:t>
                                  </m:r>
                                </m:sub>
                              </m:sSub>
                              <m:r>
                                <a:rPr lang="en-US" sz="1600" b="1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600" b="1" dirty="0" smtClean="0">
                              <a:solidFill>
                                <a:srgbClr val="000000"/>
                              </a:solidFill>
                            </a:rPr>
                            <a:t>(eV)</a:t>
                          </a:r>
                          <a:endParaRPr lang="en-US" sz="1600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s-IS" sz="1600" b="1" kern="12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0.523842E-01</a:t>
                          </a:r>
                          <a:endParaRPr lang="nb-NO" sz="1600" b="1" kern="1200" dirty="0" smtClean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2962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𝑳</m:t>
                                  </m:r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b="1" dirty="0" smtClean="0">
                              <a:solidFill>
                                <a:srgbClr val="000000"/>
                              </a:solidFill>
                            </a:rPr>
                            <a:t> (</a:t>
                          </a:r>
                          <a:r>
                            <a:rPr lang="en-US" sz="1600" b="1" dirty="0" err="1" smtClean="0">
                              <a:solidFill>
                                <a:srgbClr val="000000"/>
                              </a:solidFill>
                            </a:rPr>
                            <a:t>unitless</a:t>
                          </a:r>
                          <a:r>
                            <a:rPr lang="en-US" sz="1600" b="1" dirty="0" smtClean="0">
                              <a:solidFill>
                                <a:srgbClr val="000000"/>
                              </a:solidFill>
                            </a:rPr>
                            <a:t>)</a:t>
                          </a:r>
                          <a:endParaRPr lang="en-US" sz="1600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600" b="1" kern="12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0.146288D+01 </a:t>
                          </a:r>
                          <a:endParaRPr lang="is-IS" sz="1600" b="1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2962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ℏ</m:t>
                                  </m:r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𝝎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𝑳</m:t>
                                  </m:r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b="1" dirty="0" smtClean="0">
                              <a:solidFill>
                                <a:srgbClr val="000000"/>
                              </a:solidFill>
                            </a:rPr>
                            <a:t> (eV)</a:t>
                          </a:r>
                          <a:endParaRPr lang="en-US" sz="1600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600" b="1" kern="12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0.962884D+00 </a:t>
                          </a:r>
                          <a:endParaRPr lang="is-IS" sz="1600" b="1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2962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600" b="1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</a:rPr>
                                <m:t>ℏ</m:t>
                              </m:r>
                              <m:sSub>
                                <m:sSubPr>
                                  <m:ctrlP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𝜸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𝑳</m:t>
                                  </m:r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b="1" dirty="0" smtClean="0">
                              <a:solidFill>
                                <a:srgbClr val="000000"/>
                              </a:solidFill>
                            </a:rPr>
                            <a:t> (eV)</a:t>
                          </a:r>
                          <a:endParaRPr lang="en-US" sz="1600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600" b="1" kern="12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0.185501D+00</a:t>
                          </a:r>
                          <a:endParaRPr lang="is-IS" sz="1600" b="1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2962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𝑳</m:t>
                                  </m:r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b="1" dirty="0" smtClean="0">
                              <a:solidFill>
                                <a:srgbClr val="000000"/>
                              </a:solidFill>
                            </a:rPr>
                            <a:t> (</a:t>
                          </a:r>
                          <a:r>
                            <a:rPr lang="en-US" sz="1600" b="1" dirty="0" err="1" smtClean="0">
                              <a:solidFill>
                                <a:srgbClr val="000000"/>
                              </a:solidFill>
                            </a:rPr>
                            <a:t>unitless</a:t>
                          </a:r>
                          <a:r>
                            <a:rPr lang="en-US" sz="1600" b="1" dirty="0" smtClean="0">
                              <a:solidFill>
                                <a:srgbClr val="000000"/>
                              </a:solidFill>
                            </a:rPr>
                            <a:t>) </a:t>
                          </a:r>
                          <a:endParaRPr lang="en-US" sz="1600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600" b="1" kern="12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0.400000D+03 </a:t>
                          </a:r>
                          <a:endParaRPr lang="is-IS" sz="1600" b="1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43493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600" b="1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</a:rPr>
                                <m:t>ℏ</m:t>
                              </m:r>
                              <m:sSub>
                                <m:sSubPr>
                                  <m:ctrlP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𝝎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𝑳</m:t>
                                  </m:r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b="1" dirty="0" smtClean="0">
                              <a:solidFill>
                                <a:srgbClr val="000000"/>
                              </a:solidFill>
                            </a:rPr>
                            <a:t> (eV)</a:t>
                          </a:r>
                          <a:endParaRPr lang="en-US" sz="1600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600" b="1" kern="12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0.336333D+01</a:t>
                          </a:r>
                          <a:endParaRPr lang="is-IS" sz="1600" b="1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2962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600" b="1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</a:rPr>
                                <m:t>ℏ</m:t>
                              </m:r>
                              <m:sSub>
                                <m:sSubPr>
                                  <m:ctrlP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𝜸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𝑳</m:t>
                                  </m:r>
                                  <m:r>
                                    <a:rPr lang="en-US" sz="16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1600" b="1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600" b="1" dirty="0" smtClean="0">
                              <a:solidFill>
                                <a:srgbClr val="000000"/>
                              </a:solidFill>
                            </a:rPr>
                            <a:t> (eV)</a:t>
                          </a:r>
                          <a:endParaRPr lang="en-US" sz="1600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600" b="1" kern="12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 0.877130D+01</a:t>
                          </a:r>
                          <a:endParaRPr lang="is-IS" sz="1600" b="1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3054074"/>
                  </p:ext>
                </p:extLst>
              </p:nvPr>
            </p:nvGraphicFramePr>
            <p:xfrm>
              <a:off x="1888931" y="3698917"/>
              <a:ext cx="8128000" cy="311717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/>
                    <a:gridCol w="4064000"/>
                  </a:tblGrid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50" t="-3636" r="-100449" b="-94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600" b="1" kern="12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0.657569E+01 </a:t>
                          </a:r>
                          <a:endParaRPr lang="is-IS" sz="1600" b="1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50" t="-103636" r="-100449" b="-84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600" b="1" kern="12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0.356285E+02 </a:t>
                          </a:r>
                          <a:endParaRPr lang="is-IS" sz="1600" b="1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50" t="-200000" r="-100449" b="-730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s-IS" sz="1600" b="1" kern="12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0.523842E-01</a:t>
                          </a:r>
                          <a:endParaRPr lang="nb-NO" sz="1600" b="1" kern="1200" dirty="0" smtClean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50" t="-305455" r="-100449" b="-64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600" b="1" kern="12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0.146288D+01 </a:t>
                          </a:r>
                          <a:endParaRPr lang="is-IS" sz="1600" b="1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50" t="-405455" r="-100449" b="-54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600" b="1" kern="12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0.962884D+00 </a:t>
                          </a:r>
                          <a:endParaRPr lang="is-IS" sz="1600" b="1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50" t="-505455" r="-100449" b="-44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600" b="1" kern="12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0.185501D+00</a:t>
                          </a:r>
                          <a:endParaRPr lang="is-IS" sz="1600" b="1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50" t="-605455" r="-100449" b="-34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600" b="1" kern="12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0.400000D+03 </a:t>
                          </a:r>
                          <a:endParaRPr lang="is-IS" sz="1600" b="1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43493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50" t="-538889" r="-100449" b="-1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600" b="1" kern="12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0.336333D+01</a:t>
                          </a:r>
                          <a:endParaRPr lang="is-IS" sz="1600" b="1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50" t="-836364" r="-100449" b="-11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600" b="1" kern="12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 0.877130D+01</a:t>
                          </a:r>
                          <a:endParaRPr lang="is-IS" sz="1600" b="1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75504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1180</Words>
  <Application>Microsoft Macintosh PowerPoint</Application>
  <PresentationFormat>Widescreen</PresentationFormat>
  <Paragraphs>133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Cambria Math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Foley, Jonathan</dc:creator>
  <cp:lastModifiedBy>Foley, Jonathan</cp:lastModifiedBy>
  <cp:revision>5</cp:revision>
  <dcterms:created xsi:type="dcterms:W3CDTF">2017-09-18T19:24:13Z</dcterms:created>
  <dcterms:modified xsi:type="dcterms:W3CDTF">2017-09-19T00:02:31Z</dcterms:modified>
</cp:coreProperties>
</file>