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6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2A36-C9FE-9A41-81F1-BCBB76ED561E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0143-5D79-8B46-9A77-39FC51C9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4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2A36-C9FE-9A41-81F1-BCBB76ED561E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0143-5D79-8B46-9A77-39FC51C9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8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2A36-C9FE-9A41-81F1-BCBB76ED561E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0143-5D79-8B46-9A77-39FC51C9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2A36-C9FE-9A41-81F1-BCBB76ED561E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0143-5D79-8B46-9A77-39FC51C9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2A36-C9FE-9A41-81F1-BCBB76ED561E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0143-5D79-8B46-9A77-39FC51C9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2A36-C9FE-9A41-81F1-BCBB76ED561E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0143-5D79-8B46-9A77-39FC51C9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9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2A36-C9FE-9A41-81F1-BCBB76ED561E}" type="datetimeFigureOut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0143-5D79-8B46-9A77-39FC51C9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4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2A36-C9FE-9A41-81F1-BCBB76ED561E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0143-5D79-8B46-9A77-39FC51C9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2A36-C9FE-9A41-81F1-BCBB76ED561E}" type="datetimeFigureOut">
              <a:rPr lang="en-US" smtClean="0"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0143-5D79-8B46-9A77-39FC51C9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2A36-C9FE-9A41-81F1-BCBB76ED561E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0143-5D79-8B46-9A77-39FC51C9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2A36-C9FE-9A41-81F1-BCBB76ED561E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0143-5D79-8B46-9A77-39FC51C9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5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35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43905"/>
            <a:ext cx="8229600" cy="105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82A36-C9FE-9A41-81F1-BCBB76ED561E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80143-5D79-8B46-9A77-39FC51C9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9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STPV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February 17, 2017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Nari Jeon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1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forward to better temperature stability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01670"/>
              </p:ext>
            </p:extLst>
          </p:nvPr>
        </p:nvGraphicFramePr>
        <p:xfrm>
          <a:off x="457200" y="849718"/>
          <a:ext cx="8229600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1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M.P [˚C]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Softening</a:t>
                      </a:r>
                      <a:r>
                        <a:rPr lang="en-US" sz="1400" baseline="0" dirty="0"/>
                        <a:t> [</a:t>
                      </a:r>
                      <a:r>
                        <a:rPr lang="en-US" sz="1400" dirty="0"/>
                        <a:t>˚</a:t>
                      </a:r>
                      <a:r>
                        <a:rPr lang="en-US" sz="1400" baseline="0" dirty="0"/>
                        <a:t>C]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n @ 632 nm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  <a:cs typeface="Calibri"/>
                        </a:rPr>
                        <a:t>3.6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Al2O3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1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1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073636"/>
              </p:ext>
            </p:extLst>
          </p:nvPr>
        </p:nvGraphicFramePr>
        <p:xfrm>
          <a:off x="457200" y="2599123"/>
          <a:ext cx="8229600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315">
                  <a:extLst>
                    <a:ext uri="{9D8B030D-6E8A-4147-A177-3AD203B41FA5}">
                      <a16:colId xmlns:a16="http://schemas.microsoft.com/office/drawing/2014/main" xmlns="" val="1556278512"/>
                    </a:ext>
                  </a:extLst>
                </a:gridCol>
                <a:gridCol w="6158285">
                  <a:extLst>
                    <a:ext uri="{9D8B030D-6E8A-4147-A177-3AD203B41FA5}">
                      <a16:colId xmlns:a16="http://schemas.microsoft.com/office/drawing/2014/main" xmlns="" val="3376938604"/>
                    </a:ext>
                  </a:extLst>
                </a:gridCol>
              </a:tblGrid>
              <a:tr h="243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Possible oxides and </a:t>
                      </a:r>
                      <a:r>
                        <a:rPr lang="en-US" sz="1400" dirty="0" err="1"/>
                        <a:t>m.p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2683305"/>
                  </a:ext>
                </a:extLst>
              </a:tr>
              <a:tr h="243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W2O3</a:t>
                      </a:r>
                      <a:r>
                        <a:rPr lang="en-US" sz="1400" baseline="0" dirty="0"/>
                        <a:t> (?), WO2 (1700</a:t>
                      </a:r>
                      <a:r>
                        <a:rPr lang="en-US" sz="1400" dirty="0"/>
                        <a:t>˚C</a:t>
                      </a:r>
                      <a:r>
                        <a:rPr lang="en-US" sz="1400" baseline="0" dirty="0"/>
                        <a:t>), WO3(1473</a:t>
                      </a:r>
                      <a:r>
                        <a:rPr lang="en-US" sz="1400" dirty="0"/>
                        <a:t>˚C</a:t>
                      </a:r>
                      <a:r>
                        <a:rPr lang="en-US" sz="1400" baseline="0" dirty="0"/>
                        <a:t>), W2O5 (?)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5260066"/>
                  </a:ext>
                </a:extLst>
              </a:tr>
              <a:tr h="243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MoO2 (1100˚C), MoO3 (795˚C)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0227509"/>
                  </a:ext>
                </a:extLst>
              </a:tr>
              <a:tr h="243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Ta2O5 (1872˚C)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8604482"/>
                  </a:ext>
                </a:extLst>
              </a:tr>
              <a:tr h="243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NbO</a:t>
                      </a:r>
                      <a:r>
                        <a:rPr lang="en-US" sz="1400" dirty="0"/>
                        <a:t> (1940˚C), NbO2 (1915˚C),</a:t>
                      </a:r>
                      <a:r>
                        <a:rPr lang="en-US" sz="1400" baseline="0" dirty="0"/>
                        <a:t> Nb2O5(1512</a:t>
                      </a:r>
                      <a:r>
                        <a:rPr lang="en-US" sz="1400" dirty="0"/>
                        <a:t>˚C)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3929114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280545"/>
            <a:ext cx="8229600" cy="58477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Oxygen chemical potentials can be used to compare different propensities to the formation of metal oxides at high temperatures.</a:t>
            </a:r>
          </a:p>
        </p:txBody>
      </p:sp>
    </p:spTree>
    <p:extLst>
      <p:ext uri="{BB962C8B-B14F-4D97-AF65-F5344CB8AC3E}">
        <p14:creationId xmlns:p14="http://schemas.microsoft.com/office/powerpoint/2010/main" val="427210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ALD possibility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499929"/>
              </p:ext>
            </p:extLst>
          </p:nvPr>
        </p:nvGraphicFramePr>
        <p:xfrm>
          <a:off x="457200" y="724404"/>
          <a:ext cx="8229600" cy="3539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4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62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547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46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537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291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921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Materials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Calibri"/>
                          <a:cs typeface="Calibri"/>
                        </a:rPr>
                        <a:t>m.p</a:t>
                      </a:r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Precursors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Precursor 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TDMAT</a:t>
                      </a:r>
                      <a:r>
                        <a:rPr lang="en-US" sz="1200" b="0">
                          <a:latin typeface="Calibri"/>
                          <a:cs typeface="Calibri"/>
                        </a:rPr>
                        <a:t>, plasma</a:t>
                      </a:r>
                      <a:r>
                        <a:rPr lang="en-US" sz="1200" b="0" baseline="0">
                          <a:latin typeface="Calibri"/>
                          <a:cs typeface="Calibri"/>
                        </a:rPr>
                        <a:t> H</a:t>
                      </a:r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84381336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3.7</a:t>
                      </a:r>
                    </a:p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(3.6 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MoF6,</a:t>
                      </a:r>
                      <a:r>
                        <a:rPr lang="en-US" sz="1200" b="0" baseline="0" dirty="0">
                          <a:latin typeface="Calibri"/>
                          <a:cs typeface="Calibri"/>
                        </a:rPr>
                        <a:t> Si2H6</a:t>
                      </a:r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$1996/200g</a:t>
                      </a:r>
                    </a:p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($1335/225g 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MgO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1.74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2852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+mn-lt"/>
                          <a:cs typeface="Calibri"/>
                        </a:rPr>
                        <a:t>Bis</a:t>
                      </a:r>
                      <a:r>
                        <a:rPr lang="en-US" sz="1200" b="0" dirty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US" sz="1200" b="0" dirty="0" err="1">
                          <a:latin typeface="+mn-lt"/>
                          <a:cs typeface="Calibri"/>
                        </a:rPr>
                        <a:t>cyclopentadienyl</a:t>
                      </a:r>
                      <a:r>
                        <a:rPr lang="en-US" sz="1200" b="0" dirty="0">
                          <a:latin typeface="+mn-lt"/>
                          <a:cs typeface="Calibri"/>
                        </a:rPr>
                        <a:t>)magnesium at 100</a:t>
                      </a:r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80-350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9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HfO2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2.1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  <a:endParaRPr lang="hr-H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2758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+mn-lt"/>
                          <a:cs typeface="Calibri"/>
                        </a:rPr>
                        <a:t>tetrakis</a:t>
                      </a:r>
                      <a:r>
                        <a:rPr lang="en-US" sz="1200" b="1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00" b="1" dirty="0" err="1">
                          <a:latin typeface="+mn-lt"/>
                          <a:cs typeface="Calibri"/>
                        </a:rPr>
                        <a:t>ethylmethylamino</a:t>
                      </a:r>
                      <a:r>
                        <a:rPr lang="en-US" sz="1200" b="1" dirty="0">
                          <a:latin typeface="+mn-lt"/>
                          <a:cs typeface="Calibri"/>
                        </a:rPr>
                        <a:t> hafnium,</a:t>
                      </a:r>
                      <a:r>
                        <a:rPr lang="en-US" sz="1200" b="1" baseline="0" dirty="0">
                          <a:latin typeface="+mn-lt"/>
                          <a:cs typeface="Calibri"/>
                        </a:rPr>
                        <a:t> O3 or H2O</a:t>
                      </a:r>
                      <a:endParaRPr lang="en-US" sz="12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200" b="1" dirty="0">
                          <a:latin typeface="+mn-lt"/>
                          <a:cs typeface="Calibri"/>
                        </a:rPr>
                        <a:t>160-420</a:t>
                      </a:r>
                      <a:endParaRPr lang="en-US" sz="12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cs typeface="Calibri"/>
                        </a:rPr>
                        <a:t>$931/25mL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ZrO2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2.21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2715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  <a:cs typeface="Calibri"/>
                        </a:rPr>
                        <a:t>ZrCl4, </a:t>
                      </a:r>
                      <a:r>
                        <a:rPr lang="pt-BR" sz="1200" b="1" dirty="0">
                          <a:latin typeface="+mn-lt"/>
                          <a:cs typeface="Calibri"/>
                        </a:rPr>
                        <a:t>[(CH3)2N]4Zr, </a:t>
                      </a:r>
                      <a:r>
                        <a:rPr lang="en-US" sz="1200" b="1" dirty="0">
                          <a:latin typeface="+mn-lt"/>
                          <a:cs typeface="Calibri"/>
                        </a:rPr>
                        <a:t>H2O bubbler</a:t>
                      </a:r>
                      <a:endParaRPr lang="en-US" sz="12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cs typeface="Calibri"/>
                        </a:rPr>
                        <a:t>280-400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cs typeface="Calibri"/>
                        </a:rPr>
                        <a:t>1-5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cs typeface="Calibri"/>
                        </a:rPr>
                        <a:t>$262.5/100g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CeO2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2.36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+mn-lt"/>
                          <a:cs typeface="Calibri"/>
                        </a:rPr>
                        <a:t>Ce</a:t>
                      </a:r>
                      <a:r>
                        <a:rPr lang="en-US" sz="1200" b="0" dirty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US" sz="1200" b="0" dirty="0" err="1">
                          <a:latin typeface="+mn-lt"/>
                          <a:cs typeface="Calibri"/>
                        </a:rPr>
                        <a:t>thd</a:t>
                      </a:r>
                      <a:r>
                        <a:rPr lang="en-US" sz="1200" b="0" dirty="0">
                          <a:latin typeface="+mn-lt"/>
                          <a:cs typeface="Calibri"/>
                        </a:rPr>
                        <a:t>)4,</a:t>
                      </a:r>
                      <a:r>
                        <a:rPr lang="en-US" sz="1200" b="0" baseline="0" dirty="0">
                          <a:latin typeface="+mn-lt"/>
                          <a:cs typeface="Calibri"/>
                        </a:rPr>
                        <a:t> O3</a:t>
                      </a:r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CaO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1.83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4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BeO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2530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+mn-lt"/>
                          <a:cs typeface="Calibri"/>
                        </a:rPr>
                        <a:t>Dimethylberyllium</a:t>
                      </a:r>
                      <a:r>
                        <a:rPr lang="en-US" sz="1200" b="0" dirty="0">
                          <a:latin typeface="+mn-lt"/>
                          <a:cs typeface="Calibri"/>
                        </a:rPr>
                        <a:t>, H2O</a:t>
                      </a:r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Cr2O3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1.87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+mn-lt"/>
                          <a:cs typeface="Calibri"/>
                        </a:rPr>
                        <a:t>Sr</a:t>
                      </a:r>
                      <a:r>
                        <a:rPr lang="en-US" sz="1200" b="0" dirty="0">
                          <a:latin typeface="+mn-lt"/>
                          <a:cs typeface="Calibri"/>
                        </a:rPr>
                        <a:t>(C5Me5)2 and </a:t>
                      </a:r>
                      <a:r>
                        <a:rPr lang="en-US" sz="1200" b="0" dirty="0" err="1">
                          <a:latin typeface="+mn-lt"/>
                          <a:cs typeface="Calibri"/>
                        </a:rPr>
                        <a:t>Sr</a:t>
                      </a:r>
                      <a:r>
                        <a:rPr lang="en-US" sz="1200" b="0" dirty="0">
                          <a:latin typeface="+mn-lt"/>
                          <a:cs typeface="Calibri"/>
                        </a:rPr>
                        <a:t>(C5Me4Pr)2,</a:t>
                      </a:r>
                      <a:r>
                        <a:rPr lang="en-US" sz="1200" b="0" baseline="0" dirty="0">
                          <a:latin typeface="+mn-lt"/>
                          <a:cs typeface="Calibri"/>
                        </a:rPr>
                        <a:t> H2O</a:t>
                      </a:r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Y2O3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1.93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+mn-lt"/>
                          <a:cs typeface="Calibri"/>
                        </a:rPr>
                        <a:t>tris</a:t>
                      </a:r>
                      <a:r>
                        <a:rPr lang="en-US" sz="1200" b="1" dirty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US" sz="1200" b="1" dirty="0" err="1">
                          <a:latin typeface="+mn-lt"/>
                          <a:cs typeface="Calibri"/>
                        </a:rPr>
                        <a:t>cyclopentadienyl</a:t>
                      </a:r>
                      <a:r>
                        <a:rPr lang="en-US" sz="1200" b="1" dirty="0">
                          <a:latin typeface="+mn-lt"/>
                          <a:cs typeface="Calibri"/>
                        </a:rPr>
                        <a:t>)yttrium</a:t>
                      </a:r>
                      <a:endParaRPr lang="en-US" sz="12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cs typeface="Calibri"/>
                        </a:rPr>
                        <a:t>150-280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cs typeface="Calibri"/>
                        </a:rPr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cs typeface="Calibri"/>
                        </a:rPr>
                        <a:t>$125.5/g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74836"/>
            <a:ext cx="8229600" cy="381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13Å thick </a:t>
            </a:r>
            <a:r>
              <a:rPr lang="en-US" dirty="0" err="1"/>
              <a:t>WOx</a:t>
            </a:r>
            <a:r>
              <a:rPr lang="en-US" dirty="0"/>
              <a:t> interfacial layer between W/ZrO2 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1705" y="4866501"/>
            <a:ext cx="2522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http://</a:t>
            </a:r>
            <a:r>
              <a:rPr lang="de-DE" sz="1200" dirty="0" err="1"/>
              <a:t>dx.doi.org</a:t>
            </a:r>
            <a:r>
              <a:rPr lang="de-DE" sz="1200" dirty="0"/>
              <a:t>/10.1063/1.1569985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699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Refractory nitrides and oxides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43905"/>
            <a:ext cx="8229600" cy="1050718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774700"/>
            <a:ext cx="8572500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902394" y="3943370"/>
            <a:ext cx="434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BN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25162" y="3971372"/>
            <a:ext cx="49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ZrN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585450" y="3961854"/>
            <a:ext cx="471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TiN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889582" y="4008492"/>
            <a:ext cx="565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NbN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246965" y="4001879"/>
            <a:ext cx="551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GaN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619977" y="3979637"/>
            <a:ext cx="50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AlN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920502" y="402988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MgO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264309" y="4036845"/>
            <a:ext cx="621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HfO2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626751" y="4025173"/>
            <a:ext cx="598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ZrO2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958736" y="4043958"/>
            <a:ext cx="63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CeO2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363407" y="3990058"/>
            <a:ext cx="52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CaO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706412" y="3997822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BeO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974327" y="4080677"/>
            <a:ext cx="70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Cr2O3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433150" y="3972625"/>
            <a:ext cx="493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SrO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705172" y="4051372"/>
            <a:ext cx="65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Y2O3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6019724" y="408759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Al2O3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6466324" y="3991761"/>
            <a:ext cx="531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ZnO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6714852" y="409400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Ta2O5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7142566" y="4017058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TiO2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7497043" y="4013351"/>
            <a:ext cx="57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SiO2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7746883" y="4114290"/>
            <a:ext cx="77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Nb2O5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6187539" y="924813"/>
            <a:ext cx="45719" cy="2915552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5858506" y="1097445"/>
            <a:ext cx="67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1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Nicolet 6700 with </a:t>
            </a:r>
            <a:r>
              <a:rPr lang="en-US" dirty="0" err="1"/>
              <a:t>Linkam</a:t>
            </a:r>
            <a:r>
              <a:rPr lang="en-US" dirty="0"/>
              <a:t>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58" y="3543905"/>
            <a:ext cx="2820942" cy="10507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TS1500</a:t>
            </a:r>
          </a:p>
          <a:p>
            <a:r>
              <a:rPr lang="en-US" dirty="0"/>
              <a:t>Sample cup 7mm diameter, 2.5/6 mm  dip</a:t>
            </a:r>
          </a:p>
          <a:p>
            <a:r>
              <a:rPr lang="en-US" dirty="0"/>
              <a:t>200 </a:t>
            </a:r>
            <a:r>
              <a:rPr lang="en-US" dirty="0"/>
              <a:t>˚C</a:t>
            </a:r>
            <a:r>
              <a:rPr lang="en-US" dirty="0"/>
              <a:t>/min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856642"/>
            <a:ext cx="5396095" cy="373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97169"/>
            <a:ext cx="2484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CaF2 window / MCT</a:t>
            </a:r>
          </a:p>
          <a:p>
            <a:r>
              <a:rPr lang="en-US" dirty="0"/>
              <a:t>854.70 nm - 8,333.33nm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330" y="856642"/>
            <a:ext cx="2902593" cy="24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8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3642123"/>
          </a:xfrm>
        </p:spPr>
        <p:txBody>
          <a:bodyPr/>
          <a:lstStyle/>
          <a:p>
            <a:r>
              <a:rPr lang="en-US" dirty="0" smtClean="0"/>
              <a:t>Reflectivity, n, k measurement of Bragg reflectors</a:t>
            </a:r>
          </a:p>
          <a:p>
            <a:r>
              <a:rPr lang="en-US" dirty="0" smtClean="0"/>
              <a:t>Test growth of W-Al2O3 on BR (Si, W substrates)</a:t>
            </a:r>
          </a:p>
          <a:p>
            <a:r>
              <a:rPr lang="en-US" dirty="0" smtClean="0"/>
              <a:t>Screening of working temperatures: 1000, 1100, 1200, 1300, 1400</a:t>
            </a:r>
            <a:r>
              <a:rPr lang="en-US" dirty="0"/>
              <a:t>˚</a:t>
            </a:r>
            <a:r>
              <a:rPr lang="en-US" dirty="0" smtClean="0"/>
              <a:t>C</a:t>
            </a:r>
          </a:p>
          <a:p>
            <a:r>
              <a:rPr lang="en-US" dirty="0" smtClean="0"/>
              <a:t>High temperature emissivity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2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</TotalTime>
  <Words>407</Words>
  <Application>Microsoft Macintosh PowerPoint</Application>
  <PresentationFormat>On-screen Show (16:9)</PresentationFormat>
  <Paragraphs>140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STPV Meeting</vt:lpstr>
      <vt:lpstr>Move forward to better temperature stability</vt:lpstr>
      <vt:lpstr>ALD possibility</vt:lpstr>
      <vt:lpstr>Refractory nitrides and oxides</vt:lpstr>
      <vt:lpstr>Nicolet 6700 with Linkam stage</vt:lpstr>
      <vt:lpstr>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STPV Meeting</dc:title>
  <dc:creator>Nari Jeon</dc:creator>
  <cp:lastModifiedBy>Nari Jeon</cp:lastModifiedBy>
  <cp:revision>1</cp:revision>
  <dcterms:created xsi:type="dcterms:W3CDTF">2017-02-17T14:27:20Z</dcterms:created>
  <dcterms:modified xsi:type="dcterms:W3CDTF">2017-02-17T14:29:28Z</dcterms:modified>
</cp:coreProperties>
</file>