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19" r:id="rId2"/>
    <p:sldId id="373" r:id="rId3"/>
    <p:sldId id="347" r:id="rId4"/>
    <p:sldId id="374" r:id="rId5"/>
    <p:sldId id="375" r:id="rId6"/>
    <p:sldId id="376" r:id="rId7"/>
    <p:sldId id="377" r:id="rId8"/>
    <p:sldId id="379" r:id="rId9"/>
    <p:sldId id="378" r:id="rId10"/>
    <p:sldId id="380" r:id="rId11"/>
    <p:sldId id="381" r:id="rId12"/>
    <p:sldId id="382" r:id="rId13"/>
    <p:sldId id="383" r:id="rId14"/>
    <p:sldId id="38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7E9"/>
    <a:srgbClr val="F9F9F9"/>
    <a:srgbClr val="FEF8F8"/>
    <a:srgbClr val="FEF0F0"/>
    <a:srgbClr val="FB9393"/>
    <a:srgbClr val="0000FF"/>
    <a:srgbClr val="FF1300"/>
    <a:srgbClr val="FF3B3B"/>
    <a:srgbClr val="FD878F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49421-D6B8-BB4E-AB36-F929A90275E3}" v="2" dt="2019-10-26T14:05:37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7" autoAdjust="0"/>
    <p:restoredTop sz="94309" autoAdjust="0"/>
  </p:normalViewPr>
  <p:slideViewPr>
    <p:cSldViewPr snapToGrid="0">
      <p:cViewPr varScale="1">
        <p:scale>
          <a:sx n="106" d="100"/>
          <a:sy n="106" d="100"/>
        </p:scale>
        <p:origin x="16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A69F8-5FD3-4BFD-B059-7B5A4401049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6B9BB-8043-4CFD-B976-A7A45AC4A3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7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15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21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85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73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34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4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5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3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5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4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5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3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6B9BB-8043-4CFD-B976-A7A45AC4A3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6932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71815"/>
            <a:ext cx="6858000" cy="2194030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019B414-E210-476F-9C4F-66EC0896FBE4}"/>
              </a:ext>
            </a:extLst>
          </p:cNvPr>
          <p:cNvCxnSpPr>
            <a:cxnSpLocks/>
          </p:cNvCxnSpPr>
          <p:nvPr userDrawn="1"/>
        </p:nvCxnSpPr>
        <p:spPr>
          <a:xfrm>
            <a:off x="381699" y="3776990"/>
            <a:ext cx="8380602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55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8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5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39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84" y="1002582"/>
            <a:ext cx="8962413" cy="5318095"/>
          </a:xfrm>
        </p:spPr>
        <p:txBody>
          <a:bodyPr>
            <a:normAutofit/>
          </a:bodyPr>
          <a:lstStyle>
            <a:lvl1pPr>
              <a:defRPr sz="24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sz="2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sz="18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sz="16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sz="16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019B414-E210-476F-9C4F-66EC0896FBE4}"/>
              </a:ext>
            </a:extLst>
          </p:cNvPr>
          <p:cNvCxnSpPr>
            <a:cxnSpLocks/>
          </p:cNvCxnSpPr>
          <p:nvPr userDrawn="1"/>
        </p:nvCxnSpPr>
        <p:spPr>
          <a:xfrm>
            <a:off x="93784" y="915434"/>
            <a:ext cx="8962413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CE9FE26D-C83B-46BB-87A1-30B1E4AF9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784" y="129151"/>
            <a:ext cx="8962413" cy="750610"/>
          </a:xfrm>
        </p:spPr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3543300" y="6356351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4565489B-41FF-4BE0-9EBC-2F1F850D7A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2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5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5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0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31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8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489B-41FF-4BE0-9EBC-2F1F850D7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4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7517" y="1134349"/>
            <a:ext cx="7508966" cy="23876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Spoken Digit Classification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068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3785" y="1002582"/>
            <a:ext cx="8962412" cy="5353769"/>
          </a:xfr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  <a:ea typeface="+mn-ea"/>
              </a:rPr>
              <a:t>Data scaling (decibel </a:t>
            </a:r>
            <a:r>
              <a:rPr lang="ko-KR" altLang="en-US" sz="2000">
                <a:latin typeface="+mn-ea"/>
                <a:ea typeface="+mn-ea"/>
              </a:rPr>
              <a:t>수준으로 변환</a:t>
            </a:r>
            <a:r>
              <a:rPr lang="en-US" altLang="ko-KR" sz="2000">
                <a:latin typeface="+mn-ea"/>
                <a:ea typeface="+mn-ea"/>
              </a:rPr>
              <a:t> and </a:t>
            </a:r>
            <a:r>
              <a:rPr lang="ko-KR" altLang="en-US" sz="2000">
                <a:latin typeface="+mn-ea"/>
                <a:ea typeface="+mn-ea"/>
              </a:rPr>
              <a:t>표준화</a:t>
            </a:r>
            <a:r>
              <a:rPr lang="en-US" altLang="ko-KR" sz="2000">
                <a:latin typeface="+mn-ea"/>
                <a:ea typeface="+mn-ea"/>
              </a:rPr>
              <a:t>) </a:t>
            </a:r>
            <a:r>
              <a:rPr lang="ko-KR" altLang="en-US" sz="2000">
                <a:latin typeface="+mn-ea"/>
                <a:ea typeface="+mn-ea"/>
              </a:rPr>
              <a:t>여부에 따른 성능 변화</a:t>
            </a:r>
            <a:endParaRPr lang="en-US" altLang="ko-KR" sz="2000">
              <a:latin typeface="+mn-ea"/>
              <a:ea typeface="+mn-ea"/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ea typeface="+mn-ea"/>
              </a:rPr>
              <a:t>각 </a:t>
            </a:r>
            <a:r>
              <a:rPr lang="en-US" altLang="ko-KR" sz="1600">
                <a:latin typeface="+mn-ea"/>
                <a:ea typeface="+mn-ea"/>
              </a:rPr>
              <a:t>case</a:t>
            </a:r>
            <a:r>
              <a:rPr lang="ko-KR" altLang="en-US" sz="1600">
                <a:latin typeface="+mn-ea"/>
                <a:ea typeface="+mn-ea"/>
              </a:rPr>
              <a:t>에서 </a:t>
            </a:r>
            <a:r>
              <a:rPr lang="en-US" altLang="ko-KR" sz="1600">
                <a:latin typeface="+mn-ea"/>
                <a:ea typeface="+mn-ea"/>
              </a:rPr>
              <a:t>best model</a:t>
            </a:r>
            <a:r>
              <a:rPr lang="ko-KR" altLang="en-US" sz="1600">
                <a:latin typeface="+mn-ea"/>
                <a:ea typeface="+mn-ea"/>
              </a:rPr>
              <a:t>의 </a:t>
            </a:r>
            <a:r>
              <a:rPr lang="en-US" altLang="ko-KR" sz="1600">
                <a:latin typeface="+mn-ea"/>
                <a:ea typeface="+mn-ea"/>
              </a:rPr>
              <a:t>hyperparameter</a:t>
            </a:r>
            <a:r>
              <a:rPr lang="ko-KR" altLang="en-US" sz="1600">
                <a:latin typeface="+mn-ea"/>
                <a:ea typeface="+mn-ea"/>
              </a:rPr>
              <a:t>는 다름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Experiment Results 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1761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3785" y="1002582"/>
            <a:ext cx="8962412" cy="5353769"/>
          </a:xfr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  <a:ea typeface="+mn-ea"/>
              </a:rPr>
              <a:t>Principal Component Analysis (PCA) </a:t>
            </a:r>
            <a:r>
              <a:rPr lang="ko-KR" altLang="en-US" sz="2000">
                <a:latin typeface="+mn-ea"/>
                <a:ea typeface="+mn-ea"/>
              </a:rPr>
              <a:t>결과 </a:t>
            </a:r>
            <a:r>
              <a:rPr lang="en-US" altLang="ko-KR" sz="2000">
                <a:latin typeface="+mn-ea"/>
                <a:ea typeface="+mn-ea"/>
              </a:rPr>
              <a:t>: </a:t>
            </a:r>
            <a:r>
              <a:rPr lang="ko-KR" altLang="en-US" sz="2000">
                <a:latin typeface="+mn-ea"/>
                <a:ea typeface="+mn-ea"/>
              </a:rPr>
              <a:t>뚜렷하게 분리되는 형태는 아님</a:t>
            </a:r>
            <a:endParaRPr lang="en-US" altLang="ko-KR" sz="2000">
              <a:latin typeface="+mn-ea"/>
              <a:ea typeface="+mn-ea"/>
            </a:endParaRP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altLang="ko-KR" sz="200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Experiment Results 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1" y="1904692"/>
            <a:ext cx="3885080" cy="38802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63" y="1904692"/>
            <a:ext cx="3885079" cy="38802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4209" y="1658616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+mn-ea"/>
              </a:rPr>
              <a:t>Data Scaling </a:t>
            </a:r>
            <a:r>
              <a:rPr lang="ko-KR" altLang="en-US">
                <a:latin typeface="+mn-ea"/>
              </a:rPr>
              <a:t>전 </a:t>
            </a:r>
            <a:r>
              <a:rPr lang="en-US" altLang="ko-KR">
                <a:latin typeface="+mn-ea"/>
              </a:rPr>
              <a:t>PCA</a:t>
            </a:r>
            <a:endParaRPr lang="ko-KR" altLang="en-US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4192" y="1658616"/>
            <a:ext cx="304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+mn-ea"/>
              </a:rPr>
              <a:t>Data scaling </a:t>
            </a:r>
            <a:r>
              <a:rPr lang="ko-KR" altLang="en-US">
                <a:latin typeface="+mn-ea"/>
              </a:rPr>
              <a:t>적용 후 </a:t>
            </a:r>
            <a:r>
              <a:rPr lang="en-US" altLang="ko-KR">
                <a:latin typeface="+mn-ea"/>
              </a:rPr>
              <a:t>PCA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363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3785" y="1002582"/>
            <a:ext cx="8962412" cy="5353769"/>
          </a:xfr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각 </a:t>
            </a:r>
            <a:r>
              <a:rPr lang="en-US" altLang="ko-KR" sz="2000">
                <a:latin typeface="+mn-ea"/>
                <a:ea typeface="+mn-ea"/>
              </a:rPr>
              <a:t>label</a:t>
            </a:r>
            <a:r>
              <a:rPr lang="ko-KR" altLang="en-US" sz="2000">
                <a:latin typeface="+mn-ea"/>
                <a:ea typeface="+mn-ea"/>
              </a:rPr>
              <a:t>에 대하여 </a:t>
            </a:r>
            <a:r>
              <a:rPr lang="en-US" altLang="ko-KR" sz="2000">
                <a:latin typeface="+mn-ea"/>
                <a:ea typeface="+mn-ea"/>
              </a:rPr>
              <a:t>1</a:t>
            </a:r>
            <a:r>
              <a:rPr lang="ko-KR" altLang="en-US" sz="2000">
                <a:latin typeface="+mn-ea"/>
                <a:ea typeface="+mn-ea"/>
              </a:rPr>
              <a:t>개씩 직접 녹음한 오디오를 이용한 실제 응용 테스트</a:t>
            </a:r>
            <a:endParaRPr lang="en-US" altLang="ko-KR" sz="200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Experiment Results 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57406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2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3785" y="1002582"/>
            <a:ext cx="8962412" cy="5353769"/>
          </a:xfr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각 머신러닝 모델의 </a:t>
            </a:r>
            <a:r>
              <a:rPr lang="en-US" altLang="ko-KR" sz="2000">
                <a:latin typeface="+mn-ea"/>
                <a:ea typeface="+mn-ea"/>
              </a:rPr>
              <a:t>hyperparameter</a:t>
            </a:r>
            <a:r>
              <a:rPr lang="ko-KR" altLang="en-US" sz="2000">
                <a:latin typeface="+mn-ea"/>
                <a:ea typeface="+mn-ea"/>
              </a:rPr>
              <a:t>에 따라 성능이 크게 변화하는 것을 확인함</a:t>
            </a:r>
            <a:r>
              <a:rPr lang="en-US" altLang="ko-KR" sz="2000">
                <a:latin typeface="+mn-ea"/>
                <a:ea typeface="+mn-ea"/>
              </a:rPr>
              <a:t>. </a:t>
            </a:r>
            <a:r>
              <a:rPr lang="ko-KR" altLang="en-US" sz="2000">
                <a:latin typeface="+mn-ea"/>
                <a:ea typeface="+mn-ea"/>
              </a:rPr>
              <a:t>따라서 모델을 활용할 때는 적합한 </a:t>
            </a:r>
            <a:r>
              <a:rPr lang="en-US" altLang="ko-KR" sz="2000">
                <a:latin typeface="+mn-ea"/>
                <a:ea typeface="+mn-ea"/>
              </a:rPr>
              <a:t>hyperparameter</a:t>
            </a:r>
            <a:r>
              <a:rPr lang="ko-KR" altLang="en-US" sz="2000">
                <a:latin typeface="+mn-ea"/>
                <a:ea typeface="+mn-ea"/>
              </a:rPr>
              <a:t>를 탐색하는 것이 중요함</a:t>
            </a:r>
            <a:r>
              <a:rPr lang="en-US" altLang="ko-KR" sz="200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  <a:ea typeface="+mn-ea"/>
              </a:rPr>
              <a:t>Decision tree</a:t>
            </a:r>
            <a:r>
              <a:rPr lang="ko-KR" altLang="en-US" sz="2000">
                <a:latin typeface="+mn-ea"/>
                <a:ea typeface="+mn-ea"/>
              </a:rPr>
              <a:t>와 </a:t>
            </a:r>
            <a:r>
              <a:rPr lang="en-US" altLang="ko-KR" sz="2000">
                <a:latin typeface="+mn-ea"/>
                <a:ea typeface="+mn-ea"/>
              </a:rPr>
              <a:t>Random forest</a:t>
            </a:r>
            <a:r>
              <a:rPr lang="ko-KR" altLang="en-US" sz="2000">
                <a:latin typeface="+mn-ea"/>
                <a:ea typeface="+mn-ea"/>
              </a:rPr>
              <a:t>는 값의 데이터의 </a:t>
            </a:r>
            <a:r>
              <a:rPr lang="en-US" altLang="ko-KR" sz="2000">
                <a:latin typeface="+mn-ea"/>
                <a:ea typeface="+mn-ea"/>
              </a:rPr>
              <a:t>scale </a:t>
            </a:r>
            <a:r>
              <a:rPr lang="ko-KR" altLang="en-US" sz="2000">
                <a:latin typeface="+mn-ea"/>
                <a:ea typeface="+mn-ea"/>
              </a:rPr>
              <a:t>변환에 크게 영향을 받지 않으며</a:t>
            </a:r>
            <a:r>
              <a:rPr lang="en-US" altLang="ko-KR" sz="2000">
                <a:latin typeface="+mn-ea"/>
                <a:ea typeface="+mn-ea"/>
              </a:rPr>
              <a:t>, Random forest</a:t>
            </a:r>
            <a:r>
              <a:rPr lang="ko-KR" altLang="en-US" sz="2000">
                <a:latin typeface="+mn-ea"/>
                <a:ea typeface="+mn-ea"/>
              </a:rPr>
              <a:t>는 앙상블 효과를 통해 전반적으로 좋은 성능을 보임</a:t>
            </a:r>
            <a:r>
              <a:rPr lang="en-US" altLang="ko-KR" sz="200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하지만 다른 모델에서는 </a:t>
            </a:r>
            <a:r>
              <a:rPr lang="en-US" altLang="ko-KR" sz="2000">
                <a:latin typeface="+mn-ea"/>
                <a:ea typeface="+mn-ea"/>
              </a:rPr>
              <a:t>data scaling</a:t>
            </a:r>
            <a:r>
              <a:rPr lang="ko-KR" altLang="en-US" sz="2000">
                <a:latin typeface="+mn-ea"/>
                <a:ea typeface="+mn-ea"/>
              </a:rPr>
              <a:t>이 성능 향상에 중요한 역할을 함</a:t>
            </a:r>
            <a:r>
              <a:rPr lang="en-US" altLang="ko-KR" sz="2000">
                <a:latin typeface="+mn-ea"/>
                <a:ea typeface="+mn-ea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오디오 데이터에서 다양한 머신러닝 모델을 응용하는 것이 가능함을 확인</a:t>
            </a:r>
            <a:r>
              <a:rPr lang="en-US" altLang="ko-KR" sz="200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Conclusion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2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3785" y="1002582"/>
            <a:ext cx="8962412" cy="5353769"/>
          </a:xfr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</a:pPr>
            <a:endParaRPr lang="en-US" altLang="ko-KR" sz="4000">
              <a:latin typeface="+mn-ea"/>
              <a:ea typeface="+mn-ea"/>
            </a:endParaRPr>
          </a:p>
          <a:p>
            <a:pPr marL="0" indent="0" algn="ctr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</a:pPr>
            <a:endParaRPr lang="en-US" altLang="ko-KR" sz="4000">
              <a:latin typeface="+mn-ea"/>
              <a:ea typeface="+mn-ea"/>
            </a:endParaRPr>
          </a:p>
          <a:p>
            <a:pPr marL="0" indent="0" algn="ctr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</a:pPr>
            <a:endParaRPr lang="en-US" altLang="ko-KR" sz="4000">
              <a:latin typeface="+mn-ea"/>
              <a:ea typeface="+mn-ea"/>
            </a:endParaRPr>
          </a:p>
          <a:p>
            <a:pPr marL="0" indent="0" algn="ctr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</a:pPr>
            <a:r>
              <a:rPr lang="ko-KR" altLang="en-US" sz="4000">
                <a:latin typeface="+mn-ea"/>
                <a:ea typeface="+mn-ea"/>
              </a:rPr>
              <a:t>감사합니다</a:t>
            </a:r>
            <a:endParaRPr lang="en-US" altLang="ko-KR" sz="400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4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>
                <a:latin typeface="+mj-ea"/>
                <a:ea typeface="+mj-ea"/>
                <a:cs typeface="Times New Roman" panose="02020603050405020304" pitchFamily="18" charset="0"/>
              </a:rPr>
              <a:t>목차</a:t>
            </a: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>
                <a:latin typeface="+mj-ea"/>
                <a:ea typeface="+mj-ea"/>
              </a:rPr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654940" y="1624961"/>
            <a:ext cx="4312920" cy="477371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+mj-ea"/>
                <a:ea typeface="+mj-ea"/>
              </a:rPr>
              <a:t>Problem Definition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76140" y="1624961"/>
            <a:ext cx="478800" cy="477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54940" y="2251103"/>
            <a:ext cx="4312920" cy="477371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+mj-ea"/>
                <a:ea typeface="+mj-ea"/>
              </a:rPr>
              <a:t>Data Description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76140" y="2251101"/>
            <a:ext cx="478800" cy="477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54940" y="2877245"/>
            <a:ext cx="4312920" cy="477371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+mj-ea"/>
                <a:ea typeface="+mj-ea"/>
              </a:rPr>
              <a:t>Preprocessing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76140" y="2877241"/>
            <a:ext cx="478800" cy="477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654940" y="3503387"/>
            <a:ext cx="4312920" cy="477371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+mj-ea"/>
                <a:ea typeface="+mj-ea"/>
              </a:rPr>
              <a:t>Analysis Methods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76140" y="3503379"/>
            <a:ext cx="478800" cy="477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4.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654940" y="4129529"/>
            <a:ext cx="4312920" cy="477371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+mj-ea"/>
                <a:ea typeface="+mj-ea"/>
              </a:rPr>
              <a:t>Experiment Results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76140" y="4129519"/>
            <a:ext cx="478800" cy="477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5.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54940" y="4755669"/>
            <a:ext cx="4312920" cy="477371"/>
          </a:xfrm>
          <a:prstGeom prst="round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>
                <a:latin typeface="+mj-ea"/>
                <a:ea typeface="+mj-ea"/>
              </a:rPr>
              <a:t>Conclusion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76140" y="4755659"/>
            <a:ext cx="478800" cy="47737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6.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50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3785" y="1002582"/>
            <a:ext cx="8962412" cy="5353769"/>
          </a:xfr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숫자를 영어로 말하는 것을 녹음한 오디오를 </a:t>
            </a:r>
            <a:r>
              <a:rPr lang="en-US" altLang="ko-KR" sz="2000">
                <a:latin typeface="+mn-ea"/>
                <a:ea typeface="+mn-ea"/>
              </a:rPr>
              <a:t>0</a:t>
            </a:r>
            <a:r>
              <a:rPr lang="ko-KR" altLang="en-US" sz="2000">
                <a:latin typeface="+mn-ea"/>
                <a:ea typeface="+mn-ea"/>
              </a:rPr>
              <a:t>부터 </a:t>
            </a:r>
            <a:r>
              <a:rPr lang="en-US" altLang="ko-KR" sz="2000">
                <a:latin typeface="+mn-ea"/>
                <a:ea typeface="+mn-ea"/>
              </a:rPr>
              <a:t>9</a:t>
            </a:r>
            <a:r>
              <a:rPr lang="ko-KR" altLang="en-US" sz="2000">
                <a:latin typeface="+mn-ea"/>
                <a:ea typeface="+mn-ea"/>
              </a:rPr>
              <a:t>까지의 </a:t>
            </a:r>
            <a:br>
              <a:rPr lang="en-US" altLang="ko-KR" sz="2000">
                <a:latin typeface="+mn-ea"/>
                <a:ea typeface="+mn-ea"/>
              </a:rPr>
            </a:br>
            <a:r>
              <a:rPr lang="ko-KR" altLang="en-US" sz="2000">
                <a:latin typeface="+mn-ea"/>
                <a:ea typeface="+mn-ea"/>
              </a:rPr>
              <a:t>총 </a:t>
            </a:r>
            <a:r>
              <a:rPr lang="en-US" altLang="ko-KR" sz="2000">
                <a:latin typeface="+mn-ea"/>
                <a:ea typeface="+mn-ea"/>
              </a:rPr>
              <a:t>10</a:t>
            </a:r>
            <a:r>
              <a:rPr lang="ko-KR" altLang="en-US" sz="2000">
                <a:latin typeface="+mn-ea"/>
                <a:ea typeface="+mn-ea"/>
              </a:rPr>
              <a:t>개의 숫자로 분류하는 문제</a:t>
            </a: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</a:pPr>
            <a:endParaRPr lang="en-US" altLang="ko-KR" sz="2000"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Clr>
                <a:schemeClr val="accent6">
                  <a:lumMod val="75000"/>
                </a:schemeClr>
              </a:buClr>
              <a:buNone/>
            </a:pP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숫자 이미지를 분류하는 </a:t>
            </a:r>
            <a:r>
              <a:rPr lang="en-US" altLang="ko-KR" sz="2000">
                <a:latin typeface="+mn-ea"/>
                <a:ea typeface="+mn-ea"/>
              </a:rPr>
              <a:t>MNIST</a:t>
            </a:r>
            <a:r>
              <a:rPr lang="ko-KR" altLang="en-US" sz="2000">
                <a:latin typeface="+mn-ea"/>
                <a:ea typeface="+mn-ea"/>
              </a:rPr>
              <a:t>의 오디오 버전</a:t>
            </a: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최근 논문에서는 </a:t>
            </a:r>
            <a:r>
              <a:rPr lang="ko-KR" altLang="en-US" sz="2000">
                <a:latin typeface="+mn-ea"/>
              </a:rPr>
              <a:t>이러한 분류 문제를</a:t>
            </a:r>
            <a:r>
              <a:rPr lang="ko-KR" altLang="en-US" sz="2000">
                <a:latin typeface="+mn-ea"/>
                <a:ea typeface="+mn-ea"/>
              </a:rPr>
              <a:t> 생성한 오디오를 평가하는 </a:t>
            </a:r>
            <a:br>
              <a:rPr lang="en-US" altLang="ko-KR" sz="2000">
                <a:latin typeface="+mn-ea"/>
                <a:ea typeface="+mn-ea"/>
              </a:rPr>
            </a:br>
            <a:r>
              <a:rPr lang="en-US" altLang="ko-KR" sz="2000">
                <a:latin typeface="+mn-ea"/>
                <a:ea typeface="+mn-ea"/>
              </a:rPr>
              <a:t>Inception score</a:t>
            </a:r>
            <a:r>
              <a:rPr lang="ko-KR" altLang="en-US" sz="2000">
                <a:latin typeface="+mn-ea"/>
                <a:ea typeface="+mn-ea"/>
              </a:rPr>
              <a:t>를 계산할 때 활용함</a:t>
            </a:r>
            <a:r>
              <a:rPr lang="en-US" altLang="ko-KR" sz="2000" b="1" baseline="30000">
                <a:latin typeface="Century Gothic" panose="020B0502020202020204" pitchFamily="34" charset="0"/>
              </a:rPr>
              <a:t> </a:t>
            </a:r>
            <a:r>
              <a:rPr lang="en-US" altLang="ko-KR" sz="2000" b="1" baseline="30000">
                <a:latin typeface="+mn-ea"/>
                <a:ea typeface="+mn-ea"/>
              </a:rPr>
              <a:t>[1]</a:t>
            </a: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  <a:cs typeface="Times New Roman" panose="02020603050405020304" pitchFamily="18" charset="0"/>
              </a:rPr>
              <a:t>Problem Definition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Nine_6c968bd9_nohash_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95748" y="1806985"/>
            <a:ext cx="609600" cy="6096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979817" y="2009437"/>
            <a:ext cx="592183" cy="2046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5360" y="1880951"/>
            <a:ext cx="32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n-ea"/>
              </a:rPr>
              <a:t>9</a:t>
            </a:r>
            <a:endParaRPr lang="ko-KR" altLang="en-US" sz="240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241" y="5909507"/>
            <a:ext cx="8962414" cy="51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ko-KR" sz="1200">
                <a:solidFill>
                  <a:schemeClr val="tx1"/>
                </a:solidFill>
                <a:latin typeface="+mn-ea"/>
              </a:rPr>
              <a:t>1] C. Donahue, J. McAuley, and M. Puckette, “Adversarial audio synthesis,” in Proceedings of 7th International Conference on Learning Representations (ICLR), 2019.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68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3785" y="1002582"/>
            <a:ext cx="8962412" cy="5353769"/>
          </a:xfr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데이터셋 </a:t>
            </a:r>
            <a:r>
              <a:rPr lang="en-US" altLang="ko-KR" sz="2000">
                <a:latin typeface="+mn-ea"/>
                <a:ea typeface="+mn-ea"/>
              </a:rPr>
              <a:t>: Speech Commands Zero Through Nine (SC09)</a:t>
            </a:r>
          </a:p>
          <a:p>
            <a:pPr lvl="1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  <a:ea typeface="+mn-ea"/>
              </a:rPr>
              <a:t>Speech Commands Dataset</a:t>
            </a:r>
            <a:r>
              <a:rPr lang="en-US" altLang="ko-KR" b="1" baseline="30000">
                <a:latin typeface="+mn-ea"/>
              </a:rPr>
              <a:t> [2] </a:t>
            </a:r>
            <a:r>
              <a:rPr lang="ko-KR" altLang="en-US">
                <a:latin typeface="+mn-ea"/>
                <a:ea typeface="+mn-ea"/>
              </a:rPr>
              <a:t>의 </a:t>
            </a:r>
            <a:r>
              <a:rPr lang="en-US" altLang="ko-KR">
                <a:latin typeface="+mn-ea"/>
                <a:ea typeface="+mn-ea"/>
              </a:rPr>
              <a:t>subset</a:t>
            </a: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통제되지 않은 상황에서 다양한 </a:t>
            </a:r>
            <a:r>
              <a:rPr lang="en-US" altLang="ko-KR" sz="2000">
                <a:latin typeface="+mn-ea"/>
                <a:ea typeface="+mn-ea"/>
              </a:rPr>
              <a:t>speaker</a:t>
            </a:r>
            <a:r>
              <a:rPr lang="ko-KR" altLang="en-US" sz="2000">
                <a:latin typeface="+mn-ea"/>
                <a:ea typeface="+mn-ea"/>
              </a:rPr>
              <a:t>를 통해 녹음된 음성</a:t>
            </a: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각 오디오 파일은 </a:t>
            </a:r>
            <a:r>
              <a:rPr lang="en-US" altLang="ko-KR" sz="2000">
                <a:latin typeface="+mn-ea"/>
                <a:ea typeface="+mn-ea"/>
              </a:rPr>
              <a:t>sample rates </a:t>
            </a:r>
            <a:r>
              <a:rPr lang="en-US" altLang="ko-KR" sz="2000">
                <a:latin typeface="+mn-ea"/>
              </a:rPr>
              <a:t>16KHz</a:t>
            </a:r>
            <a:r>
              <a:rPr lang="ko-KR" altLang="en-US" sz="2000">
                <a:latin typeface="+mn-ea"/>
              </a:rPr>
              <a:t>의</a:t>
            </a:r>
            <a:r>
              <a:rPr lang="ko-KR" altLang="en-US" sz="2000">
                <a:latin typeface="+mn-ea"/>
                <a:ea typeface="+mn-ea"/>
              </a:rPr>
              <a:t> 오디오이고</a:t>
            </a:r>
            <a:r>
              <a:rPr lang="en-US" altLang="ko-KR" sz="2000">
                <a:latin typeface="+mn-ea"/>
                <a:ea typeface="+mn-ea"/>
              </a:rPr>
              <a:t>,</a:t>
            </a:r>
            <a:r>
              <a:rPr lang="ko-KR" altLang="en-US" sz="2000">
                <a:latin typeface="+mn-ea"/>
                <a:ea typeface="+mn-ea"/>
              </a:rPr>
              <a:t> </a:t>
            </a:r>
            <a:br>
              <a:rPr lang="en-US" altLang="ko-KR" sz="2000">
                <a:latin typeface="+mn-ea"/>
                <a:ea typeface="+mn-ea"/>
              </a:rPr>
            </a:br>
            <a:r>
              <a:rPr lang="en-US" altLang="ko-KR" sz="2000">
                <a:latin typeface="+mn-ea"/>
                <a:ea typeface="+mn-ea"/>
              </a:rPr>
              <a:t>1</a:t>
            </a:r>
            <a:r>
              <a:rPr lang="ko-KR" altLang="en-US" sz="2000">
                <a:latin typeface="+mn-ea"/>
                <a:ea typeface="+mn-ea"/>
              </a:rPr>
              <a:t>초의 길이를 가짐</a:t>
            </a: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2000">
              <a:latin typeface="+mn-ea"/>
              <a:ea typeface="+mn-ea"/>
            </a:endParaRPr>
          </a:p>
          <a:p>
            <a: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구성</a:t>
            </a:r>
            <a:endParaRPr lang="en-US" altLang="ko-KR" sz="2000">
              <a:latin typeface="+mn-ea"/>
              <a:ea typeface="+mn-ea"/>
            </a:endParaRPr>
          </a:p>
          <a:p>
            <a:pPr lvl="1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  <a:ea typeface="+mn-ea"/>
              </a:rPr>
              <a:t>Training: 18620</a:t>
            </a:r>
            <a:r>
              <a:rPr lang="ko-KR" altLang="en-US">
                <a:latin typeface="+mn-ea"/>
                <a:ea typeface="+mn-ea"/>
              </a:rPr>
              <a:t>개</a:t>
            </a:r>
            <a:r>
              <a:rPr lang="en-US" altLang="ko-KR">
                <a:latin typeface="+mn-ea"/>
                <a:ea typeface="+mn-ea"/>
              </a:rPr>
              <a:t>, Validation : 2494</a:t>
            </a:r>
            <a:r>
              <a:rPr lang="ko-KR" altLang="en-US">
                <a:latin typeface="+mn-ea"/>
                <a:ea typeface="+mn-ea"/>
              </a:rPr>
              <a:t>개</a:t>
            </a:r>
            <a:r>
              <a:rPr lang="en-US" altLang="ko-KR">
                <a:latin typeface="+mn-ea"/>
                <a:ea typeface="+mn-ea"/>
              </a:rPr>
              <a:t>, Test: 2552</a:t>
            </a:r>
            <a:r>
              <a:rPr lang="ko-KR" altLang="en-US">
                <a:latin typeface="+mn-ea"/>
                <a:ea typeface="+mn-ea"/>
              </a:rPr>
              <a:t>개</a:t>
            </a:r>
            <a:endParaRPr lang="en-US" altLang="ko-KR">
              <a:latin typeface="+mn-ea"/>
              <a:ea typeface="+mn-ea"/>
            </a:endParaRPr>
          </a:p>
          <a:p>
            <a:pPr lvl="1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  <a:ea typeface="+mn-ea"/>
              </a:rPr>
              <a:t>각 파일은 </a:t>
            </a:r>
            <a:r>
              <a:rPr lang="en-US" altLang="ko-KR">
                <a:latin typeface="+mn-ea"/>
                <a:ea typeface="+mn-ea"/>
              </a:rPr>
              <a:t>1</a:t>
            </a:r>
            <a:r>
              <a:rPr lang="ko-KR" altLang="en-US">
                <a:latin typeface="+mn-ea"/>
                <a:ea typeface="+mn-ea"/>
              </a:rPr>
              <a:t>개의 숫자를 발음하는 오디오</a:t>
            </a:r>
            <a:endParaRPr lang="en-US" altLang="ko-KR">
              <a:latin typeface="+mn-ea"/>
              <a:ea typeface="+mn-ea"/>
            </a:endParaRPr>
          </a:p>
          <a:p>
            <a:pPr lvl="1">
              <a:lnSpc>
                <a:spcPct val="1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  <a:ea typeface="+mn-ea"/>
              </a:rPr>
              <a:t>전체적인 </a:t>
            </a:r>
            <a:r>
              <a:rPr lang="en-US" altLang="ko-KR">
                <a:latin typeface="+mn-ea"/>
                <a:ea typeface="+mn-ea"/>
              </a:rPr>
              <a:t>label</a:t>
            </a:r>
            <a:r>
              <a:rPr lang="ko-KR" altLang="en-US">
                <a:latin typeface="+mn-ea"/>
                <a:ea typeface="+mn-ea"/>
              </a:rPr>
              <a:t>의 분포는 균일함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Data Description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241" y="5970470"/>
            <a:ext cx="8962414" cy="51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  <a:latin typeface="+mn-ea"/>
              </a:rPr>
              <a:t>[2] P. Warden, “Speech commands : A dataset for limited-vocabulary speech recognition”, arXiv: 1804.03209, 2018.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74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93785" y="1002582"/>
                <a:ext cx="8962412" cy="5353769"/>
              </a:xfr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000">
                    <a:latin typeface="+mn-ea"/>
                    <a:ea typeface="+mn-ea"/>
                  </a:rPr>
                  <a:t>각 오디오 파일은 </a:t>
                </a:r>
                <a:r>
                  <a:rPr lang="en-US" altLang="ko-KR" sz="2000">
                    <a:latin typeface="+mn-ea"/>
                    <a:ea typeface="+mn-ea"/>
                  </a:rPr>
                  <a:t>16KHz sample rates</a:t>
                </a:r>
                <a:r>
                  <a:rPr lang="ko-KR" altLang="en-US" sz="2000">
                    <a:latin typeface="+mn-ea"/>
                    <a:ea typeface="+mn-ea"/>
                  </a:rPr>
                  <a:t>이고</a:t>
                </a:r>
                <a:r>
                  <a:rPr lang="en-US" altLang="ko-KR" sz="2000">
                    <a:latin typeface="+mn-ea"/>
                    <a:ea typeface="+mn-ea"/>
                  </a:rPr>
                  <a:t>, 1</a:t>
                </a:r>
                <a:r>
                  <a:rPr lang="ko-KR" altLang="en-US" sz="2000">
                    <a:latin typeface="+mn-ea"/>
                    <a:ea typeface="+mn-ea"/>
                  </a:rPr>
                  <a:t>초이므로 높은 차원</a:t>
                </a:r>
                <a:r>
                  <a:rPr lang="en-US" altLang="ko-KR" sz="200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16000</m:t>
                        </m:r>
                      </m:sup>
                    </m:sSup>
                  </m:oMath>
                </a14:m>
                <a:r>
                  <a:rPr lang="en-US" altLang="ko-KR" sz="2000">
                    <a:latin typeface="+mn-ea"/>
                    <a:ea typeface="+mn-ea"/>
                  </a:rPr>
                  <a:t>)</a:t>
                </a:r>
                <a:r>
                  <a:rPr lang="ko-KR" altLang="en-US" sz="2000">
                    <a:latin typeface="+mn-ea"/>
                    <a:ea typeface="+mn-ea"/>
                  </a:rPr>
                  <a:t>을 가지는 데이터 </a:t>
                </a:r>
                <a:r>
                  <a:rPr lang="en-US" altLang="ko-KR" sz="2000">
                    <a:latin typeface="+mn-ea"/>
                    <a:ea typeface="+mn-ea"/>
                  </a:rPr>
                  <a:t>⇒ </a:t>
                </a:r>
                <a:r>
                  <a:rPr lang="ko-KR" altLang="en-US" sz="2000">
                    <a:latin typeface="+mn-ea"/>
                    <a:ea typeface="+mn-ea"/>
                  </a:rPr>
                  <a:t>직접 머신러닝 모델을 적용하기 어려움</a:t>
                </a: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2000">
                  <a:latin typeface="+mn-ea"/>
                  <a:ea typeface="+mn-ea"/>
                </a:endParaRPr>
              </a:p>
              <a:p>
                <a:pPr marL="0" indent="0"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None/>
                </a:pP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000">
                    <a:latin typeface="+mn-ea"/>
                    <a:ea typeface="+mn-ea"/>
                  </a:rPr>
                  <a:t>따라서 오디오 전처리로 많이 사용</a:t>
                </a:r>
                <a:r>
                  <a:rPr lang="en-US" altLang="ko-KR" sz="2000" b="1" baseline="30000">
                    <a:latin typeface="+mn-ea"/>
                  </a:rPr>
                  <a:t> [3] </a:t>
                </a:r>
                <a:r>
                  <a:rPr lang="ko-KR" altLang="en-US" sz="2000">
                    <a:latin typeface="+mn-ea"/>
                    <a:ea typeface="+mn-ea"/>
                  </a:rPr>
                  <a:t>되는 </a:t>
                </a:r>
                <a:r>
                  <a:rPr lang="en-US" altLang="ko-KR" sz="2000">
                    <a:latin typeface="+mn-ea"/>
                    <a:ea typeface="+mn-ea"/>
                  </a:rPr>
                  <a:t>mel-scaled spectrogram</a:t>
                </a:r>
                <a:r>
                  <a:rPr lang="ko-KR" altLang="en-US" sz="2000">
                    <a:latin typeface="+mn-ea"/>
                    <a:ea typeface="+mn-ea"/>
                  </a:rPr>
                  <a:t>을 활용</a:t>
                </a: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>
                    <a:latin typeface="+mn-ea"/>
                    <a:ea typeface="+mn-ea"/>
                  </a:rPr>
                  <a:t>mel-scaled spectrogram</a:t>
                </a:r>
                <a:r>
                  <a:rPr lang="ko-KR" altLang="en-US" sz="2000">
                    <a:latin typeface="+mn-ea"/>
                    <a:ea typeface="+mn-ea"/>
                  </a:rPr>
                  <a:t>이란</a:t>
                </a:r>
                <a:r>
                  <a:rPr lang="en-US" altLang="ko-KR" sz="2000">
                    <a:latin typeface="+mn-ea"/>
                    <a:ea typeface="+mn-ea"/>
                  </a:rPr>
                  <a:t>, audio</a:t>
                </a:r>
                <a:r>
                  <a:rPr lang="ko-KR" altLang="en-US" sz="2000">
                    <a:latin typeface="+mn-ea"/>
                    <a:ea typeface="+mn-ea"/>
                  </a:rPr>
                  <a:t>를 </a:t>
                </a:r>
                <a:r>
                  <a:rPr lang="en-US" altLang="ko-KR" sz="2000">
                    <a:latin typeface="+mn-ea"/>
                    <a:ea typeface="+mn-ea"/>
                  </a:rPr>
                  <a:t>Short-Time Fourier-Transform (STFT)</a:t>
                </a:r>
                <a:r>
                  <a:rPr lang="ko-KR" altLang="en-US" sz="2000">
                    <a:latin typeface="+mn-ea"/>
                    <a:ea typeface="+mn-ea"/>
                  </a:rPr>
                  <a:t>으로 </a:t>
                </a:r>
                <a:r>
                  <a:rPr lang="en-US" altLang="ko-KR" sz="2000">
                    <a:latin typeface="+mn-ea"/>
                    <a:ea typeface="+mn-ea"/>
                  </a:rPr>
                  <a:t>time-frequency</a:t>
                </a:r>
                <a:r>
                  <a:rPr lang="ko-KR" altLang="en-US" sz="2000">
                    <a:latin typeface="+mn-ea"/>
                    <a:ea typeface="+mn-ea"/>
                  </a:rPr>
                  <a:t>로 변환 후 사람의 인지 정도에 맞도록 </a:t>
                </a:r>
                <a:r>
                  <a:rPr lang="en-US" altLang="ko-KR" sz="2000">
                    <a:latin typeface="+mn-ea"/>
                    <a:ea typeface="+mn-ea"/>
                  </a:rPr>
                  <a:t>mel-scale filter</a:t>
                </a:r>
                <a:r>
                  <a:rPr lang="ko-KR" altLang="en-US" sz="2000">
                    <a:latin typeface="+mn-ea"/>
                    <a:ea typeface="+mn-ea"/>
                  </a:rPr>
                  <a:t>를 적용하는 방식</a:t>
                </a:r>
                <a:endParaRPr lang="en-US" altLang="ko-KR" sz="2000">
                  <a:latin typeface="+mn-ea"/>
                  <a:ea typeface="+mn-ea"/>
                </a:endParaRPr>
              </a:p>
              <a:p>
                <a:pPr lvl="1"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600">
                    <a:latin typeface="+mn-ea"/>
                    <a:ea typeface="+mn-ea"/>
                  </a:rPr>
                  <a:t>Python library Librosa</a:t>
                </a:r>
                <a:r>
                  <a:rPr lang="ko-KR" altLang="en-US" sz="1600">
                    <a:latin typeface="+mn-ea"/>
                    <a:ea typeface="+mn-ea"/>
                  </a:rPr>
                  <a:t>를 활용함</a:t>
                </a:r>
                <a:endParaRPr lang="en-US" altLang="ko-KR" sz="160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785" y="1002582"/>
                <a:ext cx="8962412" cy="5353769"/>
              </a:xfrm>
              <a:blipFill rotWithShape="0">
                <a:blip r:embed="rId3"/>
                <a:stretch>
                  <a:fillRect l="-543" r="-1018"/>
                </a:stretch>
              </a:blip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Preprocessing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0241" y="5865962"/>
            <a:ext cx="8962414" cy="51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chemeClr val="tx1"/>
                </a:solidFill>
                <a:latin typeface="+mn-ea"/>
              </a:rPr>
              <a:t>[3] C. Hawthorne, E. Elsen, J. Song Warden, et al. “Onsets and frames: Dual-objective piano transcription”, In Proceedings of the 19th International Society for Music Information Retrieval Conference (ISMIR), Paris, France, 2018.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859675" y="1663933"/>
            <a:ext cx="3424649" cy="2287489"/>
            <a:chOff x="642253" y="2526081"/>
            <a:chExt cx="3424649" cy="2287489"/>
          </a:xfrm>
        </p:grpSpPr>
        <p:grpSp>
          <p:nvGrpSpPr>
            <p:cNvPr id="13" name="그룹 12"/>
            <p:cNvGrpSpPr/>
            <p:nvPr/>
          </p:nvGrpSpPr>
          <p:grpSpPr>
            <a:xfrm>
              <a:off x="642253" y="2538846"/>
              <a:ext cx="3231973" cy="2274724"/>
              <a:chOff x="2820489" y="1654805"/>
              <a:chExt cx="3231973" cy="2274724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3165" y="1654805"/>
                <a:ext cx="3039297" cy="2274724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2820489" y="1798591"/>
                <a:ext cx="7228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>
                    <a:latin typeface="+mn-ea"/>
                  </a:rPr>
                  <a:t>value</a:t>
                </a:r>
                <a:endParaRPr lang="ko-KR" altLang="en-US" sz="1100">
                  <a:latin typeface="+mn-ea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67840" y="2526081"/>
              <a:ext cx="22990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>
                  <a:latin typeface="+mn-ea"/>
                </a:rPr>
                <a:t>waveform audio </a:t>
              </a:r>
              <a:endParaRPr lang="ko-KR" altLang="en-US" sz="11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7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93785" y="1002582"/>
                <a:ext cx="8962412" cy="5353769"/>
              </a:xfr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>
                    <a:latin typeface="+mn-ea"/>
                    <a:ea typeface="+mn-ea"/>
                  </a:rPr>
                  <a:t>STFT</a:t>
                </a:r>
                <a:r>
                  <a:rPr lang="ko-KR" altLang="en-US" sz="2000">
                    <a:latin typeface="+mn-ea"/>
                    <a:ea typeface="+mn-ea"/>
                  </a:rPr>
                  <a:t>의</a:t>
                </a:r>
                <a:r>
                  <a:rPr lang="en-US" altLang="ko-KR" sz="2000">
                    <a:latin typeface="+mn-ea"/>
                    <a:ea typeface="+mn-ea"/>
                  </a:rPr>
                  <a:t> window size</a:t>
                </a:r>
                <a:r>
                  <a:rPr lang="ko-KR" altLang="en-US" sz="2000">
                    <a:latin typeface="+mn-ea"/>
                    <a:ea typeface="+mn-ea"/>
                  </a:rPr>
                  <a:t>는 </a:t>
                </a:r>
                <a:r>
                  <a:rPr lang="en-US" altLang="ko-KR" sz="2000">
                    <a:latin typeface="+mn-ea"/>
                    <a:ea typeface="+mn-ea"/>
                  </a:rPr>
                  <a:t>0.128</a:t>
                </a:r>
                <a:r>
                  <a:rPr lang="ko-KR" altLang="en-US" sz="2000">
                    <a:latin typeface="+mn-ea"/>
                    <a:ea typeface="+mn-ea"/>
                  </a:rPr>
                  <a:t>초</a:t>
                </a:r>
                <a:r>
                  <a:rPr lang="en-US" altLang="ko-KR" sz="2000">
                    <a:latin typeface="+mn-ea"/>
                    <a:ea typeface="+mn-ea"/>
                  </a:rPr>
                  <a:t>, stride</a:t>
                </a:r>
                <a:r>
                  <a:rPr lang="ko-KR" altLang="en-US" sz="2000">
                    <a:latin typeface="+mn-ea"/>
                    <a:ea typeface="+mn-ea"/>
                  </a:rPr>
                  <a:t>는 </a:t>
                </a:r>
                <a:r>
                  <a:rPr lang="en-US" altLang="ko-KR" sz="2000">
                    <a:latin typeface="+mn-ea"/>
                    <a:ea typeface="+mn-ea"/>
                  </a:rPr>
                  <a:t>0.064</a:t>
                </a:r>
                <a:r>
                  <a:rPr lang="ko-KR" altLang="en-US" sz="2000">
                    <a:latin typeface="+mn-ea"/>
                    <a:ea typeface="+mn-ea"/>
                  </a:rPr>
                  <a:t>초를 이용함</a:t>
                </a: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>
                    <a:latin typeface="+mn-ea"/>
                    <a:ea typeface="+mn-ea"/>
                  </a:rPr>
                  <a:t>mel-scale filter</a:t>
                </a:r>
                <a:r>
                  <a:rPr lang="ko-KR" altLang="en-US" sz="2000">
                    <a:latin typeface="+mn-ea"/>
                    <a:ea typeface="+mn-ea"/>
                  </a:rPr>
                  <a:t>에서 </a:t>
                </a:r>
                <a:r>
                  <a:rPr lang="en-US" altLang="ko-KR" sz="2000">
                    <a:latin typeface="+mn-ea"/>
                    <a:ea typeface="+mn-ea"/>
                  </a:rPr>
                  <a:t>mel</a:t>
                </a:r>
                <a:r>
                  <a:rPr lang="ko-KR" altLang="en-US" sz="2000">
                    <a:latin typeface="+mn-ea"/>
                    <a:ea typeface="+mn-ea"/>
                  </a:rPr>
                  <a:t>의 개수는 </a:t>
                </a:r>
                <a:r>
                  <a:rPr lang="en-US" altLang="ko-KR" sz="2000">
                    <a:latin typeface="+mn-ea"/>
                    <a:ea typeface="+mn-ea"/>
                  </a:rPr>
                  <a:t>80</a:t>
                </a:r>
                <a:r>
                  <a:rPr lang="ko-KR" altLang="en-US" sz="2000">
                    <a:latin typeface="+mn-ea"/>
                    <a:ea typeface="+mn-ea"/>
                  </a:rPr>
                  <a:t>개를 이용함</a:t>
                </a: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>
                    <a:latin typeface="+mn-ea"/>
                    <a:ea typeface="+mn-ea"/>
                  </a:rPr>
                  <a:t>mel-scaled spectrogram</a:t>
                </a:r>
                <a:r>
                  <a:rPr lang="ko-KR" altLang="en-US" sz="2000">
                    <a:latin typeface="+mn-ea"/>
                    <a:ea typeface="+mn-ea"/>
                  </a:rPr>
                  <a:t>은</a:t>
                </a:r>
                <a:r>
                  <a:rPr lang="en-US" altLang="ko-KR" sz="2000">
                    <a:latin typeface="+mn-ea"/>
                    <a:ea typeface="+mn-ea"/>
                  </a:rPr>
                  <a:t> </a:t>
                </a:r>
                <a:r>
                  <a:rPr lang="ko-KR" altLang="en-US" sz="2000">
                    <a:latin typeface="+mn-ea"/>
                    <a:ea typeface="+mn-ea"/>
                  </a:rPr>
                  <a:t>값의 분포가 </a:t>
                </a:r>
                <a:r>
                  <a:rPr lang="en-US" altLang="ko-KR" sz="2000">
                    <a:latin typeface="+mn-ea"/>
                    <a:ea typeface="+mn-ea"/>
                  </a:rPr>
                  <a:t>0</a:t>
                </a:r>
                <a:r>
                  <a:rPr lang="ko-KR" altLang="en-US" sz="2000">
                    <a:latin typeface="+mn-ea"/>
                    <a:ea typeface="+mn-ea"/>
                  </a:rPr>
                  <a:t>부터 </a:t>
                </a:r>
                <a:r>
                  <a:rPr lang="en-US" altLang="ko-KR" sz="2000">
                    <a:latin typeface="+mn-ea"/>
                    <a:ea typeface="+mn-ea"/>
                  </a:rPr>
                  <a:t>13000</a:t>
                </a:r>
                <a:r>
                  <a:rPr lang="ko-KR" altLang="en-US" sz="2000">
                    <a:latin typeface="+mn-ea"/>
                    <a:ea typeface="+mn-ea"/>
                  </a:rPr>
                  <a:t>까지 다양하게 나타나서 크기의 </a:t>
                </a:r>
                <a:r>
                  <a:rPr lang="en-US" altLang="ko-KR" sz="2000">
                    <a:latin typeface="+mn-ea"/>
                    <a:ea typeface="+mn-ea"/>
                  </a:rPr>
                  <a:t>scale</a:t>
                </a:r>
                <a:r>
                  <a:rPr lang="ko-KR" altLang="en-US" sz="2000">
                    <a:latin typeface="+mn-ea"/>
                    <a:ea typeface="+mn-ea"/>
                  </a:rPr>
                  <a:t>을 </a:t>
                </a:r>
                <a:r>
                  <a:rPr lang="en-US" altLang="ko-KR" sz="2000">
                    <a:latin typeface="+mn-ea"/>
                    <a:ea typeface="+mn-ea"/>
                  </a:rPr>
                  <a:t>decibel </a:t>
                </a:r>
                <a:r>
                  <a:rPr lang="ko-KR" altLang="en-US" sz="2000">
                    <a:latin typeface="+mn-ea"/>
                    <a:ea typeface="+mn-ea"/>
                  </a:rPr>
                  <a:t>수준으로 변환</a:t>
                </a:r>
                <a:endParaRPr lang="en-US" altLang="ko-KR" sz="2000">
                  <a:latin typeface="+mn-ea"/>
                  <a:ea typeface="+mn-ea"/>
                </a:endParaRPr>
              </a:p>
              <a:p>
                <a:pPr lvl="1"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10 ∗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func>
                  </m:oMath>
                </a14:m>
                <a:r>
                  <a:rPr lang="en-US" altLang="ko-KR">
                    <a:latin typeface="+mn-ea"/>
                    <a:ea typeface="+mn-ea"/>
                  </a:rPr>
                  <a:t> </a:t>
                </a:r>
                <a:r>
                  <a:rPr lang="ko-KR" altLang="en-US">
                    <a:latin typeface="+mn-ea"/>
                    <a:ea typeface="+mn-ea"/>
                  </a:rPr>
                  <a:t>로 계산하여 값의 </a:t>
                </a:r>
                <a:r>
                  <a:rPr lang="en-US" altLang="ko-KR">
                    <a:latin typeface="+mn-ea"/>
                    <a:ea typeface="+mn-ea"/>
                  </a:rPr>
                  <a:t>scale</a:t>
                </a:r>
                <a:r>
                  <a:rPr lang="ko-KR" altLang="en-US">
                    <a:latin typeface="+mn-ea"/>
                    <a:ea typeface="+mn-ea"/>
                  </a:rPr>
                  <a:t>을 축소함</a:t>
                </a:r>
                <a:endParaRPr lang="en-US" altLang="ko-KR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2000">
                  <a:latin typeface="+mn-ea"/>
                  <a:ea typeface="+mn-ea"/>
                </a:endParaRPr>
              </a:p>
              <a:p>
                <a:pPr marL="0" indent="0"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None/>
                </a:pP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000">
                    <a:latin typeface="+mn-ea"/>
                    <a:ea typeface="+mn-ea"/>
                  </a:rPr>
                  <a:t>결과적으로 </a:t>
                </a:r>
                <a:r>
                  <a:rPr lang="en-US" altLang="ko-KR" sz="2000">
                    <a:latin typeface="+mn-ea"/>
                    <a:ea typeface="+mn-ea"/>
                  </a:rPr>
                  <a:t>mel-scaled spectrogram</a:t>
                </a:r>
                <a:r>
                  <a:rPr lang="ko-KR" altLang="en-US" sz="2000">
                    <a:latin typeface="+mn-ea"/>
                    <a:ea typeface="+mn-ea"/>
                  </a:rPr>
                  <a:t>의 차원은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80×16</m:t>
                        </m:r>
                      </m:sup>
                    </m:sSup>
                  </m:oMath>
                </a14:m>
                <a:r>
                  <a:rPr lang="ko-KR" altLang="en-US" sz="2000">
                    <a:latin typeface="+mn-ea"/>
                    <a:ea typeface="+mn-ea"/>
                  </a:rPr>
                  <a:t>이고</a:t>
                </a:r>
                <a:r>
                  <a:rPr lang="en-US" altLang="ko-KR" sz="2000">
                    <a:latin typeface="+mn-ea"/>
                    <a:ea typeface="+mn-ea"/>
                  </a:rPr>
                  <a:t>, </a:t>
                </a:r>
                <a:br>
                  <a:rPr lang="en-US" altLang="ko-KR" sz="2000">
                    <a:latin typeface="+mn-ea"/>
                    <a:ea typeface="+mn-ea"/>
                  </a:rPr>
                </a:br>
                <a:r>
                  <a:rPr lang="ko-KR" altLang="en-US" sz="2000">
                    <a:latin typeface="+mn-ea"/>
                    <a:ea typeface="+mn-ea"/>
                  </a:rPr>
                  <a:t>이를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sup>
                    </m:sSup>
                  </m:oMath>
                </a14:m>
                <a:r>
                  <a:rPr lang="ko-KR" altLang="en-US" sz="2000">
                    <a:latin typeface="+mn-ea"/>
                    <a:ea typeface="+mn-ea"/>
                  </a:rPr>
                  <a:t>의 다변수 데이터로 표현</a:t>
                </a: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2000">
                    <a:latin typeface="+mn-ea"/>
                    <a:ea typeface="+mn-ea"/>
                  </a:rPr>
                  <a:t>학습 데이터의 평균과 표준편차를 이용하여</a:t>
                </a:r>
                <a:r>
                  <a:rPr lang="en-US" altLang="ko-KR" sz="2000">
                    <a:latin typeface="+mn-ea"/>
                    <a:ea typeface="+mn-ea"/>
                  </a:rPr>
                  <a:t>, </a:t>
                </a:r>
                <a:r>
                  <a:rPr lang="ko-KR" altLang="en-US" sz="2000">
                    <a:latin typeface="+mn-ea"/>
                    <a:ea typeface="+mn-ea"/>
                  </a:rPr>
                  <a:t>모든 </a:t>
                </a:r>
                <a:r>
                  <a:rPr lang="en-US" altLang="ko-KR" sz="2000">
                    <a:latin typeface="+mn-ea"/>
                    <a:ea typeface="+mn-ea"/>
                  </a:rPr>
                  <a:t>Input </a:t>
                </a:r>
                <a:r>
                  <a:rPr lang="ko-KR" altLang="en-US" sz="2000">
                    <a:latin typeface="+mn-ea"/>
                    <a:ea typeface="+mn-ea"/>
                  </a:rPr>
                  <a:t>값을 표준화</a:t>
                </a:r>
                <a:endParaRPr lang="en-US" altLang="ko-KR" sz="2000"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Clr>
                    <a:schemeClr val="accent6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en-US" altLang="ko-KR" sz="200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785" y="1002582"/>
                <a:ext cx="8962412" cy="5353769"/>
              </a:xfrm>
              <a:blipFill rotWithShape="0">
                <a:blip r:embed="rId3"/>
                <a:stretch>
                  <a:fillRect l="-543" t="-454" b="-114"/>
                </a:stretch>
              </a:blip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Preprocessing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017990" y="2917962"/>
            <a:ext cx="7124524" cy="2140683"/>
            <a:chOff x="642253" y="2343192"/>
            <a:chExt cx="7613116" cy="2287489"/>
          </a:xfrm>
        </p:grpSpPr>
        <p:grpSp>
          <p:nvGrpSpPr>
            <p:cNvPr id="11" name="그룹 10"/>
            <p:cNvGrpSpPr/>
            <p:nvPr/>
          </p:nvGrpSpPr>
          <p:grpSpPr>
            <a:xfrm>
              <a:off x="5224781" y="2355957"/>
              <a:ext cx="3030588" cy="2268206"/>
              <a:chOff x="2882532" y="2578043"/>
              <a:chExt cx="3030588" cy="2268206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2532" y="2578043"/>
                <a:ext cx="3030588" cy="2268206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422469" y="2578043"/>
                <a:ext cx="2299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>
                    <a:latin typeface="+mn-ea"/>
                  </a:rPr>
                  <a:t>mel-scaled spectrogram</a:t>
                </a:r>
                <a:endParaRPr lang="ko-KR" altLang="en-US" sz="1100">
                  <a:latin typeface="+mn-ea"/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4145279" y="3390971"/>
              <a:ext cx="592183" cy="20469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42253" y="2343192"/>
              <a:ext cx="3424649" cy="2287489"/>
              <a:chOff x="642253" y="2526081"/>
              <a:chExt cx="3424649" cy="2287489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642253" y="2538846"/>
                <a:ext cx="3231973" cy="2274724"/>
                <a:chOff x="2820489" y="1654805"/>
                <a:chExt cx="3231973" cy="2274724"/>
              </a:xfrm>
            </p:grpSpPr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165" y="1654805"/>
                  <a:ext cx="3039297" cy="2274724"/>
                </a:xfrm>
                <a:prstGeom prst="rect">
                  <a:avLst/>
                </a:prstGeom>
              </p:spPr>
            </p:pic>
            <p:sp>
              <p:nvSpPr>
                <p:cNvPr id="14" name="TextBox 13"/>
                <p:cNvSpPr txBox="1"/>
                <p:nvPr/>
              </p:nvSpPr>
              <p:spPr>
                <a:xfrm>
                  <a:off x="2820489" y="1798591"/>
                  <a:ext cx="72281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100">
                      <a:latin typeface="+mn-ea"/>
                    </a:rPr>
                    <a:t>value</a:t>
                  </a:r>
                  <a:endParaRPr lang="ko-KR" altLang="en-US" sz="1100">
                    <a:latin typeface="+mn-ea"/>
                  </a:endParaRP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767840" y="2526081"/>
                <a:ext cx="22990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>
                    <a:latin typeface="+mn-ea"/>
                  </a:rPr>
                  <a:t>waveform audio </a:t>
                </a:r>
                <a:endParaRPr lang="ko-KR" altLang="en-US" sz="110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26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3785" y="1002582"/>
            <a:ext cx="8962412" cy="5353769"/>
          </a:xfr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  <a:ea typeface="+mn-ea"/>
              </a:rPr>
              <a:t>Machine learning models 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  <a:ea typeface="+mn-ea"/>
              </a:rPr>
              <a:t>Linear Discriminant Analysis (LDA)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  <a:ea typeface="+mn-ea"/>
              </a:rPr>
              <a:t>Quadratic Discriminant Analysis (QDA)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  <a:ea typeface="+mn-ea"/>
              </a:rPr>
              <a:t>Neural Networks (NN)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  <a:ea typeface="+mn-ea"/>
              </a:rPr>
              <a:t>Support Vector Machines (SVM)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  <a:ea typeface="+mn-ea"/>
              </a:rPr>
              <a:t>Decision Trees (DT)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  <a:ea typeface="+mn-ea"/>
              </a:rPr>
              <a:t>Random Forest (RF)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>
              <a:latin typeface="+mn-ea"/>
              <a:ea typeface="+mn-ea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  <a:ea typeface="+mn-ea"/>
              </a:rPr>
              <a:t>Performance metric : </a:t>
            </a:r>
            <a:r>
              <a:rPr lang="ko-KR" altLang="en-US" sz="2000">
                <a:latin typeface="+mn-ea"/>
                <a:ea typeface="+mn-ea"/>
              </a:rPr>
              <a:t>분류 정확도</a:t>
            </a:r>
            <a:endParaRPr lang="en-US" altLang="ko-KR" sz="2000">
              <a:latin typeface="+mn-ea"/>
              <a:ea typeface="+mn-ea"/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+mn-ea"/>
              <a:ea typeface="+mn-ea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>
                <a:latin typeface="+mn-ea"/>
                <a:ea typeface="+mn-ea"/>
              </a:rPr>
              <a:t>Model selection and assessment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  <a:ea typeface="+mn-ea"/>
              </a:rPr>
              <a:t>다양한 </a:t>
            </a:r>
            <a:r>
              <a:rPr lang="en-US" altLang="ko-KR">
                <a:latin typeface="+mn-ea"/>
                <a:ea typeface="+mn-ea"/>
              </a:rPr>
              <a:t>hyperparameter</a:t>
            </a:r>
            <a:r>
              <a:rPr lang="ko-KR" altLang="en-US">
                <a:latin typeface="+mn-ea"/>
                <a:ea typeface="+mn-ea"/>
              </a:rPr>
              <a:t>에 대해 모델을 학습하고</a:t>
            </a:r>
            <a:r>
              <a:rPr lang="en-US" altLang="ko-KR">
                <a:latin typeface="+mn-ea"/>
                <a:ea typeface="+mn-ea"/>
              </a:rPr>
              <a:t>, validation </a:t>
            </a:r>
            <a:r>
              <a:rPr lang="ko-KR" altLang="en-US">
                <a:latin typeface="+mn-ea"/>
                <a:ea typeface="+mn-ea"/>
              </a:rPr>
              <a:t>성능이 가장 좋은 모델을 선택</a:t>
            </a:r>
            <a:endParaRPr lang="en-US" altLang="ko-KR">
              <a:latin typeface="+mn-ea"/>
              <a:ea typeface="+mn-ea"/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  <a:ea typeface="+mn-ea"/>
              </a:rPr>
              <a:t>학습 및 </a:t>
            </a:r>
            <a:r>
              <a:rPr lang="en-US" altLang="ko-KR">
                <a:latin typeface="+mn-ea"/>
                <a:ea typeface="+mn-ea"/>
              </a:rPr>
              <a:t>validation</a:t>
            </a:r>
            <a:r>
              <a:rPr lang="ko-KR" altLang="en-US">
                <a:latin typeface="+mn-ea"/>
                <a:ea typeface="+mn-ea"/>
              </a:rPr>
              <a:t>에 이용하지 않은 </a:t>
            </a:r>
            <a:r>
              <a:rPr lang="en-US" altLang="ko-KR">
                <a:latin typeface="+mn-ea"/>
                <a:ea typeface="+mn-ea"/>
              </a:rPr>
              <a:t>Test </a:t>
            </a:r>
            <a:r>
              <a:rPr lang="ko-KR" altLang="en-US">
                <a:latin typeface="+mn-ea"/>
                <a:ea typeface="+mn-ea"/>
              </a:rPr>
              <a:t>데이터를 이용하여 모델 평가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Analysis Methods 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4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3785" y="1002582"/>
            <a:ext cx="8962412" cy="5353769"/>
          </a:xfr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+mn-ea"/>
                <a:ea typeface="+mn-ea"/>
              </a:rPr>
              <a:t>각 모델에 대해 사용한 </a:t>
            </a:r>
            <a:r>
              <a:rPr lang="en-US" altLang="ko-KR" sz="2000">
                <a:latin typeface="+mn-ea"/>
                <a:ea typeface="+mn-ea"/>
              </a:rPr>
              <a:t>hyperparameter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  <a:ea typeface="+mn-ea"/>
              </a:rPr>
              <a:t>이외의 </a:t>
            </a:r>
            <a:r>
              <a:rPr lang="en-US" altLang="ko-KR">
                <a:latin typeface="+mn-ea"/>
                <a:ea typeface="+mn-ea"/>
              </a:rPr>
              <a:t>hyperparameter </a:t>
            </a:r>
            <a:r>
              <a:rPr lang="ko-KR" altLang="en-US">
                <a:latin typeface="+mn-ea"/>
                <a:ea typeface="+mn-ea"/>
              </a:rPr>
              <a:t>값은 </a:t>
            </a:r>
            <a:r>
              <a:rPr lang="en-US" altLang="ko-KR">
                <a:latin typeface="+mn-ea"/>
                <a:ea typeface="+mn-ea"/>
              </a:rPr>
              <a:t>scikit-learn</a:t>
            </a:r>
            <a:r>
              <a:rPr lang="ko-KR" altLang="en-US">
                <a:latin typeface="+mn-ea"/>
                <a:ea typeface="+mn-ea"/>
              </a:rPr>
              <a:t>의 </a:t>
            </a:r>
            <a:r>
              <a:rPr lang="en-US" altLang="ko-KR">
                <a:latin typeface="+mn-ea"/>
                <a:ea typeface="+mn-ea"/>
              </a:rPr>
              <a:t>default </a:t>
            </a:r>
            <a:r>
              <a:rPr lang="ko-KR" altLang="en-US">
                <a:latin typeface="+mn-ea"/>
                <a:ea typeface="+mn-ea"/>
              </a:rPr>
              <a:t>값을 사용</a:t>
            </a:r>
            <a:endParaRPr lang="en-US" altLang="ko-KR">
              <a:latin typeface="+mn-ea"/>
              <a:ea typeface="+mn-ea"/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>
                <a:latin typeface="+mn-ea"/>
                <a:ea typeface="+mn-ea"/>
              </a:rPr>
              <a:t>Bold </a:t>
            </a:r>
            <a:r>
              <a:rPr lang="ko-KR" altLang="en-US">
                <a:latin typeface="+mn-ea"/>
                <a:ea typeface="+mn-ea"/>
              </a:rPr>
              <a:t>표시는 가장 좋은 성능을 보인 </a:t>
            </a:r>
            <a:r>
              <a:rPr lang="en-US" altLang="ko-KR">
                <a:latin typeface="+mn-ea"/>
                <a:ea typeface="+mn-ea"/>
              </a:rPr>
              <a:t>hyperparamter </a:t>
            </a:r>
            <a:r>
              <a:rPr lang="ko-KR" altLang="en-US">
                <a:latin typeface="+mn-ea"/>
                <a:ea typeface="+mn-ea"/>
              </a:rPr>
              <a:t>값</a:t>
            </a:r>
            <a:endParaRPr lang="en-US" altLang="ko-KR">
              <a:latin typeface="+mn-ea"/>
              <a:ea typeface="+mn-ea"/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altLang="ko-KR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Experiment Results 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10226"/>
              </p:ext>
            </p:extLst>
          </p:nvPr>
        </p:nvGraphicFramePr>
        <p:xfrm>
          <a:off x="1389016" y="2059480"/>
          <a:ext cx="6365967" cy="430648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04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9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1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hyperparameter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LDA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solver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sz="1600" b="1" u="none" strike="noStrike">
                          <a:effectLst/>
                          <a:latin typeface="+mn-ea"/>
                          <a:ea typeface="+mn-ea"/>
                        </a:rPr>
                        <a:t>svd</a:t>
                      </a:r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, lsqr, eigen}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QDA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reg param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{0.01, </a:t>
                      </a:r>
                      <a:r>
                        <a:rPr lang="en-US" altLang="ko-KR" sz="1600" b="1" u="none" strike="noStrike">
                          <a:effectLst/>
                          <a:latin typeface="+mn-ea"/>
                          <a:ea typeface="+mn-ea"/>
                        </a:rPr>
                        <a:t>0.1</a:t>
                      </a:r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, 0.0}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0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NN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hidden</a:t>
                      </a:r>
                      <a:r>
                        <a:rPr lang="en-US" sz="1600" u="none" strike="noStrike" baseline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layer sizes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600" b="1" u="none" strike="noStrike">
                          <a:effectLst/>
                          <a:latin typeface="+mn-ea"/>
                          <a:ea typeface="+mn-ea"/>
                        </a:rPr>
                        <a:t>(100)</a:t>
                      </a:r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, (100, 50), (100, 50, 20)}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2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alpha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{0.001, </a:t>
                      </a:r>
                      <a:r>
                        <a:rPr lang="en-US" altLang="ko-KR" sz="1600" b="1" u="none" strike="noStrike">
                          <a:effectLst/>
                          <a:latin typeface="+mn-ea"/>
                          <a:ea typeface="+mn-ea"/>
                        </a:rPr>
                        <a:t>0.0001</a:t>
                      </a:r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, 0.00005}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learning rate init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{0.002, </a:t>
                      </a:r>
                      <a:r>
                        <a:rPr lang="en-US" altLang="ko-KR" sz="1600" b="1" u="none" strike="noStrike">
                          <a:effectLst/>
                          <a:latin typeface="+mn-ea"/>
                          <a:ea typeface="+mn-ea"/>
                        </a:rPr>
                        <a:t>0.001</a:t>
                      </a:r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, 0.0005}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1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SVM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altLang="ko-KR" sz="1600" b="1" u="none" strike="noStrike">
                          <a:effectLst/>
                          <a:latin typeface="+mn-ea"/>
                          <a:ea typeface="+mn-ea"/>
                        </a:rPr>
                        <a:t>1.0</a:t>
                      </a:r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, 0.5}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kernel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sz="1600" b="1" u="none" strike="noStrike">
                          <a:effectLst/>
                          <a:latin typeface="+mn-ea"/>
                          <a:ea typeface="+mn-ea"/>
                        </a:rPr>
                        <a:t>rbf</a:t>
                      </a:r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, poly, linear}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1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DT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max</a:t>
                      </a:r>
                      <a:r>
                        <a:rPr lang="en-US" sz="1600" u="none" strike="noStrike" baseline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depth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{50, 200, </a:t>
                      </a:r>
                      <a:r>
                        <a:rPr lang="en-US" sz="1600" b="1" u="none" strike="noStrike">
                          <a:effectLst/>
                          <a:latin typeface="+mn-ea"/>
                          <a:ea typeface="+mn-ea"/>
                        </a:rPr>
                        <a:t>None</a:t>
                      </a:r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max feature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{sqrt, log2, </a:t>
                      </a:r>
                      <a:r>
                        <a:rPr lang="en-US" sz="1600" b="1" u="none" strike="noStrike">
                          <a:effectLst/>
                          <a:latin typeface="+mn-ea"/>
                          <a:ea typeface="+mn-ea"/>
                        </a:rPr>
                        <a:t>None</a:t>
                      </a:r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min</a:t>
                      </a:r>
                      <a:r>
                        <a:rPr lang="en-US" sz="1600" u="none" strike="noStrike" baseline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samples split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{10, </a:t>
                      </a:r>
                      <a:r>
                        <a:rPr lang="en-US" altLang="ko-KR" sz="1600" b="1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, 2}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1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RF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n estimators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{10, 100, </a:t>
                      </a:r>
                      <a:r>
                        <a:rPr lang="en-US" altLang="ko-KR" sz="1600" b="1" u="none" strike="noStrike">
                          <a:effectLst/>
                          <a:latin typeface="+mn-ea"/>
                          <a:ea typeface="+mn-ea"/>
                        </a:rPr>
                        <a:t>1000</a:t>
                      </a:r>
                      <a:r>
                        <a:rPr lang="en-US" altLang="ko-KR" sz="1600" u="none" strike="noStrike">
                          <a:effectLst/>
                          <a:latin typeface="+mn-ea"/>
                          <a:ea typeface="+mn-ea"/>
                        </a:rPr>
                        <a:t>}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1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max depth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sz="1600" b="1" u="none" strike="noStrike">
                          <a:effectLst/>
                          <a:latin typeface="+mn-ea"/>
                          <a:ea typeface="+mn-ea"/>
                        </a:rPr>
                        <a:t>50</a:t>
                      </a:r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, 200, None}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max</a:t>
                      </a:r>
                      <a:r>
                        <a:rPr lang="en-US" sz="1600" u="none" strike="noStrike" baseline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feature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{</a:t>
                      </a:r>
                      <a:r>
                        <a:rPr lang="en-US" sz="1600" b="1" u="none" strike="noStrike">
                          <a:effectLst/>
                          <a:latin typeface="+mn-ea"/>
                          <a:ea typeface="+mn-ea"/>
                        </a:rPr>
                        <a:t>sqrt</a:t>
                      </a:r>
                      <a:r>
                        <a:rPr lang="en-US" sz="1600" u="none" strike="noStrike">
                          <a:effectLst/>
                          <a:latin typeface="+mn-ea"/>
                          <a:ea typeface="+mn-ea"/>
                        </a:rPr>
                        <a:t>, log2}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43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93785" y="1002582"/>
            <a:ext cx="8962412" cy="5353769"/>
          </a:xfr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  <a:ea typeface="+mn-ea"/>
              </a:rPr>
              <a:t>각 </a:t>
            </a:r>
            <a:r>
              <a:rPr lang="en-US" altLang="ko-KR">
                <a:latin typeface="+mn-ea"/>
                <a:ea typeface="+mn-ea"/>
              </a:rPr>
              <a:t>method</a:t>
            </a:r>
            <a:r>
              <a:rPr lang="ko-KR" altLang="en-US">
                <a:latin typeface="+mn-ea"/>
                <a:ea typeface="+mn-ea"/>
              </a:rPr>
              <a:t>의 </a:t>
            </a:r>
            <a:r>
              <a:rPr lang="en-US" altLang="ko-KR">
                <a:latin typeface="+mn-ea"/>
                <a:ea typeface="+mn-ea"/>
              </a:rPr>
              <a:t>Best model</a:t>
            </a:r>
            <a:r>
              <a:rPr lang="ko-KR" altLang="en-US">
                <a:latin typeface="+mn-ea"/>
                <a:ea typeface="+mn-ea"/>
              </a:rPr>
              <a:t>의 </a:t>
            </a:r>
            <a:r>
              <a:rPr lang="en-US" altLang="ko-KR">
                <a:latin typeface="+mn-ea"/>
                <a:ea typeface="+mn-ea"/>
              </a:rPr>
              <a:t>Test </a:t>
            </a:r>
            <a:r>
              <a:rPr lang="ko-KR" altLang="en-US">
                <a:latin typeface="+mn-ea"/>
                <a:ea typeface="+mn-ea"/>
              </a:rPr>
              <a:t>성능</a:t>
            </a:r>
            <a:endParaRPr lang="en-US" altLang="ko-KR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b="1">
                <a:latin typeface="+mj-ea"/>
                <a:ea typeface="+mj-ea"/>
              </a:rPr>
              <a:t>Experiment Results </a:t>
            </a:r>
            <a:endParaRPr lang="ko-KR" altLang="en-US" sz="3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489B-41FF-4BE0-9EBC-2F1F850D7A23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35635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8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28246</TotalTime>
  <Words>794</Words>
  <Application>Microsoft Office PowerPoint</Application>
  <PresentationFormat>화면 슬라이드 쇼(4:3)</PresentationFormat>
  <Paragraphs>167</Paragraphs>
  <Slides>14</Slides>
  <Notes>14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Arial</vt:lpstr>
      <vt:lpstr>Cambria Math</vt:lpstr>
      <vt:lpstr>Century Gothic</vt:lpstr>
      <vt:lpstr>Times New Roman</vt:lpstr>
      <vt:lpstr>Wingdings</vt:lpstr>
      <vt:lpstr>Office 테마</vt:lpstr>
      <vt:lpstr>Spoken Digit Classification</vt:lpstr>
      <vt:lpstr>목차</vt:lpstr>
      <vt:lpstr>Problem Definition</vt:lpstr>
      <vt:lpstr>Data Description</vt:lpstr>
      <vt:lpstr>Preprocessing</vt:lpstr>
      <vt:lpstr>Preprocessing</vt:lpstr>
      <vt:lpstr>Analysis Methods </vt:lpstr>
      <vt:lpstr>Experiment Results </vt:lpstr>
      <vt:lpstr>Experiment Results </vt:lpstr>
      <vt:lpstr>Experiment Results </vt:lpstr>
      <vt:lpstr>Experiment Results </vt:lpstr>
      <vt:lpstr>Experiment Results 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Park Jonggwon</cp:lastModifiedBy>
  <cp:revision>543</cp:revision>
  <dcterms:created xsi:type="dcterms:W3CDTF">2018-10-30T09:33:46Z</dcterms:created>
  <dcterms:modified xsi:type="dcterms:W3CDTF">2020-06-26T14:33:14Z</dcterms:modified>
</cp:coreProperties>
</file>