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88" r:id="rId3"/>
    <p:sldId id="257" r:id="rId4"/>
    <p:sldId id="259" r:id="rId5"/>
    <p:sldId id="260" r:id="rId6"/>
    <p:sldId id="261" r:id="rId7"/>
    <p:sldId id="262" r:id="rId8"/>
    <p:sldId id="264" r:id="rId9"/>
    <p:sldId id="277" r:id="rId10"/>
    <p:sldId id="266" r:id="rId11"/>
    <p:sldId id="267" r:id="rId12"/>
    <p:sldId id="268" r:id="rId13"/>
    <p:sldId id="269" r:id="rId14"/>
    <p:sldId id="270" r:id="rId15"/>
    <p:sldId id="271" r:id="rId16"/>
    <p:sldId id="289" r:id="rId17"/>
    <p:sldId id="274" r:id="rId18"/>
    <p:sldId id="275" r:id="rId19"/>
    <p:sldId id="276" r:id="rId20"/>
    <p:sldId id="290" r:id="rId21"/>
    <p:sldId id="278" r:id="rId22"/>
    <p:sldId id="281" r:id="rId23"/>
    <p:sldId id="279" r:id="rId24"/>
    <p:sldId id="280" r:id="rId25"/>
    <p:sldId id="282" r:id="rId26"/>
    <p:sldId id="283" r:id="rId27"/>
    <p:sldId id="284" r:id="rId28"/>
    <p:sldId id="285" r:id="rId29"/>
    <p:sldId id="286" r:id="rId30"/>
    <p:sldId id="287" r:id="rId31"/>
    <p:sldId id="291" r:id="rId32"/>
    <p:sldId id="292" r:id="rId33"/>
    <p:sldId id="293" r:id="rId34"/>
    <p:sldId id="294" r:id="rId35"/>
    <p:sldId id="295" r:id="rId36"/>
    <p:sldId id="296" r:id="rId37"/>
    <p:sldId id="297" r:id="rId38"/>
    <p:sldId id="263" r:id="rId39"/>
    <p:sldId id="26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57"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9908F6-0D6A-4DAF-9F16-55FE1F6602F0}"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1F820-443A-49C0-9484-02EDF08205DC}" type="slidenum">
              <a:rPr lang="en-IN" smtClean="0"/>
              <a:t>‹#›</a:t>
            </a:fld>
            <a:endParaRPr lang="en-IN"/>
          </a:p>
        </p:txBody>
      </p:sp>
    </p:spTree>
    <p:extLst>
      <p:ext uri="{BB962C8B-B14F-4D97-AF65-F5344CB8AC3E}">
        <p14:creationId xmlns:p14="http://schemas.microsoft.com/office/powerpoint/2010/main" val="112149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9908F6-0D6A-4DAF-9F16-55FE1F6602F0}" type="datetimeFigureOut">
              <a:rPr lang="en-IN" smtClean="0"/>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C1F820-443A-49C0-9484-02EDF08205DC}" type="slidenum">
              <a:rPr lang="en-IN" smtClean="0"/>
              <a:t>‹#›</a:t>
            </a:fld>
            <a:endParaRPr lang="en-IN"/>
          </a:p>
        </p:txBody>
      </p:sp>
    </p:spTree>
    <p:extLst>
      <p:ext uri="{BB962C8B-B14F-4D97-AF65-F5344CB8AC3E}">
        <p14:creationId xmlns:p14="http://schemas.microsoft.com/office/powerpoint/2010/main" val="112776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9908F6-0D6A-4DAF-9F16-55FE1F6602F0}"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1F820-443A-49C0-9484-02EDF08205DC}" type="slidenum">
              <a:rPr lang="en-IN" smtClean="0"/>
              <a:t>‹#›</a:t>
            </a:fld>
            <a:endParaRPr lang="en-IN"/>
          </a:p>
        </p:txBody>
      </p:sp>
    </p:spTree>
    <p:extLst>
      <p:ext uri="{BB962C8B-B14F-4D97-AF65-F5344CB8AC3E}">
        <p14:creationId xmlns:p14="http://schemas.microsoft.com/office/powerpoint/2010/main" val="654024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9908F6-0D6A-4DAF-9F16-55FE1F6602F0}"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1F820-443A-49C0-9484-02EDF08205D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30804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908F6-0D6A-4DAF-9F16-55FE1F6602F0}"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1F820-443A-49C0-9484-02EDF08205DC}" type="slidenum">
              <a:rPr lang="en-IN" smtClean="0"/>
              <a:t>‹#›</a:t>
            </a:fld>
            <a:endParaRPr lang="en-IN"/>
          </a:p>
        </p:txBody>
      </p:sp>
    </p:spTree>
    <p:extLst>
      <p:ext uri="{BB962C8B-B14F-4D97-AF65-F5344CB8AC3E}">
        <p14:creationId xmlns:p14="http://schemas.microsoft.com/office/powerpoint/2010/main" val="662990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9908F6-0D6A-4DAF-9F16-55FE1F6602F0}" type="datetimeFigureOut">
              <a:rPr lang="en-IN" smtClean="0"/>
              <a:t>20-03-2020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1F820-443A-49C0-9484-02EDF08205DC}" type="slidenum">
              <a:rPr lang="en-IN" smtClean="0"/>
              <a:t>‹#›</a:t>
            </a:fld>
            <a:endParaRPr lang="en-IN"/>
          </a:p>
        </p:txBody>
      </p:sp>
    </p:spTree>
    <p:extLst>
      <p:ext uri="{BB962C8B-B14F-4D97-AF65-F5344CB8AC3E}">
        <p14:creationId xmlns:p14="http://schemas.microsoft.com/office/powerpoint/2010/main" val="3954449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9908F6-0D6A-4DAF-9F16-55FE1F6602F0}" type="datetimeFigureOut">
              <a:rPr lang="en-IN" smtClean="0"/>
              <a:t>20-03-2020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1F820-443A-49C0-9484-02EDF08205DC}" type="slidenum">
              <a:rPr lang="en-IN" smtClean="0"/>
              <a:t>‹#›</a:t>
            </a:fld>
            <a:endParaRPr lang="en-IN"/>
          </a:p>
        </p:txBody>
      </p:sp>
    </p:spTree>
    <p:extLst>
      <p:ext uri="{BB962C8B-B14F-4D97-AF65-F5344CB8AC3E}">
        <p14:creationId xmlns:p14="http://schemas.microsoft.com/office/powerpoint/2010/main" val="3381967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9908F6-0D6A-4DAF-9F16-55FE1F6602F0}"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1F820-443A-49C0-9484-02EDF08205DC}" type="slidenum">
              <a:rPr lang="en-IN" smtClean="0"/>
              <a:t>‹#›</a:t>
            </a:fld>
            <a:endParaRPr lang="en-IN"/>
          </a:p>
        </p:txBody>
      </p:sp>
    </p:spTree>
    <p:extLst>
      <p:ext uri="{BB962C8B-B14F-4D97-AF65-F5344CB8AC3E}">
        <p14:creationId xmlns:p14="http://schemas.microsoft.com/office/powerpoint/2010/main" val="3806307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9908F6-0D6A-4DAF-9F16-55FE1F6602F0}"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1F820-443A-49C0-9484-02EDF08205DC}" type="slidenum">
              <a:rPr lang="en-IN" smtClean="0"/>
              <a:t>‹#›</a:t>
            </a:fld>
            <a:endParaRPr lang="en-IN"/>
          </a:p>
        </p:txBody>
      </p:sp>
    </p:spTree>
    <p:extLst>
      <p:ext uri="{BB962C8B-B14F-4D97-AF65-F5344CB8AC3E}">
        <p14:creationId xmlns:p14="http://schemas.microsoft.com/office/powerpoint/2010/main" val="311293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E9908F6-0D6A-4DAF-9F16-55FE1F6602F0}"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1F820-443A-49C0-9484-02EDF08205DC}" type="slidenum">
              <a:rPr lang="en-IN" smtClean="0"/>
              <a:t>‹#›</a:t>
            </a:fld>
            <a:endParaRPr lang="en-IN"/>
          </a:p>
        </p:txBody>
      </p:sp>
    </p:spTree>
    <p:extLst>
      <p:ext uri="{BB962C8B-B14F-4D97-AF65-F5344CB8AC3E}">
        <p14:creationId xmlns:p14="http://schemas.microsoft.com/office/powerpoint/2010/main" val="104234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908F6-0D6A-4DAF-9F16-55FE1F6602F0}"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1F820-443A-49C0-9484-02EDF08205DC}" type="slidenum">
              <a:rPr lang="en-IN" smtClean="0"/>
              <a:t>‹#›</a:t>
            </a:fld>
            <a:endParaRPr lang="en-IN"/>
          </a:p>
        </p:txBody>
      </p:sp>
    </p:spTree>
    <p:extLst>
      <p:ext uri="{BB962C8B-B14F-4D97-AF65-F5344CB8AC3E}">
        <p14:creationId xmlns:p14="http://schemas.microsoft.com/office/powerpoint/2010/main" val="33326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9908F6-0D6A-4DAF-9F16-55FE1F6602F0}" type="datetimeFigureOut">
              <a:rPr lang="en-IN" smtClean="0"/>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C1F820-443A-49C0-9484-02EDF08205DC}" type="slidenum">
              <a:rPr lang="en-IN" smtClean="0"/>
              <a:t>‹#›</a:t>
            </a:fld>
            <a:endParaRPr lang="en-IN"/>
          </a:p>
        </p:txBody>
      </p:sp>
    </p:spTree>
    <p:extLst>
      <p:ext uri="{BB962C8B-B14F-4D97-AF65-F5344CB8AC3E}">
        <p14:creationId xmlns:p14="http://schemas.microsoft.com/office/powerpoint/2010/main" val="243823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9908F6-0D6A-4DAF-9F16-55FE1F6602F0}" type="datetimeFigureOut">
              <a:rPr lang="en-IN" smtClean="0"/>
              <a:t>20-03-2020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C1F820-443A-49C0-9484-02EDF08205DC}" type="slidenum">
              <a:rPr lang="en-IN" smtClean="0"/>
              <a:t>‹#›</a:t>
            </a:fld>
            <a:endParaRPr lang="en-IN"/>
          </a:p>
        </p:txBody>
      </p:sp>
    </p:spTree>
    <p:extLst>
      <p:ext uri="{BB962C8B-B14F-4D97-AF65-F5344CB8AC3E}">
        <p14:creationId xmlns:p14="http://schemas.microsoft.com/office/powerpoint/2010/main" val="217996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9908F6-0D6A-4DAF-9F16-55FE1F6602F0}" type="datetimeFigureOut">
              <a:rPr lang="en-IN" smtClean="0"/>
              <a:t>20-03-2020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BC1F820-443A-49C0-9484-02EDF08205DC}" type="slidenum">
              <a:rPr lang="en-IN" smtClean="0"/>
              <a:t>‹#›</a:t>
            </a:fld>
            <a:endParaRPr lang="en-IN"/>
          </a:p>
        </p:txBody>
      </p:sp>
    </p:spTree>
    <p:extLst>
      <p:ext uri="{BB962C8B-B14F-4D97-AF65-F5344CB8AC3E}">
        <p14:creationId xmlns:p14="http://schemas.microsoft.com/office/powerpoint/2010/main" val="271862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9908F6-0D6A-4DAF-9F16-55FE1F6602F0}" type="datetimeFigureOut">
              <a:rPr lang="en-IN" smtClean="0"/>
              <a:t>20-03-2020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BC1F820-443A-49C0-9484-02EDF08205DC}" type="slidenum">
              <a:rPr lang="en-IN" smtClean="0"/>
              <a:t>‹#›</a:t>
            </a:fld>
            <a:endParaRPr lang="en-IN"/>
          </a:p>
        </p:txBody>
      </p:sp>
    </p:spTree>
    <p:extLst>
      <p:ext uri="{BB962C8B-B14F-4D97-AF65-F5344CB8AC3E}">
        <p14:creationId xmlns:p14="http://schemas.microsoft.com/office/powerpoint/2010/main" val="2876335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9908F6-0D6A-4DAF-9F16-55FE1F6602F0}" type="datetimeFigureOut">
              <a:rPr lang="en-IN" smtClean="0"/>
              <a:t>20-03-2020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BC1F820-443A-49C0-9484-02EDF08205DC}" type="slidenum">
              <a:rPr lang="en-IN" smtClean="0"/>
              <a:t>‹#›</a:t>
            </a:fld>
            <a:endParaRPr lang="en-IN"/>
          </a:p>
        </p:txBody>
      </p:sp>
    </p:spTree>
    <p:extLst>
      <p:ext uri="{BB962C8B-B14F-4D97-AF65-F5344CB8AC3E}">
        <p14:creationId xmlns:p14="http://schemas.microsoft.com/office/powerpoint/2010/main" val="1594541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9908F6-0D6A-4DAF-9F16-55FE1F6602F0}" type="datetimeFigureOut">
              <a:rPr lang="en-IN" smtClean="0"/>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C1F820-443A-49C0-9484-02EDF08205DC}" type="slidenum">
              <a:rPr lang="en-IN" smtClean="0"/>
              <a:t>‹#›</a:t>
            </a:fld>
            <a:endParaRPr lang="en-IN"/>
          </a:p>
        </p:txBody>
      </p:sp>
    </p:spTree>
    <p:extLst>
      <p:ext uri="{BB962C8B-B14F-4D97-AF65-F5344CB8AC3E}">
        <p14:creationId xmlns:p14="http://schemas.microsoft.com/office/powerpoint/2010/main" val="1260344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9908F6-0D6A-4DAF-9F16-55FE1F6602F0}" type="datetimeFigureOut">
              <a:rPr lang="en-IN" smtClean="0"/>
              <a:t>20-03-2020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C1F820-443A-49C0-9484-02EDF08205DC}" type="slidenum">
              <a:rPr lang="en-IN" smtClean="0"/>
              <a:t>‹#›</a:t>
            </a:fld>
            <a:endParaRPr lang="en-IN"/>
          </a:p>
        </p:txBody>
      </p:sp>
    </p:spTree>
    <p:extLst>
      <p:ext uri="{BB962C8B-B14F-4D97-AF65-F5344CB8AC3E}">
        <p14:creationId xmlns:p14="http://schemas.microsoft.com/office/powerpoint/2010/main" val="9316695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49526A-775E-46BF-9FC8-9E158D46498E}"/>
              </a:ext>
            </a:extLst>
          </p:cNvPr>
          <p:cNvSpPr>
            <a:spLocks noGrp="1"/>
          </p:cNvSpPr>
          <p:nvPr>
            <p:ph type="ctrTitle"/>
          </p:nvPr>
        </p:nvSpPr>
        <p:spPr>
          <a:xfrm>
            <a:off x="465543" y="-1132332"/>
            <a:ext cx="10989578" cy="493272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IN" dirty="0">
                <a:latin typeface="Algerian" panose="04020705040A02060702" pitchFamily="82" charset="0"/>
              </a:rPr>
              <a:t>BANKING MANAGEMENT SYSTEM</a:t>
            </a:r>
          </a:p>
        </p:txBody>
      </p:sp>
      <p:sp>
        <p:nvSpPr>
          <p:cNvPr id="7" name="TextBox 6">
            <a:extLst>
              <a:ext uri="{FF2B5EF4-FFF2-40B4-BE49-F238E27FC236}">
                <a16:creationId xmlns:a16="http://schemas.microsoft.com/office/drawing/2014/main" id="{DAC5C21E-D1B8-41CC-A2AC-71D2C5E0F2E9}"/>
              </a:ext>
            </a:extLst>
          </p:cNvPr>
          <p:cNvSpPr txBox="1"/>
          <p:nvPr/>
        </p:nvSpPr>
        <p:spPr>
          <a:xfrm>
            <a:off x="8170877" y="5025006"/>
            <a:ext cx="3506598" cy="455189"/>
          </a:xfrm>
          <a:prstGeom prst="rect">
            <a:avLst/>
          </a:prstGeom>
          <a:noFill/>
        </p:spPr>
        <p:txBody>
          <a:bodyPr wrap="square" rtlCol="0">
            <a:spAutoFit/>
          </a:bodyPr>
          <a:lstStyle/>
          <a:p>
            <a:pPr>
              <a:lnSpc>
                <a:spcPct val="150000"/>
              </a:lnSpc>
            </a:pPr>
            <a:r>
              <a:rPr lang="en-IN" dirty="0"/>
              <a:t>Jay D. </a:t>
            </a:r>
            <a:r>
              <a:rPr lang="en-IN"/>
              <a:t>Gadhave</a:t>
            </a:r>
            <a:endParaRPr lang="en-IN" dirty="0"/>
          </a:p>
        </p:txBody>
      </p:sp>
    </p:spTree>
    <p:extLst>
      <p:ext uri="{BB962C8B-B14F-4D97-AF65-F5344CB8AC3E}">
        <p14:creationId xmlns:p14="http://schemas.microsoft.com/office/powerpoint/2010/main" val="411057307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103">
            <a:extLst>
              <a:ext uri="{FF2B5EF4-FFF2-40B4-BE49-F238E27FC236}">
                <a16:creationId xmlns:a16="http://schemas.microsoft.com/office/drawing/2014/main" id="{B56BAC3B-27DD-4194-AE43-9B4669B3276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7052161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603525-7B0A-4811-A256-03D40395F45C}"/>
              </a:ext>
            </a:extLst>
          </p:cNvPr>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100362875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98EFE794-9867-47B0-9B2C-5B1359CE5410}"/>
              </a:ext>
            </a:extLst>
          </p:cNvPr>
          <p:cNvPicPr>
            <a:picLocks noGrp="1" noChangeAspect="1"/>
          </p:cNvPicPr>
          <p:nvPr>
            <p:ph idx="1"/>
          </p:nvPr>
        </p:nvPicPr>
        <p:blipFill>
          <a:blip r:embed="rId2"/>
          <a:stretch>
            <a:fillRect/>
          </a:stretch>
        </p:blipFill>
        <p:spPr>
          <a:xfrm>
            <a:off x="0" y="0"/>
            <a:ext cx="12191999" cy="6857999"/>
          </a:xfrm>
          <a:prstGeom prst="rect">
            <a:avLst/>
          </a:prstGeom>
        </p:spPr>
      </p:pic>
      <p:pic>
        <p:nvPicPr>
          <p:cNvPr id="4" name="Picture 3">
            <a:extLst>
              <a:ext uri="{FF2B5EF4-FFF2-40B4-BE49-F238E27FC236}">
                <a16:creationId xmlns:a16="http://schemas.microsoft.com/office/drawing/2014/main" id="{A64DA712-09CB-4D61-9F58-86AED4A3E8E4}"/>
              </a:ext>
            </a:extLst>
          </p:cNvPr>
          <p:cNvPicPr>
            <a:picLocks noChangeAspect="1"/>
          </p:cNvPicPr>
          <p:nvPr/>
        </p:nvPicPr>
        <p:blipFill>
          <a:blip r:embed="rId3"/>
          <a:stretch>
            <a:fillRect/>
          </a:stretch>
        </p:blipFill>
        <p:spPr>
          <a:xfrm>
            <a:off x="1" y="0"/>
            <a:ext cx="12192000" cy="6858000"/>
          </a:xfrm>
          <a:prstGeom prst="rect">
            <a:avLst/>
          </a:prstGeom>
        </p:spPr>
      </p:pic>
    </p:spTree>
    <p:extLst>
      <p:ext uri="{BB962C8B-B14F-4D97-AF65-F5344CB8AC3E}">
        <p14:creationId xmlns:p14="http://schemas.microsoft.com/office/powerpoint/2010/main" val="389857675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B46E40-C6CD-41B5-9A03-6DE047CD94C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3B3912D3-34EF-4C08-8162-BA0669C8F16B}"/>
              </a:ext>
            </a:extLst>
          </p:cNvPr>
          <p:cNvPicPr>
            <a:picLocks noChangeAspect="1"/>
          </p:cNvPicPr>
          <p:nvPr/>
        </p:nvPicPr>
        <p:blipFill>
          <a:blip r:embed="rId2"/>
          <a:stretch>
            <a:fillRect/>
          </a:stretch>
        </p:blipFill>
        <p:spPr>
          <a:xfrm>
            <a:off x="0" y="0"/>
            <a:ext cx="12191999" cy="6857999"/>
          </a:xfrm>
          <a:prstGeom prst="rect">
            <a:avLst/>
          </a:prstGeom>
        </p:spPr>
      </p:pic>
      <p:sp>
        <p:nvSpPr>
          <p:cNvPr id="8" name="Oval 7">
            <a:extLst>
              <a:ext uri="{FF2B5EF4-FFF2-40B4-BE49-F238E27FC236}">
                <a16:creationId xmlns:a16="http://schemas.microsoft.com/office/drawing/2014/main" id="{5538B8FA-7792-41F1-A7DA-0E55DCEAE1E9}"/>
              </a:ext>
            </a:extLst>
          </p:cNvPr>
          <p:cNvSpPr/>
          <p:nvPr/>
        </p:nvSpPr>
        <p:spPr>
          <a:xfrm>
            <a:off x="9799320" y="5897880"/>
            <a:ext cx="1874520" cy="7315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990278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875789-548D-4DE3-9F6D-42D7B526AB8E}"/>
              </a:ext>
            </a:extLst>
          </p:cNvPr>
          <p:cNvSpPr/>
          <p:nvPr/>
        </p:nvSpPr>
        <p:spPr>
          <a:xfrm>
            <a:off x="7927596" y="0"/>
            <a:ext cx="3926048" cy="75500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54FFAEBF-142C-497D-A8C0-992A8424FDE3}"/>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195EA7C1-2E34-4827-9D91-505994A0C87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131249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04DBD3-62BD-4C98-844F-0A8CAFAA789F}"/>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03220796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D5D76D-3C2E-4317-9DB6-C2CDDEFB67B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14371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D96AF1-92E5-4453-BC85-CB70F3DCBDC5}"/>
              </a:ext>
            </a:extLst>
          </p:cNvPr>
          <p:cNvSpPr txBox="1"/>
          <p:nvPr/>
        </p:nvSpPr>
        <p:spPr>
          <a:xfrm>
            <a:off x="3342733" y="206738"/>
            <a:ext cx="5058562" cy="58477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3200" b="1" dirty="0">
                <a:effectLst>
                  <a:outerShdw blurRad="38100" dist="38100" dir="2700000" algn="tl">
                    <a:srgbClr val="000000">
                      <a:alpha val="43137"/>
                    </a:srgbClr>
                  </a:outerShdw>
                </a:effectLst>
                <a:latin typeface="Bookman Old Style" panose="02050604050505020204" pitchFamily="18" charset="0"/>
              </a:rPr>
              <a:t>          SIGNUP 1</a:t>
            </a:r>
          </a:p>
        </p:txBody>
      </p:sp>
      <p:sp>
        <p:nvSpPr>
          <p:cNvPr id="3" name="Content Placeholder 2">
            <a:extLst>
              <a:ext uri="{FF2B5EF4-FFF2-40B4-BE49-F238E27FC236}">
                <a16:creationId xmlns:a16="http://schemas.microsoft.com/office/drawing/2014/main" id="{68AD7D58-EE80-4183-868F-850381F1A5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E176EB63-A516-4E31-AB72-CA4CAB871B3A}"/>
              </a:ext>
            </a:extLst>
          </p:cNvPr>
          <p:cNvPicPr>
            <a:picLocks noChangeAspect="1"/>
          </p:cNvPicPr>
          <p:nvPr/>
        </p:nvPicPr>
        <p:blipFill>
          <a:blip r:embed="rId2"/>
          <a:stretch>
            <a:fillRect/>
          </a:stretch>
        </p:blipFill>
        <p:spPr>
          <a:xfrm>
            <a:off x="1351280" y="960810"/>
            <a:ext cx="9032240" cy="5582229"/>
          </a:xfrm>
          <a:prstGeom prst="rect">
            <a:avLst/>
          </a:prstGeom>
        </p:spPr>
      </p:pic>
    </p:spTree>
    <p:extLst>
      <p:ext uri="{BB962C8B-B14F-4D97-AF65-F5344CB8AC3E}">
        <p14:creationId xmlns:p14="http://schemas.microsoft.com/office/powerpoint/2010/main" val="195653677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AB9F45-21C1-428F-ABBD-448ED72E7FB9}"/>
              </a:ext>
            </a:extLst>
          </p:cNvPr>
          <p:cNvSpPr txBox="1"/>
          <p:nvPr/>
        </p:nvSpPr>
        <p:spPr>
          <a:xfrm>
            <a:off x="4295163" y="637563"/>
            <a:ext cx="3338819" cy="584775"/>
          </a:xfrm>
          <a:prstGeom prst="rect">
            <a:avLst/>
          </a:prstGeom>
          <a:noFill/>
        </p:spPr>
        <p:txBody>
          <a:bodyPr wrap="square" rtlCol="0">
            <a:spAutoFit/>
          </a:bodyPr>
          <a:lstStyle/>
          <a:p>
            <a:r>
              <a:rPr lang="en-IN" sz="3200" b="1" dirty="0">
                <a:effectLst>
                  <a:outerShdw dist="38100" dir="2700000" algn="tl">
                    <a:schemeClr val="accent2"/>
                  </a:outerShdw>
                </a:effectLst>
                <a:latin typeface="Bookman Old Style" panose="02050604050505020204" pitchFamily="18" charset="0"/>
              </a:rPr>
              <a:t>SIGNUP 2</a:t>
            </a:r>
            <a:endParaRPr lang="en-IN" sz="3200" dirty="0">
              <a:latin typeface="Bookman Old Style" panose="02050604050505020204" pitchFamily="18" charset="0"/>
            </a:endParaRPr>
          </a:p>
        </p:txBody>
      </p:sp>
      <p:pic>
        <p:nvPicPr>
          <p:cNvPr id="4" name="Picture 3">
            <a:extLst>
              <a:ext uri="{FF2B5EF4-FFF2-40B4-BE49-F238E27FC236}">
                <a16:creationId xmlns:a16="http://schemas.microsoft.com/office/drawing/2014/main" id="{82F377B3-BC09-4C8E-91E8-B81DE2C638FB}"/>
              </a:ext>
            </a:extLst>
          </p:cNvPr>
          <p:cNvPicPr>
            <a:picLocks noChangeAspect="1"/>
          </p:cNvPicPr>
          <p:nvPr/>
        </p:nvPicPr>
        <p:blipFill>
          <a:blip r:embed="rId2"/>
          <a:stretch>
            <a:fillRect/>
          </a:stretch>
        </p:blipFill>
        <p:spPr>
          <a:xfrm>
            <a:off x="1507490" y="1367767"/>
            <a:ext cx="8601710" cy="5148314"/>
          </a:xfrm>
          <a:prstGeom prst="rect">
            <a:avLst/>
          </a:prstGeom>
        </p:spPr>
      </p:pic>
    </p:spTree>
    <p:extLst>
      <p:ext uri="{BB962C8B-B14F-4D97-AF65-F5344CB8AC3E}">
        <p14:creationId xmlns:p14="http://schemas.microsoft.com/office/powerpoint/2010/main" val="358827812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77016501-E88C-4A13-BBD8-F1EAECDC118B}"/>
              </a:ext>
            </a:extLst>
          </p:cNvPr>
          <p:cNvGraphicFramePr>
            <a:graphicFrameLocks noGrp="1"/>
          </p:cNvGraphicFramePr>
          <p:nvPr>
            <p:ph idx="1"/>
            <p:extLst>
              <p:ext uri="{D42A27DB-BD31-4B8C-83A1-F6EECF244321}">
                <p14:modId xmlns:p14="http://schemas.microsoft.com/office/powerpoint/2010/main" val="1181314912"/>
              </p:ext>
            </p:extLst>
          </p:nvPr>
        </p:nvGraphicFramePr>
        <p:xfrm>
          <a:off x="1503027" y="2366533"/>
          <a:ext cx="9185945" cy="3054152"/>
        </p:xfrm>
        <a:graphic>
          <a:graphicData uri="http://schemas.openxmlformats.org/drawingml/2006/table">
            <a:tbl>
              <a:tblPr firstRow="1" firstCol="1" bandRow="1">
                <a:tableStyleId>{5C22544A-7EE6-4342-B048-85BDC9FD1C3A}</a:tableStyleId>
              </a:tblPr>
              <a:tblGrid>
                <a:gridCol w="1086096">
                  <a:extLst>
                    <a:ext uri="{9D8B030D-6E8A-4147-A177-3AD203B41FA5}">
                      <a16:colId xmlns:a16="http://schemas.microsoft.com/office/drawing/2014/main" val="3588237752"/>
                    </a:ext>
                  </a:extLst>
                </a:gridCol>
                <a:gridCol w="2587493">
                  <a:extLst>
                    <a:ext uri="{9D8B030D-6E8A-4147-A177-3AD203B41FA5}">
                      <a16:colId xmlns:a16="http://schemas.microsoft.com/office/drawing/2014/main" val="1992694810"/>
                    </a:ext>
                  </a:extLst>
                </a:gridCol>
                <a:gridCol w="1836794">
                  <a:extLst>
                    <a:ext uri="{9D8B030D-6E8A-4147-A177-3AD203B41FA5}">
                      <a16:colId xmlns:a16="http://schemas.microsoft.com/office/drawing/2014/main" val="2000671160"/>
                    </a:ext>
                  </a:extLst>
                </a:gridCol>
                <a:gridCol w="1837781">
                  <a:extLst>
                    <a:ext uri="{9D8B030D-6E8A-4147-A177-3AD203B41FA5}">
                      <a16:colId xmlns:a16="http://schemas.microsoft.com/office/drawing/2014/main" val="2233670599"/>
                    </a:ext>
                  </a:extLst>
                </a:gridCol>
                <a:gridCol w="1837781">
                  <a:extLst>
                    <a:ext uri="{9D8B030D-6E8A-4147-A177-3AD203B41FA5}">
                      <a16:colId xmlns:a16="http://schemas.microsoft.com/office/drawing/2014/main" val="1221109477"/>
                    </a:ext>
                  </a:extLst>
                </a:gridCol>
              </a:tblGrid>
              <a:tr h="497997">
                <a:tc>
                  <a:txBody>
                    <a:bodyPr/>
                    <a:lstStyle/>
                    <a:p>
                      <a:pPr algn="ctr">
                        <a:lnSpc>
                          <a:spcPct val="115000"/>
                        </a:lnSpc>
                        <a:spcAft>
                          <a:spcPts val="0"/>
                        </a:spcAft>
                      </a:pPr>
                      <a:r>
                        <a:rPr lang="en-IN" sz="1600" b="1" dirty="0">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Field</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b="1">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Attribute</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b="1" dirty="0">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Data type</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b="1">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Size</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b="1">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Description</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5187272"/>
                  </a:ext>
                </a:extLst>
              </a:tr>
              <a:tr h="521398">
                <a:tc>
                  <a:txBody>
                    <a:bodyPr/>
                    <a:lstStyle/>
                    <a:p>
                      <a:pPr>
                        <a:lnSpc>
                          <a:spcPct val="115000"/>
                        </a:lnSpc>
                        <a:spcAft>
                          <a:spcPts val="0"/>
                        </a:spcAft>
                      </a:pPr>
                      <a:r>
                        <a:rPr lang="en-IN" sz="1600" b="1" dirty="0">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1</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Form no</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Integer</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(Primary key)</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05</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Form no</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59161"/>
                  </a:ext>
                </a:extLst>
              </a:tr>
              <a:tr h="497997">
                <a:tc>
                  <a:txBody>
                    <a:bodyPr/>
                    <a:lstStyle/>
                    <a:p>
                      <a:pPr>
                        <a:lnSpc>
                          <a:spcPct val="115000"/>
                        </a:lnSpc>
                        <a:spcAft>
                          <a:spcPts val="0"/>
                        </a:spcAft>
                      </a:pPr>
                      <a:r>
                        <a:rPr lang="en-IN" sz="1600" b="1" dirty="0">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2</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Account</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Varchar</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20</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Account</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81326"/>
                  </a:ext>
                </a:extLst>
              </a:tr>
              <a:tr h="497997">
                <a:tc>
                  <a:txBody>
                    <a:bodyPr/>
                    <a:lstStyle/>
                    <a:p>
                      <a:pPr>
                        <a:lnSpc>
                          <a:spcPct val="115000"/>
                        </a:lnSpc>
                        <a:spcAft>
                          <a:spcPts val="0"/>
                        </a:spcAft>
                      </a:pPr>
                      <a:r>
                        <a:rPr lang="en-IN" sz="1600" b="1" dirty="0">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3</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Card no</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Integer</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15</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Card no</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5823124"/>
                  </a:ext>
                </a:extLst>
              </a:tr>
              <a:tr h="521398">
                <a:tc>
                  <a:txBody>
                    <a:bodyPr/>
                    <a:lstStyle/>
                    <a:p>
                      <a:pPr>
                        <a:lnSpc>
                          <a:spcPct val="115000"/>
                        </a:lnSpc>
                        <a:spcAft>
                          <a:spcPts val="0"/>
                        </a:spcAft>
                      </a:pPr>
                      <a:r>
                        <a:rPr lang="en-IN" sz="1600" b="1">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4</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Pin</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Integer</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15</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Pin</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1076382"/>
                  </a:ext>
                </a:extLst>
              </a:tr>
              <a:tr h="497997">
                <a:tc>
                  <a:txBody>
                    <a:bodyPr/>
                    <a:lstStyle/>
                    <a:p>
                      <a:pPr>
                        <a:lnSpc>
                          <a:spcPct val="115000"/>
                        </a:lnSpc>
                        <a:spcAft>
                          <a:spcPts val="0"/>
                        </a:spcAft>
                      </a:pPr>
                      <a:r>
                        <a:rPr lang="en-IN" sz="1600" b="1">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5</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Service Required</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Varchar</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10</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Service Required</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4090128"/>
                  </a:ext>
                </a:extLst>
              </a:tr>
            </a:tbl>
          </a:graphicData>
        </a:graphic>
      </p:graphicFrame>
      <p:sp>
        <p:nvSpPr>
          <p:cNvPr id="4" name="TextBox 3">
            <a:extLst>
              <a:ext uri="{FF2B5EF4-FFF2-40B4-BE49-F238E27FC236}">
                <a16:creationId xmlns:a16="http://schemas.microsoft.com/office/drawing/2014/main" id="{8F6FD611-A4B4-488C-A993-C8C87B099D29}"/>
              </a:ext>
            </a:extLst>
          </p:cNvPr>
          <p:cNvSpPr txBox="1"/>
          <p:nvPr/>
        </p:nvSpPr>
        <p:spPr>
          <a:xfrm>
            <a:off x="4816120" y="1019542"/>
            <a:ext cx="3875713" cy="646331"/>
          </a:xfrm>
          <a:prstGeom prst="rect">
            <a:avLst/>
          </a:prstGeom>
          <a:noFill/>
        </p:spPr>
        <p:txBody>
          <a:bodyPr wrap="square" rtlCol="0">
            <a:spAutoFit/>
          </a:bodyPr>
          <a:lstStyle/>
          <a:p>
            <a:r>
              <a:rPr lang="en-IN" sz="3600" b="1" dirty="0">
                <a:effectLst>
                  <a:outerShdw dist="38100" dir="2700000" algn="tl">
                    <a:schemeClr val="accent2"/>
                  </a:outerShdw>
                </a:effectLst>
              </a:rPr>
              <a:t>SIGNUP 3</a:t>
            </a:r>
            <a:endParaRPr lang="en-IN" sz="3600" dirty="0"/>
          </a:p>
        </p:txBody>
      </p:sp>
    </p:spTree>
    <p:extLst>
      <p:ext uri="{BB962C8B-B14F-4D97-AF65-F5344CB8AC3E}">
        <p14:creationId xmlns:p14="http://schemas.microsoft.com/office/powerpoint/2010/main" val="80717611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CA6085-8B93-47FB-86E0-DF4AD6F7823D}"/>
              </a:ext>
            </a:extLst>
          </p:cNvPr>
          <p:cNvSpPr/>
          <p:nvPr/>
        </p:nvSpPr>
        <p:spPr>
          <a:xfrm>
            <a:off x="923636" y="327187"/>
            <a:ext cx="9735128" cy="3393621"/>
          </a:xfrm>
          <a:prstGeom prst="rect">
            <a:avLst/>
          </a:prstGeom>
        </p:spPr>
        <p:txBody>
          <a:bodyPr wrap="square">
            <a:spAutoFit/>
          </a:bodyPr>
          <a:lstStyle/>
          <a:p>
            <a:pPr algn="ctr">
              <a:lnSpc>
                <a:spcPct val="115000"/>
              </a:lnSpc>
              <a:spcAft>
                <a:spcPts val="0"/>
              </a:spcAft>
            </a:pPr>
            <a:r>
              <a:rPr lang="en-IN" sz="4400" b="1" dirty="0">
                <a:effectLst>
                  <a:glow rad="63500">
                    <a:schemeClr val="accent5">
                      <a:satMod val="175000"/>
                      <a:alpha val="40000"/>
                    </a:schemeClr>
                  </a:glow>
                </a:effectLst>
                <a:latin typeface="Bookman Old Style" panose="02050604050505020204" pitchFamily="18" charset="0"/>
                <a:ea typeface="Calibri" panose="020F0502020204030204" pitchFamily="34" charset="0"/>
                <a:cs typeface="Times New Roman" panose="02020603050405020304" pitchFamily="18" charset="0"/>
              </a:rPr>
              <a:t>Introduction</a:t>
            </a:r>
            <a:r>
              <a:rPr lang="en-IN" sz="4400" b="1" dirty="0">
                <a:effectLst>
                  <a:glow rad="63500">
                    <a:schemeClr val="accent5">
                      <a:satMod val="175000"/>
                      <a:alpha val="40000"/>
                    </a:schemeClr>
                  </a:glow>
                </a:effectLst>
                <a:ea typeface="Calibri" panose="020F0502020204030204" pitchFamily="34" charset="0"/>
                <a:cs typeface="Times New Roman" panose="02020603050405020304" pitchFamily="18" charset="0"/>
              </a:rPr>
              <a:t> </a:t>
            </a:r>
            <a:r>
              <a:rPr lang="en-IN" sz="4400" b="1" u="sng" dirty="0">
                <a:effectLst>
                  <a:glow rad="139700">
                    <a:schemeClr val="accent6">
                      <a:satMod val="175000"/>
                      <a:alpha val="40000"/>
                    </a:schemeClr>
                  </a:glow>
                </a:effectLst>
                <a:ea typeface="Calibri" panose="020F0502020204030204" pitchFamily="34" charset="0"/>
                <a:cs typeface="Times New Roman" panose="02020603050405020304" pitchFamily="18" charset="0"/>
              </a:rPr>
              <a:t> </a:t>
            </a:r>
            <a:endParaRPr lang="en-IN" sz="4400" dirty="0">
              <a:ea typeface="Calibri" panose="020F0502020204030204" pitchFamily="34" charset="0"/>
              <a:cs typeface="Times New Roman" panose="02020603050405020304" pitchFamily="18" charset="0"/>
            </a:endParaRPr>
          </a:p>
          <a:p>
            <a:pPr>
              <a:lnSpc>
                <a:spcPct val="115000"/>
              </a:lnSpc>
              <a:spcAft>
                <a:spcPts val="1000"/>
              </a:spcAft>
            </a:pPr>
            <a:r>
              <a:rPr lang="en-IN" sz="4400" b="1" dirty="0">
                <a:effectLst>
                  <a:glow rad="139700">
                    <a:schemeClr val="accent6">
                      <a:satMod val="175000"/>
                      <a:alpha val="40000"/>
                    </a:schemeClr>
                  </a:glow>
                </a:effectLst>
                <a:ea typeface="Calibri" panose="020F0502020204030204" pitchFamily="34" charset="0"/>
                <a:cs typeface="Times New Roman" panose="02020603050405020304" pitchFamily="18" charset="0"/>
              </a:rPr>
              <a:t> </a:t>
            </a:r>
            <a:endParaRPr lang="en-IN" sz="4400" dirty="0">
              <a:ea typeface="Calibri" panose="020F0502020204030204" pitchFamily="34" charset="0"/>
              <a:cs typeface="Times New Roman" panose="02020603050405020304" pitchFamily="18" charset="0"/>
            </a:endParaRPr>
          </a:p>
          <a:p>
            <a:pPr>
              <a:lnSpc>
                <a:spcPct val="115000"/>
              </a:lnSpc>
              <a:spcAft>
                <a:spcPts val="1000"/>
              </a:spcAft>
            </a:pPr>
            <a:r>
              <a:rPr lang="en-IN" sz="4400" b="1" dirty="0">
                <a:effectLst>
                  <a:glow rad="139700">
                    <a:schemeClr val="accent6">
                      <a:satMod val="175000"/>
                      <a:alpha val="40000"/>
                    </a:schemeClr>
                  </a:glow>
                </a:effectLst>
                <a:ea typeface="Calibri" panose="020F0502020204030204" pitchFamily="34" charset="0"/>
                <a:cs typeface="Times New Roman" panose="02020603050405020304" pitchFamily="18" charset="0"/>
              </a:rPr>
              <a:t> </a:t>
            </a:r>
            <a:endParaRPr lang="en-IN" sz="4400" dirty="0">
              <a:ea typeface="Calibri" panose="020F0502020204030204" pitchFamily="34" charset="0"/>
              <a:cs typeface="Times New Roman" panose="02020603050405020304" pitchFamily="18" charset="0"/>
            </a:endParaRPr>
          </a:p>
          <a:p>
            <a:pPr>
              <a:lnSpc>
                <a:spcPct val="115000"/>
              </a:lnSpc>
              <a:spcAft>
                <a:spcPts val="1000"/>
              </a:spcAft>
            </a:pPr>
            <a:r>
              <a:rPr lang="en-IN" sz="4400" b="1" dirty="0">
                <a:effectLst>
                  <a:glow rad="139700">
                    <a:schemeClr val="accent6">
                      <a:satMod val="175000"/>
                      <a:alpha val="40000"/>
                    </a:schemeClr>
                  </a:glow>
                </a:effectLst>
                <a:ea typeface="Calibri" panose="020F0502020204030204" pitchFamily="34" charset="0"/>
                <a:cs typeface="Times New Roman" panose="02020603050405020304" pitchFamily="18" charset="0"/>
              </a:rPr>
              <a:t> </a:t>
            </a:r>
            <a:endParaRPr lang="en-IN" sz="4400" dirty="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91DA182-37CE-4BC5-98FF-E4DABDC33C67}"/>
              </a:ext>
            </a:extLst>
          </p:cNvPr>
          <p:cNvSpPr txBox="1"/>
          <p:nvPr/>
        </p:nvSpPr>
        <p:spPr>
          <a:xfrm>
            <a:off x="812800" y="2210212"/>
            <a:ext cx="10363200" cy="3716658"/>
          </a:xfrm>
          <a:prstGeom prst="rect">
            <a:avLst/>
          </a:prstGeom>
          <a:noFill/>
        </p:spPr>
        <p:txBody>
          <a:bodyPr wrap="square" rtlCol="0">
            <a:spAutoFit/>
          </a:bodyPr>
          <a:lstStyle/>
          <a:p>
            <a:pPr marR="138430" indent="-6350" algn="just">
              <a:lnSpc>
                <a:spcPct val="115000"/>
              </a:lnSpc>
              <a:spcBef>
                <a:spcPts val="1200"/>
              </a:spcBef>
              <a:spcAft>
                <a:spcPts val="0"/>
              </a:spcAft>
            </a:pPr>
            <a:r>
              <a:rPr lang="en-IN" b="1" dirty="0">
                <a:effectLst>
                  <a:glow rad="139700">
                    <a:schemeClr val="accent6">
                      <a:satMod val="175000"/>
                      <a:alpha val="40000"/>
                    </a:schemeClr>
                  </a:glow>
                </a:effectLst>
                <a:latin typeface="Bookman Old Style" panose="02050604050505020204" pitchFamily="18" charset="0"/>
                <a:ea typeface="Calibri" panose="020F0502020204030204" pitchFamily="34" charset="0"/>
                <a:cs typeface="Times New Roman" panose="02020603050405020304" pitchFamily="18" charset="0"/>
              </a:rPr>
              <a:t>                            </a:t>
            </a:r>
            <a:r>
              <a:rPr lang="en-US" b="1" dirty="0">
                <a:latin typeface="Bookman Old Style" panose="02050604050505020204" pitchFamily="18" charset="0"/>
              </a:rPr>
              <a:t>“BANKING MANAGEMENT SYSTEM” </a:t>
            </a:r>
            <a:r>
              <a:rPr lang="en-US" dirty="0">
                <a:latin typeface="Bookman Old Style" panose="02050604050505020204" pitchFamily="18" charset="0"/>
              </a:rPr>
              <a:t>is the management system which refers to Banking process. The Banking management system has been working for Accounts information, Withdrawal, Deposit amount. In this Software you can keep record for daily Banking transactions. </a:t>
            </a:r>
          </a:p>
          <a:p>
            <a:pPr marR="138430" indent="-6350" algn="just">
              <a:lnSpc>
                <a:spcPct val="115000"/>
              </a:lnSpc>
              <a:spcBef>
                <a:spcPts val="1200"/>
              </a:spcBef>
            </a:pPr>
            <a:r>
              <a:rPr lang="en-US" dirty="0">
                <a:latin typeface="Bookman Old Style" panose="02050604050505020204" pitchFamily="18" charset="0"/>
              </a:rPr>
              <a:t>                                It also generate random account no. and pin for new users. It gives us the complete information about the user account.</a:t>
            </a:r>
          </a:p>
          <a:p>
            <a:pPr marR="138430" indent="-6350" algn="just">
              <a:lnSpc>
                <a:spcPct val="115000"/>
              </a:lnSpc>
              <a:spcBef>
                <a:spcPts val="1200"/>
              </a:spcBef>
            </a:pPr>
            <a:r>
              <a:rPr lang="en-US" dirty="0">
                <a:latin typeface="Bookman Old Style" panose="02050604050505020204" pitchFamily="18" charset="0"/>
              </a:rPr>
              <a:t>                                </a:t>
            </a:r>
            <a:r>
              <a:rPr lang="en-IN" dirty="0">
                <a:latin typeface="Bookman Old Style" panose="02050604050505020204" pitchFamily="18" charset="0"/>
              </a:rPr>
              <a:t>The system provides the access to the customer to create an account, deposit/withdraw the cash from his account, also to view reports of all accounts present and to change the pin of account of a user.</a:t>
            </a:r>
          </a:p>
          <a:p>
            <a:pPr marR="138430" indent="-6350" algn="just">
              <a:lnSpc>
                <a:spcPct val="115000"/>
              </a:lnSpc>
              <a:spcBef>
                <a:spcPts val="1200"/>
              </a:spcBef>
              <a:spcAft>
                <a:spcPts val="0"/>
              </a:spcAft>
            </a:pPr>
            <a:endParaRPr lang="en-IN" dirty="0">
              <a:latin typeface="Bookman Old Style" panose="02050604050505020204" pitchFamily="18" charset="0"/>
            </a:endParaRPr>
          </a:p>
        </p:txBody>
      </p:sp>
    </p:spTree>
    <p:extLst>
      <p:ext uri="{BB962C8B-B14F-4D97-AF65-F5344CB8AC3E}">
        <p14:creationId xmlns:p14="http://schemas.microsoft.com/office/powerpoint/2010/main" val="381639849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6E86F-F73E-4B1A-A554-3D8315C73AB8}"/>
              </a:ext>
            </a:extLst>
          </p:cNvPr>
          <p:cNvSpPr>
            <a:spLocks noGrp="1"/>
          </p:cNvSpPr>
          <p:nvPr>
            <p:ph type="title"/>
          </p:nvPr>
        </p:nvSpPr>
        <p:spPr>
          <a:xfrm>
            <a:off x="4558552" y="494910"/>
            <a:ext cx="3401064" cy="513080"/>
          </a:xfrm>
        </p:spPr>
        <p:txBody>
          <a:bodyPr/>
          <a:lstStyle/>
          <a:p>
            <a:r>
              <a:rPr lang="en-IN" sz="4000" b="1" dirty="0">
                <a:latin typeface="Bookman Old Style" panose="02050604050505020204" pitchFamily="18" charset="0"/>
              </a:rPr>
              <a:t>LOGIN</a:t>
            </a:r>
            <a:endParaRPr lang="en-IN" dirty="0">
              <a:latin typeface="Bookman Old Style" panose="02050604050505020204" pitchFamily="18" charset="0"/>
            </a:endParaRPr>
          </a:p>
        </p:txBody>
      </p:sp>
      <p:graphicFrame>
        <p:nvGraphicFramePr>
          <p:cNvPr id="5" name="Content Placeholder 4">
            <a:extLst>
              <a:ext uri="{FF2B5EF4-FFF2-40B4-BE49-F238E27FC236}">
                <a16:creationId xmlns:a16="http://schemas.microsoft.com/office/drawing/2014/main" id="{266EBC33-9E7B-4E87-B1C7-5902BED390CF}"/>
              </a:ext>
            </a:extLst>
          </p:cNvPr>
          <p:cNvGraphicFramePr>
            <a:graphicFrameLocks noGrp="1"/>
          </p:cNvGraphicFramePr>
          <p:nvPr>
            <p:ph idx="1"/>
            <p:extLst>
              <p:ext uri="{D42A27DB-BD31-4B8C-83A1-F6EECF244321}">
                <p14:modId xmlns:p14="http://schemas.microsoft.com/office/powerpoint/2010/main" val="2115258343"/>
              </p:ext>
            </p:extLst>
          </p:nvPr>
        </p:nvGraphicFramePr>
        <p:xfrm>
          <a:off x="1661096" y="1376680"/>
          <a:ext cx="9195977" cy="1517392"/>
        </p:xfrm>
        <a:graphic>
          <a:graphicData uri="http://schemas.openxmlformats.org/drawingml/2006/table">
            <a:tbl>
              <a:tblPr firstRow="1" firstCol="1" bandRow="1">
                <a:tableStyleId>{5C22544A-7EE6-4342-B048-85BDC9FD1C3A}</a:tableStyleId>
              </a:tblPr>
              <a:tblGrid>
                <a:gridCol w="1087282">
                  <a:extLst>
                    <a:ext uri="{9D8B030D-6E8A-4147-A177-3AD203B41FA5}">
                      <a16:colId xmlns:a16="http://schemas.microsoft.com/office/drawing/2014/main" val="411882068"/>
                    </a:ext>
                  </a:extLst>
                </a:gridCol>
                <a:gridCol w="2590319">
                  <a:extLst>
                    <a:ext uri="{9D8B030D-6E8A-4147-A177-3AD203B41FA5}">
                      <a16:colId xmlns:a16="http://schemas.microsoft.com/office/drawing/2014/main" val="853569758"/>
                    </a:ext>
                  </a:extLst>
                </a:gridCol>
                <a:gridCol w="1838800">
                  <a:extLst>
                    <a:ext uri="{9D8B030D-6E8A-4147-A177-3AD203B41FA5}">
                      <a16:colId xmlns:a16="http://schemas.microsoft.com/office/drawing/2014/main" val="1339980013"/>
                    </a:ext>
                  </a:extLst>
                </a:gridCol>
                <a:gridCol w="1839788">
                  <a:extLst>
                    <a:ext uri="{9D8B030D-6E8A-4147-A177-3AD203B41FA5}">
                      <a16:colId xmlns:a16="http://schemas.microsoft.com/office/drawing/2014/main" val="3471385654"/>
                    </a:ext>
                  </a:extLst>
                </a:gridCol>
                <a:gridCol w="1839788">
                  <a:extLst>
                    <a:ext uri="{9D8B030D-6E8A-4147-A177-3AD203B41FA5}">
                      <a16:colId xmlns:a16="http://schemas.microsoft.com/office/drawing/2014/main" val="3168512761"/>
                    </a:ext>
                  </a:extLst>
                </a:gridCol>
              </a:tblGrid>
              <a:tr h="497997">
                <a:tc>
                  <a:txBody>
                    <a:bodyPr/>
                    <a:lstStyle/>
                    <a:p>
                      <a:pPr algn="ctr">
                        <a:lnSpc>
                          <a:spcPct val="115000"/>
                        </a:lnSpc>
                        <a:spcAft>
                          <a:spcPts val="0"/>
                        </a:spcAft>
                      </a:pPr>
                      <a:r>
                        <a:rPr lang="en-IN" sz="1100" b="1" dirty="0">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Field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b="1">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Attributes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b="1">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b="1">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b="1">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9047347"/>
                  </a:ext>
                </a:extLst>
              </a:tr>
              <a:tr h="521398">
                <a:tc>
                  <a:txBody>
                    <a:bodyPr/>
                    <a:lstStyle/>
                    <a:p>
                      <a:pPr algn="ctr">
                        <a:lnSpc>
                          <a:spcPct val="115000"/>
                        </a:lnSpc>
                        <a:spcAft>
                          <a:spcPts val="0"/>
                        </a:spcAft>
                      </a:pPr>
                      <a:r>
                        <a:rPr lang="en-IN" sz="1100" b="1">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Card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en-IN" sz="11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card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9502317"/>
                  </a:ext>
                </a:extLst>
              </a:tr>
              <a:tr h="497997">
                <a:tc>
                  <a:txBody>
                    <a:bodyPr/>
                    <a:lstStyle/>
                    <a:p>
                      <a:pPr algn="ctr">
                        <a:lnSpc>
                          <a:spcPct val="115000"/>
                        </a:lnSpc>
                        <a:spcAft>
                          <a:spcPts val="0"/>
                        </a:spcAft>
                      </a:pPr>
                      <a:r>
                        <a:rPr lang="en-IN" sz="1100" b="1">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PIN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Integer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pin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3983920"/>
                  </a:ext>
                </a:extLst>
              </a:tr>
            </a:tbl>
          </a:graphicData>
        </a:graphic>
      </p:graphicFrame>
      <p:graphicFrame>
        <p:nvGraphicFramePr>
          <p:cNvPr id="7" name="Content Placeholder 1">
            <a:extLst>
              <a:ext uri="{FF2B5EF4-FFF2-40B4-BE49-F238E27FC236}">
                <a16:creationId xmlns:a16="http://schemas.microsoft.com/office/drawing/2014/main" id="{4537EE7C-FBC6-4ED7-AE8B-2748947C56BA}"/>
              </a:ext>
            </a:extLst>
          </p:cNvPr>
          <p:cNvGraphicFramePr>
            <a:graphicFrameLocks/>
          </p:cNvGraphicFramePr>
          <p:nvPr>
            <p:extLst>
              <p:ext uri="{D42A27DB-BD31-4B8C-83A1-F6EECF244321}">
                <p14:modId xmlns:p14="http://schemas.microsoft.com/office/powerpoint/2010/main" val="1222653686"/>
              </p:ext>
            </p:extLst>
          </p:nvPr>
        </p:nvGraphicFramePr>
        <p:xfrm>
          <a:off x="1656080" y="4144533"/>
          <a:ext cx="9185945" cy="2556155"/>
        </p:xfrm>
        <a:graphic>
          <a:graphicData uri="http://schemas.openxmlformats.org/drawingml/2006/table">
            <a:tbl>
              <a:tblPr firstRow="1" firstCol="1" bandRow="1">
                <a:tableStyleId>{5C22544A-7EE6-4342-B048-85BDC9FD1C3A}</a:tableStyleId>
              </a:tblPr>
              <a:tblGrid>
                <a:gridCol w="1086096">
                  <a:extLst>
                    <a:ext uri="{9D8B030D-6E8A-4147-A177-3AD203B41FA5}">
                      <a16:colId xmlns:a16="http://schemas.microsoft.com/office/drawing/2014/main" val="3588237752"/>
                    </a:ext>
                  </a:extLst>
                </a:gridCol>
                <a:gridCol w="2587493">
                  <a:extLst>
                    <a:ext uri="{9D8B030D-6E8A-4147-A177-3AD203B41FA5}">
                      <a16:colId xmlns:a16="http://schemas.microsoft.com/office/drawing/2014/main" val="1992694810"/>
                    </a:ext>
                  </a:extLst>
                </a:gridCol>
                <a:gridCol w="1836794">
                  <a:extLst>
                    <a:ext uri="{9D8B030D-6E8A-4147-A177-3AD203B41FA5}">
                      <a16:colId xmlns:a16="http://schemas.microsoft.com/office/drawing/2014/main" val="2000671160"/>
                    </a:ext>
                  </a:extLst>
                </a:gridCol>
                <a:gridCol w="1837781">
                  <a:extLst>
                    <a:ext uri="{9D8B030D-6E8A-4147-A177-3AD203B41FA5}">
                      <a16:colId xmlns:a16="http://schemas.microsoft.com/office/drawing/2014/main" val="2233670599"/>
                    </a:ext>
                  </a:extLst>
                </a:gridCol>
                <a:gridCol w="1837781">
                  <a:extLst>
                    <a:ext uri="{9D8B030D-6E8A-4147-A177-3AD203B41FA5}">
                      <a16:colId xmlns:a16="http://schemas.microsoft.com/office/drawing/2014/main" val="1221109477"/>
                    </a:ext>
                  </a:extLst>
                </a:gridCol>
              </a:tblGrid>
              <a:tr h="497997">
                <a:tc>
                  <a:txBody>
                    <a:bodyPr/>
                    <a:lstStyle/>
                    <a:p>
                      <a:pPr algn="ctr">
                        <a:lnSpc>
                          <a:spcPct val="115000"/>
                        </a:lnSpc>
                        <a:spcAft>
                          <a:spcPts val="0"/>
                        </a:spcAft>
                      </a:pPr>
                      <a:r>
                        <a:rPr lang="en-IN" sz="1600" b="1" dirty="0">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Field</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b="1">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Attribute</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b="1" dirty="0">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Data type</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b="1">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Size</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b="1">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Description</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5187272"/>
                  </a:ext>
                </a:extLst>
              </a:tr>
              <a:tr h="521398">
                <a:tc>
                  <a:txBody>
                    <a:bodyPr/>
                    <a:lstStyle/>
                    <a:p>
                      <a:pPr>
                        <a:lnSpc>
                          <a:spcPct val="115000"/>
                        </a:lnSpc>
                        <a:spcAft>
                          <a:spcPts val="0"/>
                        </a:spcAft>
                      </a:pPr>
                      <a:r>
                        <a:rPr lang="en-IN" sz="1600" b="1" dirty="0">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1</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Form no</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Integer</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(Primary key)</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05</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Form no</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59161"/>
                  </a:ext>
                </a:extLst>
              </a:tr>
              <a:tr h="497997">
                <a:tc>
                  <a:txBody>
                    <a:bodyPr/>
                    <a:lstStyle/>
                    <a:p>
                      <a:pPr>
                        <a:lnSpc>
                          <a:spcPct val="115000"/>
                        </a:lnSpc>
                        <a:spcAft>
                          <a:spcPts val="0"/>
                        </a:spcAft>
                      </a:pPr>
                      <a:r>
                        <a:rPr lang="en-IN" sz="1600" b="1" dirty="0">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2</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Account</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Varchar</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20</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Account</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81326"/>
                  </a:ext>
                </a:extLst>
              </a:tr>
              <a:tr h="497997">
                <a:tc>
                  <a:txBody>
                    <a:bodyPr/>
                    <a:lstStyle/>
                    <a:p>
                      <a:pPr>
                        <a:lnSpc>
                          <a:spcPct val="115000"/>
                        </a:lnSpc>
                        <a:spcAft>
                          <a:spcPts val="0"/>
                        </a:spcAft>
                      </a:pPr>
                      <a:r>
                        <a:rPr lang="en-IN" sz="1600" b="1" dirty="0">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3</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Card no</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Integer</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15</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Card no</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5823124"/>
                  </a:ext>
                </a:extLst>
              </a:tr>
              <a:tr h="521398">
                <a:tc>
                  <a:txBody>
                    <a:bodyPr/>
                    <a:lstStyle/>
                    <a:p>
                      <a:pPr>
                        <a:lnSpc>
                          <a:spcPct val="115000"/>
                        </a:lnSpc>
                        <a:spcAft>
                          <a:spcPts val="0"/>
                        </a:spcAft>
                      </a:pPr>
                      <a:r>
                        <a:rPr lang="en-IN" sz="1600" b="1">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4</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Pin</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Integer</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15</a:t>
                      </a:r>
                      <a:endParaRPr lang="en-IN" sz="16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Pin</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1076382"/>
                  </a:ext>
                </a:extLst>
              </a:tr>
            </a:tbl>
          </a:graphicData>
        </a:graphic>
      </p:graphicFrame>
      <p:sp>
        <p:nvSpPr>
          <p:cNvPr id="9" name="Title 1">
            <a:extLst>
              <a:ext uri="{FF2B5EF4-FFF2-40B4-BE49-F238E27FC236}">
                <a16:creationId xmlns:a16="http://schemas.microsoft.com/office/drawing/2014/main" id="{875E690D-C7FC-4A43-A0CE-1631BAE04840}"/>
              </a:ext>
            </a:extLst>
          </p:cNvPr>
          <p:cNvSpPr txBox="1">
            <a:spLocks/>
          </p:cNvSpPr>
          <p:nvPr/>
        </p:nvSpPr>
        <p:spPr>
          <a:xfrm>
            <a:off x="4223400" y="3344042"/>
            <a:ext cx="3401064" cy="513080"/>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a:latin typeface="Bookman Old Style" panose="02050604050505020204" pitchFamily="18" charset="0"/>
              </a:rPr>
              <a:t>TRANSACTION</a:t>
            </a:r>
            <a:r>
              <a:rPr lang="en-IN" b="1" u="sng" dirty="0"/>
              <a:t> </a:t>
            </a:r>
            <a:endParaRPr lang="en-IN" dirty="0">
              <a:latin typeface="Bookman Old Style" panose="02050604050505020204" pitchFamily="18" charset="0"/>
            </a:endParaRPr>
          </a:p>
        </p:txBody>
      </p:sp>
    </p:spTree>
    <p:extLst>
      <p:ext uri="{BB962C8B-B14F-4D97-AF65-F5344CB8AC3E}">
        <p14:creationId xmlns:p14="http://schemas.microsoft.com/office/powerpoint/2010/main" val="236621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7A808-ECD2-46C5-872E-C7CB347CF899}"/>
              </a:ext>
            </a:extLst>
          </p:cNvPr>
          <p:cNvSpPr>
            <a:spLocks noGrp="1"/>
          </p:cNvSpPr>
          <p:nvPr>
            <p:ph idx="1"/>
          </p:nvPr>
        </p:nvSpPr>
        <p:spPr>
          <a:xfrm>
            <a:off x="1510018" y="1510018"/>
            <a:ext cx="8470595" cy="4509782"/>
          </a:xfrm>
        </p:spPr>
        <p:txBody>
          <a:bodyPr/>
          <a:lstStyle/>
          <a:p>
            <a:endParaRPr lang="en-IN" dirty="0"/>
          </a:p>
        </p:txBody>
      </p:sp>
      <p:pic>
        <p:nvPicPr>
          <p:cNvPr id="2" name="Picture 1">
            <a:extLst>
              <a:ext uri="{FF2B5EF4-FFF2-40B4-BE49-F238E27FC236}">
                <a16:creationId xmlns:a16="http://schemas.microsoft.com/office/drawing/2014/main" id="{BDF141E3-906A-4B12-B4D9-5DA4F27BD074}"/>
              </a:ext>
            </a:extLst>
          </p:cNvPr>
          <p:cNvPicPr>
            <a:picLocks noChangeAspect="1"/>
          </p:cNvPicPr>
          <p:nvPr/>
        </p:nvPicPr>
        <p:blipFill>
          <a:blip r:embed="rId2"/>
          <a:stretch>
            <a:fillRect/>
          </a:stretch>
        </p:blipFill>
        <p:spPr>
          <a:xfrm>
            <a:off x="0" y="0"/>
            <a:ext cx="12192000" cy="6858000"/>
          </a:xfrm>
          <a:prstGeom prst="rect">
            <a:avLst/>
          </a:prstGeom>
        </p:spPr>
      </p:pic>
      <p:sp>
        <p:nvSpPr>
          <p:cNvPr id="6" name="Oval 5">
            <a:extLst>
              <a:ext uri="{FF2B5EF4-FFF2-40B4-BE49-F238E27FC236}">
                <a16:creationId xmlns:a16="http://schemas.microsoft.com/office/drawing/2014/main" id="{E3DAD865-DF1D-4E4F-8F2C-2BB0EA3DD846}"/>
              </a:ext>
            </a:extLst>
          </p:cNvPr>
          <p:cNvSpPr/>
          <p:nvPr/>
        </p:nvSpPr>
        <p:spPr>
          <a:xfrm>
            <a:off x="10322560" y="101600"/>
            <a:ext cx="995680" cy="7213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7684618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8AAFAFF-7B7B-4A5D-BDEC-97EA33EE8015}"/>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B29A718E-5E9D-4B8F-93F7-345D1A4667B4}"/>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41540207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03638E-47D1-4C90-ABF6-A2066C6E214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A4FC4A5-803D-4DA1-A11A-9AE796A59D2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4860592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D8660-4287-4C77-8F3F-15A9E00312F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F20EE1B-1939-4BFB-9BC6-F0C37E584CF3}"/>
              </a:ext>
            </a:extLst>
          </p:cNvPr>
          <p:cNvPicPr>
            <a:picLocks noChangeAspect="1"/>
          </p:cNvPicPr>
          <p:nvPr/>
        </p:nvPicPr>
        <p:blipFill>
          <a:blip r:embed="rId2"/>
          <a:stretch>
            <a:fillRect/>
          </a:stretch>
        </p:blipFill>
        <p:spPr>
          <a:xfrm>
            <a:off x="0" y="9525"/>
            <a:ext cx="12191999" cy="6838950"/>
          </a:xfrm>
          <a:prstGeom prst="rect">
            <a:avLst/>
          </a:prstGeom>
        </p:spPr>
      </p:pic>
    </p:spTree>
    <p:extLst>
      <p:ext uri="{BB962C8B-B14F-4D97-AF65-F5344CB8AC3E}">
        <p14:creationId xmlns:p14="http://schemas.microsoft.com/office/powerpoint/2010/main" val="112881793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EC602-647D-4BF4-AB2F-4C95A1A70EA9}"/>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2E3A15DA-2617-4369-A9A4-02F216E8C5A7}"/>
              </a:ext>
            </a:extLst>
          </p:cNvPr>
          <p:cNvSpPr>
            <a:spLocks noGrp="1"/>
          </p:cNvSpPr>
          <p:nvPr>
            <p:ph type="body" sz="half" idx="2"/>
          </p:nvPr>
        </p:nvSpPr>
        <p:spPr/>
        <p:txBody>
          <a:bodyPr/>
          <a:lstStyle/>
          <a:p>
            <a:endParaRPr lang="en-IN"/>
          </a:p>
        </p:txBody>
      </p:sp>
      <p:sp>
        <p:nvSpPr>
          <p:cNvPr id="7" name="Content Placeholder 6">
            <a:extLst>
              <a:ext uri="{FF2B5EF4-FFF2-40B4-BE49-F238E27FC236}">
                <a16:creationId xmlns:a16="http://schemas.microsoft.com/office/drawing/2014/main" id="{68053CAC-E498-4C53-B06C-5F7A3ECE782C}"/>
              </a:ext>
            </a:extLst>
          </p:cNvPr>
          <p:cNvSpPr>
            <a:spLocks noGrp="1"/>
          </p:cNvSpPr>
          <p:nvPr>
            <p:ph idx="1"/>
          </p:nvPr>
        </p:nvSpPr>
        <p:spPr/>
        <p:txBody>
          <a:bodyPr/>
          <a:lstStyle/>
          <a:p>
            <a:endParaRPr lang="en-IN"/>
          </a:p>
        </p:txBody>
      </p:sp>
      <p:pic>
        <p:nvPicPr>
          <p:cNvPr id="3" name="Picture 2">
            <a:extLst>
              <a:ext uri="{FF2B5EF4-FFF2-40B4-BE49-F238E27FC236}">
                <a16:creationId xmlns:a16="http://schemas.microsoft.com/office/drawing/2014/main" id="{0499C1CD-DA0C-46A7-82B7-7925A840378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0602049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4546-8BD4-4A3E-B8C2-0A9D1D751C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0B09B9-E0C8-4C19-9168-4641AAA23AF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24C400D-5C4F-468A-A55B-166C07F87227}"/>
              </a:ext>
            </a:extLst>
          </p:cNvPr>
          <p:cNvSpPr>
            <a:spLocks noGrp="1"/>
          </p:cNvSpPr>
          <p:nvPr>
            <p:ph type="body" sz="half" idx="2"/>
          </p:nvPr>
        </p:nvSpPr>
        <p:spPr/>
        <p:txBody>
          <a:bodyPr/>
          <a:lstStyle/>
          <a:p>
            <a:endParaRPr lang="en-IN"/>
          </a:p>
        </p:txBody>
      </p:sp>
      <p:pic>
        <p:nvPicPr>
          <p:cNvPr id="5" name="Picture 4">
            <a:extLst>
              <a:ext uri="{FF2B5EF4-FFF2-40B4-BE49-F238E27FC236}">
                <a16:creationId xmlns:a16="http://schemas.microsoft.com/office/drawing/2014/main" id="{02C619A4-26C9-4D72-85BE-B4AC54AF498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2183944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903D-6230-4CD4-BD33-72BEA923BF97}"/>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9C666FEC-0F3E-4904-87BB-C2EDBC35BBE4}"/>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EB2AA2B2-2148-4DB9-BE07-85DB843F484C}"/>
              </a:ext>
            </a:extLst>
          </p:cNvPr>
          <p:cNvSpPr>
            <a:spLocks noGrp="1"/>
          </p:cNvSpPr>
          <p:nvPr>
            <p:ph type="body" sz="half" idx="2"/>
          </p:nvPr>
        </p:nvSpPr>
        <p:spPr/>
        <p:txBody>
          <a:bodyPr/>
          <a:lstStyle/>
          <a:p>
            <a:endParaRPr lang="en-IN"/>
          </a:p>
        </p:txBody>
      </p:sp>
      <p:pic>
        <p:nvPicPr>
          <p:cNvPr id="6" name="Picture 5">
            <a:extLst>
              <a:ext uri="{FF2B5EF4-FFF2-40B4-BE49-F238E27FC236}">
                <a16:creationId xmlns:a16="http://schemas.microsoft.com/office/drawing/2014/main" id="{B6BA1156-9B2E-4A12-AB9D-3CC6C8E5C51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2075292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3F9B-43F0-4585-8EC9-6D92D5E6BB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83F40C-0E4F-4135-BE51-0EC0AD3160CE}"/>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30912B49-F839-43D6-8A3D-764B056D11EA}"/>
              </a:ext>
            </a:extLst>
          </p:cNvPr>
          <p:cNvSpPr>
            <a:spLocks noGrp="1"/>
          </p:cNvSpPr>
          <p:nvPr>
            <p:ph type="body" sz="half" idx="2"/>
          </p:nvPr>
        </p:nvSpPr>
        <p:spPr/>
        <p:txBody>
          <a:bodyPr/>
          <a:lstStyle/>
          <a:p>
            <a:endParaRPr lang="en-IN"/>
          </a:p>
        </p:txBody>
      </p:sp>
      <p:pic>
        <p:nvPicPr>
          <p:cNvPr id="6" name="Picture 5">
            <a:extLst>
              <a:ext uri="{FF2B5EF4-FFF2-40B4-BE49-F238E27FC236}">
                <a16:creationId xmlns:a16="http://schemas.microsoft.com/office/drawing/2014/main" id="{A5B7B34D-6670-496E-8249-6243A3A82DB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4996556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2FD5-CE15-4823-8714-6776113689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256B15-68ED-4C20-98ED-E6154DC4596B}"/>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93FEFB34-0C28-4793-A488-FBD2E8F562A6}"/>
              </a:ext>
            </a:extLst>
          </p:cNvPr>
          <p:cNvSpPr>
            <a:spLocks noGrp="1"/>
          </p:cNvSpPr>
          <p:nvPr>
            <p:ph type="body" sz="half" idx="2"/>
          </p:nvPr>
        </p:nvSpPr>
        <p:spPr/>
        <p:txBody>
          <a:bodyPr/>
          <a:lstStyle/>
          <a:p>
            <a:endParaRPr lang="en-IN"/>
          </a:p>
        </p:txBody>
      </p:sp>
      <p:pic>
        <p:nvPicPr>
          <p:cNvPr id="6" name="Picture 5">
            <a:extLst>
              <a:ext uri="{FF2B5EF4-FFF2-40B4-BE49-F238E27FC236}">
                <a16:creationId xmlns:a16="http://schemas.microsoft.com/office/drawing/2014/main" id="{9A73EC15-54E4-46F7-9E4F-01F5AAC87A01}"/>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9874496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9C01-8C03-45BB-84EE-69C4289003D4}"/>
              </a:ext>
            </a:extLst>
          </p:cNvPr>
          <p:cNvSpPr>
            <a:spLocks noGrp="1"/>
          </p:cNvSpPr>
          <p:nvPr>
            <p:ph type="title"/>
          </p:nvPr>
        </p:nvSpPr>
        <p:spPr>
          <a:xfrm>
            <a:off x="671278" y="405000"/>
            <a:ext cx="9404723" cy="76503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sz="2800" b="1" dirty="0">
                <a:latin typeface="Bookman Old Style" panose="02050604050505020204" pitchFamily="18" charset="0"/>
              </a:rPr>
              <a:t>                         Scope Of Project</a:t>
            </a:r>
            <a:br>
              <a:rPr lang="en-IN" b="1" dirty="0">
                <a:latin typeface="Bookman Old Style" panose="02050604050505020204" pitchFamily="18" charset="0"/>
              </a:rPr>
            </a:b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C9FB02AE-0E9C-45A0-927B-7AA23DDB0E03}"/>
              </a:ext>
            </a:extLst>
          </p:cNvPr>
          <p:cNvSpPr>
            <a:spLocks noGrp="1"/>
          </p:cNvSpPr>
          <p:nvPr>
            <p:ph idx="1"/>
          </p:nvPr>
        </p:nvSpPr>
        <p:spPr>
          <a:xfrm>
            <a:off x="838200" y="1479009"/>
            <a:ext cx="10515600" cy="4459674"/>
          </a:xfrm>
        </p:spPr>
        <p:txBody>
          <a:bodyPr wrap="square">
            <a:normAutofit fontScale="92500" lnSpcReduction="20000"/>
          </a:bodyPr>
          <a:lstStyle/>
          <a:p>
            <a:pPr lvl="0"/>
            <a:r>
              <a:rPr lang="en-IN" sz="2400" i="1" dirty="0">
                <a:latin typeface="Bookman Old Style" panose="02050604050505020204" pitchFamily="18" charset="0"/>
              </a:rPr>
              <a:t>Creating new user account.</a:t>
            </a:r>
          </a:p>
          <a:p>
            <a:pPr marL="0" lvl="0" indent="0">
              <a:buNone/>
            </a:pPr>
            <a:endParaRPr lang="en-IN" sz="2400" dirty="0">
              <a:latin typeface="Bookman Old Style" panose="02050604050505020204" pitchFamily="18" charset="0"/>
            </a:endParaRPr>
          </a:p>
          <a:p>
            <a:pPr lvl="0"/>
            <a:r>
              <a:rPr lang="en-IN" sz="2400" i="1" dirty="0">
                <a:latin typeface="Bookman Old Style" panose="02050604050505020204" pitchFamily="18" charset="0"/>
              </a:rPr>
              <a:t>Deposit Amount.</a:t>
            </a:r>
          </a:p>
          <a:p>
            <a:pPr marL="0" lvl="0" indent="0">
              <a:buNone/>
            </a:pPr>
            <a:endParaRPr lang="en-IN" sz="2400" dirty="0">
              <a:latin typeface="Bookman Old Style" panose="02050604050505020204" pitchFamily="18" charset="0"/>
            </a:endParaRPr>
          </a:p>
          <a:p>
            <a:pPr lvl="0"/>
            <a:r>
              <a:rPr lang="en-IN" sz="2400" i="1" dirty="0">
                <a:latin typeface="Bookman Old Style" panose="02050604050505020204" pitchFamily="18" charset="0"/>
              </a:rPr>
              <a:t>Withdrawal amount.</a:t>
            </a:r>
          </a:p>
          <a:p>
            <a:pPr marL="0" lvl="0" indent="0">
              <a:buNone/>
            </a:pPr>
            <a:endParaRPr lang="en-IN" sz="2400" dirty="0">
              <a:latin typeface="Bookman Old Style" panose="02050604050505020204" pitchFamily="18" charset="0"/>
            </a:endParaRPr>
          </a:p>
          <a:p>
            <a:pPr lvl="0"/>
            <a:r>
              <a:rPr lang="en-IN" sz="2400" i="1" dirty="0">
                <a:latin typeface="Bookman Old Style" panose="02050604050505020204" pitchFamily="18" charset="0"/>
              </a:rPr>
              <a:t>Fast cash. (Withdrawal)</a:t>
            </a:r>
          </a:p>
          <a:p>
            <a:pPr marL="0" lvl="0" indent="0">
              <a:buNone/>
            </a:pPr>
            <a:endParaRPr lang="en-IN" sz="2400" dirty="0">
              <a:latin typeface="Bookman Old Style" panose="02050604050505020204" pitchFamily="18" charset="0"/>
            </a:endParaRPr>
          </a:p>
          <a:p>
            <a:pPr lvl="0"/>
            <a:r>
              <a:rPr lang="en-IN" sz="2400" i="1" dirty="0">
                <a:latin typeface="Bookman Old Style" panose="02050604050505020204" pitchFamily="18" charset="0"/>
              </a:rPr>
              <a:t>Pin Change.</a:t>
            </a:r>
          </a:p>
          <a:p>
            <a:pPr marL="0" lvl="0" indent="0">
              <a:buNone/>
            </a:pPr>
            <a:endParaRPr lang="en-IN" sz="2400" dirty="0">
              <a:latin typeface="Bookman Old Style" panose="02050604050505020204" pitchFamily="18" charset="0"/>
            </a:endParaRPr>
          </a:p>
          <a:p>
            <a:pPr lvl="0"/>
            <a:r>
              <a:rPr lang="en-IN" sz="2400" i="1" dirty="0">
                <a:latin typeface="Bookman Old Style" panose="02050604050505020204" pitchFamily="18" charset="0"/>
              </a:rPr>
              <a:t>Maintain Reports.</a:t>
            </a:r>
            <a:endParaRPr lang="en-IN" sz="2400" dirty="0">
              <a:latin typeface="Bookman Old Style" panose="02050604050505020204" pitchFamily="18" charset="0"/>
            </a:endParaRPr>
          </a:p>
        </p:txBody>
      </p:sp>
    </p:spTree>
    <p:extLst>
      <p:ext uri="{BB962C8B-B14F-4D97-AF65-F5344CB8AC3E}">
        <p14:creationId xmlns:p14="http://schemas.microsoft.com/office/powerpoint/2010/main" val="292449601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ED17-AE32-4371-B47D-682753B8A3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D2008B-E7EF-4ED7-A7FE-C3227B5F7E04}"/>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F9D486C9-7416-47C3-93A7-9714AE21AF99}"/>
              </a:ext>
            </a:extLst>
          </p:cNvPr>
          <p:cNvSpPr>
            <a:spLocks noGrp="1"/>
          </p:cNvSpPr>
          <p:nvPr>
            <p:ph type="body" sz="half" idx="2"/>
          </p:nvPr>
        </p:nvSpPr>
        <p:spPr/>
        <p:txBody>
          <a:bodyPr/>
          <a:lstStyle/>
          <a:p>
            <a:endParaRPr lang="en-IN"/>
          </a:p>
        </p:txBody>
      </p:sp>
      <p:pic>
        <p:nvPicPr>
          <p:cNvPr id="6" name="Picture 5">
            <a:extLst>
              <a:ext uri="{FF2B5EF4-FFF2-40B4-BE49-F238E27FC236}">
                <a16:creationId xmlns:a16="http://schemas.microsoft.com/office/drawing/2014/main" id="{D619AFD8-0279-4C9E-9E7E-09046732C13B}"/>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45067827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A3BA-0166-448F-AE94-DA0F75446E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84B74D-75DD-42C0-B7AA-3ED0E1A9D86B}"/>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2106B7A9-A332-43F2-9CFF-8D109CEC1CB9}"/>
              </a:ext>
            </a:extLst>
          </p:cNvPr>
          <p:cNvSpPr>
            <a:spLocks noGrp="1"/>
          </p:cNvSpPr>
          <p:nvPr>
            <p:ph type="body" sz="half" idx="2"/>
          </p:nvPr>
        </p:nvSpPr>
        <p:spPr/>
        <p:txBody>
          <a:bodyPr/>
          <a:lstStyle/>
          <a:p>
            <a:endParaRPr lang="en-IN"/>
          </a:p>
        </p:txBody>
      </p:sp>
      <p:pic>
        <p:nvPicPr>
          <p:cNvPr id="5" name="Picture 4">
            <a:extLst>
              <a:ext uri="{FF2B5EF4-FFF2-40B4-BE49-F238E27FC236}">
                <a16:creationId xmlns:a16="http://schemas.microsoft.com/office/drawing/2014/main" id="{213CB618-E6F5-4707-95C5-7BB6356E37E1}"/>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4146229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732B-6408-4152-ADB6-D505A36005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74EF5C-4014-4CD2-A5D8-BAA44B09E9B7}"/>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56A13051-80A5-4C84-B50F-4F245814CD86}"/>
              </a:ext>
            </a:extLst>
          </p:cNvPr>
          <p:cNvSpPr>
            <a:spLocks noGrp="1"/>
          </p:cNvSpPr>
          <p:nvPr>
            <p:ph type="body" sz="half" idx="2"/>
          </p:nvPr>
        </p:nvSpPr>
        <p:spPr/>
        <p:txBody>
          <a:bodyPr/>
          <a:lstStyle/>
          <a:p>
            <a:endParaRPr lang="en-IN"/>
          </a:p>
        </p:txBody>
      </p:sp>
      <p:pic>
        <p:nvPicPr>
          <p:cNvPr id="5" name="Picture 4">
            <a:extLst>
              <a:ext uri="{FF2B5EF4-FFF2-40B4-BE49-F238E27FC236}">
                <a16:creationId xmlns:a16="http://schemas.microsoft.com/office/drawing/2014/main" id="{A9393A31-EAFA-45BA-B19B-B025B604B4E8}"/>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880422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7944-877A-4B00-B92C-8EED0721F5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BA3556-DA71-437E-A205-8EE1B25BBCBF}"/>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E6998F3D-D21B-47C2-A5B7-D0C5449414D6}"/>
              </a:ext>
            </a:extLst>
          </p:cNvPr>
          <p:cNvSpPr>
            <a:spLocks noGrp="1"/>
          </p:cNvSpPr>
          <p:nvPr>
            <p:ph type="body" sz="half" idx="2"/>
          </p:nvPr>
        </p:nvSpPr>
        <p:spPr/>
        <p:txBody>
          <a:bodyPr/>
          <a:lstStyle/>
          <a:p>
            <a:endParaRPr lang="en-IN"/>
          </a:p>
        </p:txBody>
      </p:sp>
      <p:pic>
        <p:nvPicPr>
          <p:cNvPr id="5" name="Picture 4">
            <a:extLst>
              <a:ext uri="{FF2B5EF4-FFF2-40B4-BE49-F238E27FC236}">
                <a16:creationId xmlns:a16="http://schemas.microsoft.com/office/drawing/2014/main" id="{394832BF-DF3F-4DF1-8A03-052C2572FAB3}"/>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79616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1802-385F-4BD0-89A3-299A344998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2CF9B5-31D5-4F88-927B-7C387E3E0983}"/>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B969D600-58B1-4C22-8D7A-6E822A04B24A}"/>
              </a:ext>
            </a:extLst>
          </p:cNvPr>
          <p:cNvSpPr>
            <a:spLocks noGrp="1"/>
          </p:cNvSpPr>
          <p:nvPr>
            <p:ph type="body" sz="half" idx="2"/>
          </p:nvPr>
        </p:nvSpPr>
        <p:spPr/>
        <p:txBody>
          <a:bodyPr/>
          <a:lstStyle/>
          <a:p>
            <a:endParaRPr lang="en-IN"/>
          </a:p>
        </p:txBody>
      </p:sp>
      <p:pic>
        <p:nvPicPr>
          <p:cNvPr id="5" name="Picture 4">
            <a:extLst>
              <a:ext uri="{FF2B5EF4-FFF2-40B4-BE49-F238E27FC236}">
                <a16:creationId xmlns:a16="http://schemas.microsoft.com/office/drawing/2014/main" id="{D178AA42-7C85-41F3-BE8B-6C9745D31DD2}"/>
              </a:ext>
            </a:extLst>
          </p:cNvPr>
          <p:cNvPicPr>
            <a:picLocks noChangeAspect="1"/>
          </p:cNvPicPr>
          <p:nvPr/>
        </p:nvPicPr>
        <p:blipFill>
          <a:blip r:embed="rId2"/>
          <a:stretch>
            <a:fillRect/>
          </a:stretch>
        </p:blipFill>
        <p:spPr>
          <a:xfrm>
            <a:off x="-15460" y="0"/>
            <a:ext cx="12207460" cy="6858000"/>
          </a:xfrm>
          <a:prstGeom prst="rect">
            <a:avLst/>
          </a:prstGeom>
        </p:spPr>
      </p:pic>
    </p:spTree>
    <p:extLst>
      <p:ext uri="{BB962C8B-B14F-4D97-AF65-F5344CB8AC3E}">
        <p14:creationId xmlns:p14="http://schemas.microsoft.com/office/powerpoint/2010/main" val="4076192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8D83-354C-4965-8934-58BE3F1217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221E3D-0E09-4A0D-9A5A-7187E4E088AC}"/>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7A8AFF95-9423-47E7-88EB-06401EAB34A4}"/>
              </a:ext>
            </a:extLst>
          </p:cNvPr>
          <p:cNvSpPr>
            <a:spLocks noGrp="1"/>
          </p:cNvSpPr>
          <p:nvPr>
            <p:ph type="body" sz="half" idx="2"/>
          </p:nvPr>
        </p:nvSpPr>
        <p:spPr/>
        <p:txBody>
          <a:bodyPr/>
          <a:lstStyle/>
          <a:p>
            <a:endParaRPr lang="en-IN"/>
          </a:p>
        </p:txBody>
      </p:sp>
      <p:pic>
        <p:nvPicPr>
          <p:cNvPr id="5" name="Picture 4">
            <a:extLst>
              <a:ext uri="{FF2B5EF4-FFF2-40B4-BE49-F238E27FC236}">
                <a16:creationId xmlns:a16="http://schemas.microsoft.com/office/drawing/2014/main" id="{10DDC5E8-4A89-44CB-9895-9DC9CE923CA6}"/>
              </a:ext>
            </a:extLst>
          </p:cNvPr>
          <p:cNvPicPr>
            <a:picLocks noChangeAspect="1"/>
          </p:cNvPicPr>
          <p:nvPr/>
        </p:nvPicPr>
        <p:blipFill>
          <a:blip r:embed="rId2"/>
          <a:stretch>
            <a:fillRect/>
          </a:stretch>
        </p:blipFill>
        <p:spPr>
          <a:xfrm>
            <a:off x="0" y="0"/>
            <a:ext cx="12263120" cy="6858000"/>
          </a:xfrm>
          <a:prstGeom prst="rect">
            <a:avLst/>
          </a:prstGeom>
        </p:spPr>
      </p:pic>
    </p:spTree>
    <p:extLst>
      <p:ext uri="{BB962C8B-B14F-4D97-AF65-F5344CB8AC3E}">
        <p14:creationId xmlns:p14="http://schemas.microsoft.com/office/powerpoint/2010/main" val="1464433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AFBF-9A05-4EDC-A2AB-C2541C1E16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3AA48F-4581-4548-B712-340F5423EFA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8A7B3CF5-999C-4C30-8214-46125DB9B114}"/>
              </a:ext>
            </a:extLst>
          </p:cNvPr>
          <p:cNvSpPr>
            <a:spLocks noGrp="1"/>
          </p:cNvSpPr>
          <p:nvPr>
            <p:ph type="body" sz="half" idx="2"/>
          </p:nvPr>
        </p:nvSpPr>
        <p:spPr/>
        <p:txBody>
          <a:bodyPr/>
          <a:lstStyle/>
          <a:p>
            <a:endParaRPr lang="en-IN"/>
          </a:p>
        </p:txBody>
      </p:sp>
      <p:pic>
        <p:nvPicPr>
          <p:cNvPr id="5" name="Picture 4">
            <a:extLst>
              <a:ext uri="{FF2B5EF4-FFF2-40B4-BE49-F238E27FC236}">
                <a16:creationId xmlns:a16="http://schemas.microsoft.com/office/drawing/2014/main" id="{FFE586FE-5710-4AF7-A84B-4FC934B56DBF}"/>
              </a:ext>
            </a:extLst>
          </p:cNvPr>
          <p:cNvPicPr>
            <a:picLocks noChangeAspect="1"/>
          </p:cNvPicPr>
          <p:nvPr/>
        </p:nvPicPr>
        <p:blipFill>
          <a:blip r:embed="rId2"/>
          <a:stretch>
            <a:fillRect/>
          </a:stretch>
        </p:blipFill>
        <p:spPr>
          <a:xfrm>
            <a:off x="1428" y="0"/>
            <a:ext cx="12190572" cy="6858000"/>
          </a:xfrm>
          <a:prstGeom prst="rect">
            <a:avLst/>
          </a:prstGeom>
        </p:spPr>
      </p:pic>
    </p:spTree>
    <p:extLst>
      <p:ext uri="{BB962C8B-B14F-4D97-AF65-F5344CB8AC3E}">
        <p14:creationId xmlns:p14="http://schemas.microsoft.com/office/powerpoint/2010/main" val="3082964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49E0-9709-47BD-8B81-2EDBCC60C5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4DBC25-F9B6-4970-88AB-46F1C89AAE50}"/>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861E12E-1CD9-401F-988A-0A9C3E3B00F8}"/>
              </a:ext>
            </a:extLst>
          </p:cNvPr>
          <p:cNvSpPr>
            <a:spLocks noGrp="1"/>
          </p:cNvSpPr>
          <p:nvPr>
            <p:ph type="body" sz="half" idx="2"/>
          </p:nvPr>
        </p:nvSpPr>
        <p:spPr/>
        <p:txBody>
          <a:bodyPr/>
          <a:lstStyle/>
          <a:p>
            <a:endParaRPr lang="en-IN"/>
          </a:p>
        </p:txBody>
      </p:sp>
      <p:pic>
        <p:nvPicPr>
          <p:cNvPr id="5" name="Picture 4">
            <a:extLst>
              <a:ext uri="{FF2B5EF4-FFF2-40B4-BE49-F238E27FC236}">
                <a16:creationId xmlns:a16="http://schemas.microsoft.com/office/drawing/2014/main" id="{9B5538BB-EB11-4D30-806E-F413628162A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78815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F453-F037-422E-836E-7E84382ED2F3}"/>
              </a:ext>
            </a:extLst>
          </p:cNvPr>
          <p:cNvSpPr>
            <a:spLocks noGrp="1"/>
          </p:cNvSpPr>
          <p:nvPr>
            <p:ph type="title"/>
          </p:nvPr>
        </p:nvSpPr>
        <p:spPr>
          <a:xfrm>
            <a:off x="838200" y="500062"/>
            <a:ext cx="10515600" cy="132556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IN" dirty="0"/>
              <a:t>Advantages</a:t>
            </a:r>
          </a:p>
        </p:txBody>
      </p:sp>
      <p:sp>
        <p:nvSpPr>
          <p:cNvPr id="3" name="Content Placeholder 2">
            <a:extLst>
              <a:ext uri="{FF2B5EF4-FFF2-40B4-BE49-F238E27FC236}">
                <a16:creationId xmlns:a16="http://schemas.microsoft.com/office/drawing/2014/main" id="{9D3CB31F-5356-41D7-8FC1-244A6FE0398F}"/>
              </a:ext>
            </a:extLst>
          </p:cNvPr>
          <p:cNvSpPr>
            <a:spLocks noGrp="1"/>
          </p:cNvSpPr>
          <p:nvPr>
            <p:ph idx="1"/>
          </p:nvPr>
        </p:nvSpPr>
        <p:spPr/>
        <p:txBody>
          <a:bodyPr/>
          <a:lstStyle/>
          <a:p>
            <a:pPr lvl="0"/>
            <a:r>
              <a:rPr lang="en-IN" dirty="0">
                <a:latin typeface="Bookman Old Style" panose="02050604050505020204" pitchFamily="18" charset="0"/>
              </a:rPr>
              <a:t>No need of bank employee for creation of account into bank.</a:t>
            </a:r>
          </a:p>
          <a:p>
            <a:pPr lvl="0"/>
            <a:r>
              <a:rPr lang="en-IN" dirty="0">
                <a:latin typeface="Bookman Old Style" panose="02050604050505020204" pitchFamily="18" charset="0"/>
              </a:rPr>
              <a:t>Time saving along with high quality services.</a:t>
            </a:r>
          </a:p>
          <a:p>
            <a:pPr lvl="0"/>
            <a:r>
              <a:rPr lang="en-IN" dirty="0">
                <a:latin typeface="Bookman Old Style" panose="02050604050505020204" pitchFamily="18" charset="0"/>
              </a:rPr>
              <a:t>Smooth and timely execution of reports. </a:t>
            </a:r>
          </a:p>
          <a:p>
            <a:pPr lvl="0"/>
            <a:r>
              <a:rPr lang="en-IN" dirty="0">
                <a:latin typeface="Bookman Old Style" panose="02050604050505020204" pitchFamily="18" charset="0"/>
              </a:rPr>
              <a:t>This management can also provide the report for every user.</a:t>
            </a:r>
          </a:p>
          <a:p>
            <a:pPr lvl="0"/>
            <a:r>
              <a:rPr lang="en-IN" dirty="0">
                <a:latin typeface="Bookman Old Style" panose="02050604050505020204" pitchFamily="18" charset="0"/>
              </a:rPr>
              <a:t>The records like Transactions, creating accounts and PIN change also retrieve afterwards.</a:t>
            </a:r>
          </a:p>
        </p:txBody>
      </p:sp>
    </p:spTree>
    <p:extLst>
      <p:ext uri="{BB962C8B-B14F-4D97-AF65-F5344CB8AC3E}">
        <p14:creationId xmlns:p14="http://schemas.microsoft.com/office/powerpoint/2010/main" val="52132988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2A75-6FB4-4EEE-A923-6CBE9F910AEA}"/>
              </a:ext>
            </a:extLst>
          </p:cNvPr>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IN" dirty="0"/>
              <a:t>Future Enhancement</a:t>
            </a:r>
            <a:br>
              <a:rPr lang="en-IN" dirty="0"/>
            </a:br>
            <a:endParaRPr lang="en-IN" dirty="0"/>
          </a:p>
        </p:txBody>
      </p:sp>
      <p:sp>
        <p:nvSpPr>
          <p:cNvPr id="3" name="Content Placeholder 2">
            <a:extLst>
              <a:ext uri="{FF2B5EF4-FFF2-40B4-BE49-F238E27FC236}">
                <a16:creationId xmlns:a16="http://schemas.microsoft.com/office/drawing/2014/main" id="{601EF215-48FD-47D1-8828-7C480F43B639}"/>
              </a:ext>
            </a:extLst>
          </p:cNvPr>
          <p:cNvSpPr>
            <a:spLocks noGrp="1"/>
          </p:cNvSpPr>
          <p:nvPr>
            <p:ph idx="1"/>
          </p:nvPr>
        </p:nvSpPr>
        <p:spPr>
          <a:xfrm>
            <a:off x="838200" y="1256145"/>
            <a:ext cx="10515600" cy="4920818"/>
          </a:xfrm>
        </p:spPr>
        <p:txBody>
          <a:bodyPr>
            <a:normAutofit/>
          </a:bodyPr>
          <a:lstStyle/>
          <a:p>
            <a:pPr marL="0" lvl="0" indent="0">
              <a:buNone/>
            </a:pPr>
            <a:endParaRPr lang="en-IN" dirty="0"/>
          </a:p>
          <a:p>
            <a:pPr marL="0" lvl="0" indent="0">
              <a:buNone/>
            </a:pPr>
            <a:r>
              <a:rPr lang="en-IN" dirty="0">
                <a:latin typeface="Bookman Old Style" panose="02050604050505020204" pitchFamily="18" charset="0"/>
              </a:rPr>
              <a:t>At a later point of time we plan to enhance our software.  </a:t>
            </a:r>
          </a:p>
          <a:p>
            <a:pPr marL="0" lvl="0" indent="0">
              <a:buNone/>
            </a:pPr>
            <a:r>
              <a:rPr lang="en-IN" dirty="0">
                <a:latin typeface="Bookman Old Style" panose="02050604050505020204" pitchFamily="18" charset="0"/>
              </a:rPr>
              <a:t>The following points would be given emphasis on:   </a:t>
            </a:r>
          </a:p>
          <a:p>
            <a:pPr lvl="0"/>
            <a:r>
              <a:rPr lang="en-IN" dirty="0">
                <a:latin typeface="Bookman Old Style" panose="02050604050505020204" pitchFamily="18" charset="0"/>
              </a:rPr>
              <a:t>Linking and integration of any legacy system for accounting.</a:t>
            </a:r>
          </a:p>
          <a:p>
            <a:pPr lvl="0"/>
            <a:r>
              <a:rPr lang="en-IN" dirty="0">
                <a:latin typeface="Bookman Old Style" panose="02050604050505020204" pitchFamily="18" charset="0"/>
              </a:rPr>
              <a:t>Integration with other bank and government agencies through Web Services</a:t>
            </a:r>
          </a:p>
          <a:p>
            <a:pPr lvl="0"/>
            <a:r>
              <a:rPr lang="en-IN" dirty="0">
                <a:latin typeface="Bookman Old Style" panose="02050604050505020204" pitchFamily="18" charset="0"/>
              </a:rPr>
              <a:t>Connection to third-party OLAP applications</a:t>
            </a:r>
          </a:p>
          <a:p>
            <a:pPr lvl="0"/>
            <a:r>
              <a:rPr lang="en-IN" dirty="0">
                <a:latin typeface="Bookman Old Style" panose="02050604050505020204" pitchFamily="18" charset="0"/>
              </a:rPr>
              <a:t>Electronic Data Interchange (EDI) system for ATM machine</a:t>
            </a:r>
          </a:p>
          <a:p>
            <a:pPr lvl="0"/>
            <a:r>
              <a:rPr lang="en-IN" dirty="0">
                <a:latin typeface="Bookman Old Style" panose="02050604050505020204" pitchFamily="18" charset="0"/>
              </a:rPr>
              <a:t>Web Interface for net banking.</a:t>
            </a:r>
          </a:p>
          <a:p>
            <a:pPr lvl="0"/>
            <a:r>
              <a:rPr lang="en-IN" dirty="0">
                <a:latin typeface="Bookman Old Style" panose="02050604050505020204" pitchFamily="18" charset="0"/>
              </a:rPr>
              <a:t>In the area of data security and system security.</a:t>
            </a:r>
          </a:p>
          <a:p>
            <a:pPr lvl="0"/>
            <a:r>
              <a:rPr lang="en-IN" dirty="0">
                <a:latin typeface="Bookman Old Style" panose="02050604050505020204" pitchFamily="18" charset="0"/>
              </a:rPr>
              <a:t>Provide more online tips and help.</a:t>
            </a:r>
          </a:p>
          <a:p>
            <a:pPr marL="0" indent="0">
              <a:buNone/>
            </a:pPr>
            <a:endParaRPr lang="en-IN" dirty="0"/>
          </a:p>
        </p:txBody>
      </p:sp>
    </p:spTree>
    <p:extLst>
      <p:ext uri="{BB962C8B-B14F-4D97-AF65-F5344CB8AC3E}">
        <p14:creationId xmlns:p14="http://schemas.microsoft.com/office/powerpoint/2010/main" val="374377709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3F40-5ABD-438C-A2E5-6053611CCFA2}"/>
              </a:ext>
            </a:extLst>
          </p:cNvPr>
          <p:cNvSpPr>
            <a:spLocks noGrp="1"/>
          </p:cNvSpPr>
          <p:nvPr>
            <p:ph type="title"/>
          </p:nvPr>
        </p:nvSpPr>
        <p:spPr>
          <a:xfrm>
            <a:off x="646111" y="413390"/>
            <a:ext cx="9404723" cy="140053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latin typeface="Bookman Old Style" panose="02050604050505020204" pitchFamily="18" charset="0"/>
              </a:rPr>
              <a:t>Objective</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86A38E12-725D-4FA9-97D9-F9EA3478EB06}"/>
              </a:ext>
            </a:extLst>
          </p:cNvPr>
          <p:cNvSpPr>
            <a:spLocks noGrp="1"/>
          </p:cNvSpPr>
          <p:nvPr>
            <p:ph idx="1"/>
          </p:nvPr>
        </p:nvSpPr>
        <p:spPr/>
        <p:txBody>
          <a:bodyPr>
            <a:normAutofit/>
          </a:bodyPr>
          <a:lstStyle/>
          <a:p>
            <a:pPr lvl="0"/>
            <a:r>
              <a:rPr lang="en-IN" sz="2400" dirty="0">
                <a:latin typeface="Bookman Old Style" panose="02050604050505020204" pitchFamily="18" charset="0"/>
              </a:rPr>
              <a:t>Customer Satisfaction</a:t>
            </a:r>
          </a:p>
          <a:p>
            <a:pPr marL="0" lvl="0" indent="0">
              <a:buNone/>
            </a:pPr>
            <a:endParaRPr lang="en-IN" sz="2400" dirty="0">
              <a:latin typeface="Bookman Old Style" panose="02050604050505020204" pitchFamily="18" charset="0"/>
            </a:endParaRPr>
          </a:p>
          <a:p>
            <a:pPr lvl="0"/>
            <a:r>
              <a:rPr lang="en-IN" sz="2400" dirty="0">
                <a:latin typeface="Bookman Old Style" panose="02050604050505020204" pitchFamily="18" charset="0"/>
              </a:rPr>
              <a:t>Saving Customer Time</a:t>
            </a:r>
          </a:p>
          <a:p>
            <a:pPr marL="0" lvl="0" indent="0">
              <a:buNone/>
            </a:pPr>
            <a:endParaRPr lang="en-IN" sz="2400" dirty="0">
              <a:latin typeface="Bookman Old Style" panose="02050604050505020204" pitchFamily="18" charset="0"/>
            </a:endParaRPr>
          </a:p>
          <a:p>
            <a:pPr lvl="0"/>
            <a:r>
              <a:rPr lang="en-IN" sz="2400" dirty="0">
                <a:latin typeface="Bookman Old Style" panose="02050604050505020204" pitchFamily="18" charset="0"/>
              </a:rPr>
              <a:t>Protecting the Customer</a:t>
            </a:r>
          </a:p>
          <a:p>
            <a:pPr marL="0" lvl="0" indent="0">
              <a:buNone/>
            </a:pPr>
            <a:endParaRPr lang="en-IN" sz="2400" dirty="0">
              <a:latin typeface="Bookman Old Style" panose="02050604050505020204" pitchFamily="18" charset="0"/>
            </a:endParaRPr>
          </a:p>
          <a:p>
            <a:pPr lvl="0"/>
            <a:r>
              <a:rPr lang="en-IN" sz="2400" dirty="0">
                <a:latin typeface="Bookman Old Style" panose="02050604050505020204" pitchFamily="18" charset="0"/>
              </a:rPr>
              <a:t>Main Goals</a:t>
            </a:r>
          </a:p>
        </p:txBody>
      </p:sp>
    </p:spTree>
    <p:extLst>
      <p:ext uri="{BB962C8B-B14F-4D97-AF65-F5344CB8AC3E}">
        <p14:creationId xmlns:p14="http://schemas.microsoft.com/office/powerpoint/2010/main" val="404019274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E147-71AE-441E-AFA7-87D00664DF37}"/>
              </a:ext>
            </a:extLst>
          </p:cNvPr>
          <p:cNvSpPr>
            <a:spLocks noGrp="1"/>
          </p:cNvSpPr>
          <p:nvPr>
            <p:ph type="title"/>
          </p:nvPr>
        </p:nvSpPr>
        <p:spPr>
          <a:xfrm>
            <a:off x="646111" y="452718"/>
            <a:ext cx="9404723" cy="99262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IN" b="1" dirty="0">
                <a:latin typeface="Bookman Old Style" panose="02050604050505020204" pitchFamily="18" charset="0"/>
              </a:rPr>
              <a:t>Proposed System</a:t>
            </a:r>
            <a:br>
              <a:rPr lang="en-IN" dirty="0"/>
            </a:br>
            <a:endParaRPr lang="en-IN" dirty="0"/>
          </a:p>
        </p:txBody>
      </p:sp>
      <p:sp>
        <p:nvSpPr>
          <p:cNvPr id="3" name="Content Placeholder 2">
            <a:extLst>
              <a:ext uri="{FF2B5EF4-FFF2-40B4-BE49-F238E27FC236}">
                <a16:creationId xmlns:a16="http://schemas.microsoft.com/office/drawing/2014/main" id="{DCFB2966-B3AC-4980-81D1-D36247BE2F00}"/>
              </a:ext>
            </a:extLst>
          </p:cNvPr>
          <p:cNvSpPr>
            <a:spLocks noGrp="1"/>
          </p:cNvSpPr>
          <p:nvPr>
            <p:ph idx="1"/>
          </p:nvPr>
        </p:nvSpPr>
        <p:spPr>
          <a:xfrm>
            <a:off x="1103312" y="1560352"/>
            <a:ext cx="8946541" cy="4688047"/>
          </a:xfrm>
        </p:spPr>
        <p:txBody>
          <a:bodyPr>
            <a:normAutofit fontScale="92500" lnSpcReduction="10000"/>
          </a:bodyPr>
          <a:lstStyle/>
          <a:p>
            <a:pPr lvl="0" algn="just"/>
            <a:r>
              <a:rPr lang="en-IN" dirty="0">
                <a:latin typeface="Bookman Old Style" panose="02050604050505020204" pitchFamily="18" charset="0"/>
              </a:rPr>
              <a:t>There is need to develop a new system to reduce a human stress &amp; paper work which causes waste of time. The new system should concern the requirements of user are follows:</a:t>
            </a:r>
          </a:p>
          <a:p>
            <a:pPr lvl="0" algn="just">
              <a:buFont typeface="Arial" panose="020B0604020202020204" pitchFamily="34" charset="0"/>
              <a:buChar char="•"/>
            </a:pPr>
            <a:r>
              <a:rPr lang="en-IN" i="1" dirty="0">
                <a:latin typeface="Bookman Old Style" panose="02050604050505020204" pitchFamily="18" charset="0"/>
              </a:rPr>
              <a:t>Different operation can generate report easily.</a:t>
            </a:r>
            <a:endParaRPr lang="en-IN" dirty="0">
              <a:latin typeface="Bookman Old Style" panose="02050604050505020204" pitchFamily="18" charset="0"/>
            </a:endParaRPr>
          </a:p>
          <a:p>
            <a:pPr lvl="0" algn="just">
              <a:buFont typeface="Arial" panose="020B0604020202020204" pitchFamily="34" charset="0"/>
              <a:buChar char="•"/>
            </a:pPr>
            <a:r>
              <a:rPr lang="en-IN" i="1" dirty="0">
                <a:latin typeface="Bookman Old Style" panose="02050604050505020204" pitchFamily="18" charset="0"/>
              </a:rPr>
              <a:t>Reduce complexity &amp; increase the speed of project.</a:t>
            </a:r>
            <a:endParaRPr lang="en-IN" dirty="0">
              <a:latin typeface="Bookman Old Style" panose="02050604050505020204" pitchFamily="18" charset="0"/>
            </a:endParaRPr>
          </a:p>
          <a:p>
            <a:pPr lvl="0" algn="just">
              <a:buFont typeface="Arial" panose="020B0604020202020204" pitchFamily="34" charset="0"/>
              <a:buChar char="•"/>
            </a:pPr>
            <a:r>
              <a:rPr lang="en-IN" i="1" dirty="0">
                <a:latin typeface="Bookman Old Style" panose="02050604050505020204" pitchFamily="18" charset="0"/>
              </a:rPr>
              <a:t>System satisfying user requirements &amp; improve efficiency.</a:t>
            </a:r>
            <a:endParaRPr lang="en-IN" dirty="0">
              <a:latin typeface="Bookman Old Style" panose="02050604050505020204" pitchFamily="18" charset="0"/>
            </a:endParaRPr>
          </a:p>
          <a:p>
            <a:pPr lvl="0" algn="just">
              <a:buFont typeface="Arial" panose="020B0604020202020204" pitchFamily="34" charset="0"/>
              <a:buChar char="•"/>
            </a:pPr>
            <a:r>
              <a:rPr lang="en-IN" i="1" dirty="0">
                <a:latin typeface="Bookman Old Style" panose="02050604050505020204" pitchFamily="18" charset="0"/>
              </a:rPr>
              <a:t>Provide accuracy in any operation.</a:t>
            </a:r>
            <a:endParaRPr lang="en-IN" dirty="0">
              <a:latin typeface="Bookman Old Style" panose="02050604050505020204" pitchFamily="18" charset="0"/>
            </a:endParaRPr>
          </a:p>
          <a:p>
            <a:pPr lvl="0" algn="just"/>
            <a:r>
              <a:rPr lang="en-IN" dirty="0">
                <a:latin typeface="Bookman Old Style" panose="02050604050505020204" pitchFamily="18" charset="0"/>
              </a:rPr>
              <a:t>It is difficult to achieve this goal using a manual system as the information is redundant, can be scattered &amp; collecting relevant information may be very time consuming.</a:t>
            </a:r>
          </a:p>
          <a:p>
            <a:pPr lvl="0"/>
            <a:r>
              <a:rPr lang="en-IN" dirty="0">
                <a:latin typeface="Bookman Old Style" panose="02050604050505020204" pitchFamily="18" charset="0"/>
              </a:rPr>
              <a:t>It focuses on presenting information in an easy &amp; intelligible manner which provides facilities like user registration and account creation of users thus reducing paper work and automating the record generation process in an banking system.</a:t>
            </a:r>
          </a:p>
          <a:p>
            <a:endParaRPr lang="en-IN" dirty="0"/>
          </a:p>
        </p:txBody>
      </p:sp>
    </p:spTree>
    <p:extLst>
      <p:ext uri="{BB962C8B-B14F-4D97-AF65-F5344CB8AC3E}">
        <p14:creationId xmlns:p14="http://schemas.microsoft.com/office/powerpoint/2010/main" val="7597291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7A9A6-2098-4C7D-82BD-994A4D558C25}"/>
              </a:ext>
            </a:extLst>
          </p:cNvPr>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IN" b="1" dirty="0">
                <a:latin typeface="Bookman Old Style" panose="02050604050505020204" pitchFamily="18" charset="0"/>
              </a:rPr>
              <a:t>Hardware And Software Specification</a:t>
            </a:r>
          </a:p>
        </p:txBody>
      </p:sp>
      <p:sp>
        <p:nvSpPr>
          <p:cNvPr id="3" name="Content Placeholder 2">
            <a:extLst>
              <a:ext uri="{FF2B5EF4-FFF2-40B4-BE49-F238E27FC236}">
                <a16:creationId xmlns:a16="http://schemas.microsoft.com/office/drawing/2014/main" id="{E7BC281C-41F8-41A9-B7AE-6E8014784780}"/>
              </a:ext>
            </a:extLst>
          </p:cNvPr>
          <p:cNvSpPr>
            <a:spLocks noGrp="1"/>
          </p:cNvSpPr>
          <p:nvPr>
            <p:ph idx="1"/>
          </p:nvPr>
        </p:nvSpPr>
        <p:spPr/>
        <p:txBody>
          <a:bodyPr>
            <a:normAutofit lnSpcReduction="10000"/>
          </a:bodyPr>
          <a:lstStyle/>
          <a:p>
            <a:pPr marL="0" lvl="0" indent="0" algn="just">
              <a:buNone/>
            </a:pPr>
            <a:r>
              <a:rPr lang="en-US" b="1" i="1" dirty="0"/>
              <a:t>SOFTWARE REQUIREMENT:</a:t>
            </a:r>
            <a:endParaRPr lang="en-IN" i="1" dirty="0"/>
          </a:p>
          <a:p>
            <a:pPr lvl="0"/>
            <a:r>
              <a:rPr lang="en-IN" b="1" dirty="0"/>
              <a:t>Operating system: </a:t>
            </a:r>
            <a:r>
              <a:rPr lang="en-IN" dirty="0"/>
              <a:t>Windows XP/7/8/10.</a:t>
            </a:r>
          </a:p>
          <a:p>
            <a:pPr lvl="0"/>
            <a:r>
              <a:rPr lang="en-IN" b="1" dirty="0"/>
              <a:t>Front end:</a:t>
            </a:r>
            <a:r>
              <a:rPr lang="en-IN" dirty="0"/>
              <a:t> JAVA NetBeans-8.2.</a:t>
            </a:r>
          </a:p>
          <a:p>
            <a:pPr lvl="0"/>
            <a:r>
              <a:rPr lang="en-IN" b="1" dirty="0"/>
              <a:t>Framework: </a:t>
            </a:r>
            <a:r>
              <a:rPr lang="en-IN" dirty="0"/>
              <a:t>Swing and AWT.</a:t>
            </a:r>
          </a:p>
          <a:p>
            <a:pPr lvl="0"/>
            <a:r>
              <a:rPr lang="en-IN" b="1" dirty="0"/>
              <a:t>Back end:</a:t>
            </a:r>
            <a:r>
              <a:rPr lang="en-IN" dirty="0"/>
              <a:t> MySQL Server.</a:t>
            </a:r>
          </a:p>
          <a:p>
            <a:pPr marL="0" lvl="0" indent="0">
              <a:buNone/>
            </a:pPr>
            <a:endParaRPr lang="en-IN" dirty="0"/>
          </a:p>
          <a:p>
            <a:pPr marL="0" lvl="0" indent="0" algn="just">
              <a:buNone/>
            </a:pPr>
            <a:r>
              <a:rPr lang="en-US" b="1" i="1" dirty="0"/>
              <a:t>HARDWARE REQUIREMENT:</a:t>
            </a:r>
            <a:endParaRPr lang="en-IN" i="1" dirty="0"/>
          </a:p>
          <a:p>
            <a:pPr lvl="0"/>
            <a:r>
              <a:rPr lang="en-IN" b="1" dirty="0"/>
              <a:t>Processor: </a:t>
            </a:r>
            <a:r>
              <a:rPr lang="en-IN" dirty="0"/>
              <a:t>Intel ® Dual Core or above.</a:t>
            </a:r>
          </a:p>
          <a:p>
            <a:pPr lvl="0"/>
            <a:r>
              <a:rPr lang="en-IN" b="1" dirty="0"/>
              <a:t>Primary memory(RAM): </a:t>
            </a:r>
            <a:r>
              <a:rPr lang="en-IN" dirty="0"/>
              <a:t>512 MB or above.</a:t>
            </a:r>
          </a:p>
          <a:p>
            <a:pPr lvl="0"/>
            <a:r>
              <a:rPr lang="en-IN" b="1" dirty="0"/>
              <a:t>Secondary memory(ROM): </a:t>
            </a:r>
            <a:r>
              <a:rPr lang="en-IN" dirty="0"/>
              <a:t>40 GB or above.</a:t>
            </a:r>
          </a:p>
        </p:txBody>
      </p:sp>
    </p:spTree>
    <p:extLst>
      <p:ext uri="{BB962C8B-B14F-4D97-AF65-F5344CB8AC3E}">
        <p14:creationId xmlns:p14="http://schemas.microsoft.com/office/powerpoint/2010/main" val="17310525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4708-E06E-4946-A739-E79EAE339482}"/>
              </a:ext>
            </a:extLst>
          </p:cNvPr>
          <p:cNvSpPr>
            <a:spLocks noGrp="1"/>
          </p:cNvSpPr>
          <p:nvPr>
            <p:ph type="title"/>
          </p:nvPr>
        </p:nvSpPr>
        <p:spPr>
          <a:xfrm>
            <a:off x="960582" y="97271"/>
            <a:ext cx="10393218" cy="761711"/>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pPr algn="ctr"/>
            <a:r>
              <a:rPr lang="en-IN" dirty="0"/>
              <a:t>Feasibility study</a:t>
            </a:r>
            <a:br>
              <a:rPr lang="en-IN" dirty="0"/>
            </a:br>
            <a:endParaRPr lang="en-IN" dirty="0"/>
          </a:p>
        </p:txBody>
      </p:sp>
      <p:sp>
        <p:nvSpPr>
          <p:cNvPr id="3" name="Content Placeholder 2">
            <a:extLst>
              <a:ext uri="{FF2B5EF4-FFF2-40B4-BE49-F238E27FC236}">
                <a16:creationId xmlns:a16="http://schemas.microsoft.com/office/drawing/2014/main" id="{23581D50-68FC-44A2-9AC5-9177A8026226}"/>
              </a:ext>
            </a:extLst>
          </p:cNvPr>
          <p:cNvSpPr>
            <a:spLocks noGrp="1"/>
          </p:cNvSpPr>
          <p:nvPr>
            <p:ph idx="1"/>
          </p:nvPr>
        </p:nvSpPr>
        <p:spPr>
          <a:xfrm>
            <a:off x="838200" y="1140691"/>
            <a:ext cx="10515600" cy="5717309"/>
          </a:xfrm>
        </p:spPr>
        <p:txBody>
          <a:bodyPr>
            <a:normAutofit/>
          </a:bodyPr>
          <a:lstStyle/>
          <a:p>
            <a:pPr marL="0" indent="0" algn="just">
              <a:buNone/>
            </a:pPr>
            <a:endParaRPr lang="en-IN" sz="2900" dirty="0"/>
          </a:p>
          <a:p>
            <a:pPr algn="just">
              <a:lnSpc>
                <a:spcPct val="150000"/>
              </a:lnSpc>
            </a:pPr>
            <a:r>
              <a:rPr lang="en-IN" sz="2900" b="1" dirty="0"/>
              <a:t>Operational Feasibility</a:t>
            </a:r>
            <a:endParaRPr lang="en-IN" sz="2900" dirty="0"/>
          </a:p>
          <a:p>
            <a:pPr algn="just">
              <a:lnSpc>
                <a:spcPct val="150000"/>
              </a:lnSpc>
            </a:pPr>
            <a:r>
              <a:rPr lang="en-IN" sz="2900" b="1" dirty="0"/>
              <a:t>Technical Feasibility</a:t>
            </a:r>
            <a:endParaRPr lang="en-IN" sz="2900" dirty="0"/>
          </a:p>
          <a:p>
            <a:pPr algn="just">
              <a:lnSpc>
                <a:spcPct val="150000"/>
              </a:lnSpc>
            </a:pPr>
            <a:r>
              <a:rPr lang="en-IN" sz="2900" b="1" dirty="0"/>
              <a:t>Economical Feasibility</a:t>
            </a:r>
            <a:endParaRPr lang="en-IN" sz="2900" dirty="0"/>
          </a:p>
          <a:p>
            <a:pPr marL="0" indent="0" algn="r">
              <a:buNone/>
            </a:pPr>
            <a:endParaRPr lang="en-IN" dirty="0"/>
          </a:p>
        </p:txBody>
      </p:sp>
    </p:spTree>
    <p:extLst>
      <p:ext uri="{BB962C8B-B14F-4D97-AF65-F5344CB8AC3E}">
        <p14:creationId xmlns:p14="http://schemas.microsoft.com/office/powerpoint/2010/main" val="239468961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141E-6CE8-4D58-B788-417CD2782A8D}"/>
              </a:ext>
            </a:extLst>
          </p:cNvPr>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IN" dirty="0"/>
              <a:t>Fact Finding Techniques</a:t>
            </a:r>
            <a:br>
              <a:rPr lang="en-IN" dirty="0"/>
            </a:br>
            <a:endParaRPr lang="en-IN" dirty="0"/>
          </a:p>
        </p:txBody>
      </p:sp>
      <p:sp>
        <p:nvSpPr>
          <p:cNvPr id="3" name="Content Placeholder 2">
            <a:extLst>
              <a:ext uri="{FF2B5EF4-FFF2-40B4-BE49-F238E27FC236}">
                <a16:creationId xmlns:a16="http://schemas.microsoft.com/office/drawing/2014/main" id="{ECD39300-1472-44A2-BD05-0BD864E43EE7}"/>
              </a:ext>
            </a:extLst>
          </p:cNvPr>
          <p:cNvSpPr>
            <a:spLocks noGrp="1"/>
          </p:cNvSpPr>
          <p:nvPr>
            <p:ph idx="1"/>
          </p:nvPr>
        </p:nvSpPr>
        <p:spPr>
          <a:xfrm>
            <a:off x="1103312" y="1602297"/>
            <a:ext cx="8946541" cy="5620623"/>
          </a:xfrm>
        </p:spPr>
        <p:txBody>
          <a:bodyPr>
            <a:normAutofit/>
          </a:bodyPr>
          <a:lstStyle/>
          <a:p>
            <a:pPr lvl="0" algn="just">
              <a:lnSpc>
                <a:spcPct val="150000"/>
              </a:lnSpc>
            </a:pPr>
            <a:r>
              <a:rPr lang="en-IN" dirty="0"/>
              <a:t>The functioning of the system is to be understood by the system analyst to design the proposed system.</a:t>
            </a:r>
          </a:p>
          <a:p>
            <a:pPr lvl="0" algn="just">
              <a:lnSpc>
                <a:spcPct val="150000"/>
              </a:lnSpc>
            </a:pPr>
            <a:r>
              <a:rPr lang="en-IN" dirty="0"/>
              <a:t>The analyst needs to fully understand the current system. </a:t>
            </a:r>
          </a:p>
          <a:p>
            <a:pPr lvl="0" algn="just">
              <a:lnSpc>
                <a:spcPct val="150000"/>
              </a:lnSpc>
            </a:pPr>
            <a:r>
              <a:rPr lang="en-IN" dirty="0"/>
              <a:t>Needs data about the requirements and the techniques employed to gather this data are known as fact-finding techniques.</a:t>
            </a:r>
          </a:p>
          <a:p>
            <a:pPr lvl="0" algn="just">
              <a:lnSpc>
                <a:spcPct val="150000"/>
              </a:lnSpc>
            </a:pPr>
            <a:r>
              <a:rPr lang="en-IN" dirty="0"/>
              <a:t>Various kinds of techniques are used like the personal observations made by the analyst himself.</a:t>
            </a:r>
          </a:p>
          <a:p>
            <a:pPr algn="just"/>
            <a:endParaRPr lang="en-IN" dirty="0"/>
          </a:p>
        </p:txBody>
      </p:sp>
    </p:spTree>
    <p:extLst>
      <p:ext uri="{BB962C8B-B14F-4D97-AF65-F5344CB8AC3E}">
        <p14:creationId xmlns:p14="http://schemas.microsoft.com/office/powerpoint/2010/main" val="34154333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8E3EFD-7124-4EA3-8ED1-5BA1243FA02C}"/>
              </a:ext>
            </a:extLst>
          </p:cNvPr>
          <p:cNvSpPr/>
          <p:nvPr/>
        </p:nvSpPr>
        <p:spPr>
          <a:xfrm>
            <a:off x="10016455" y="0"/>
            <a:ext cx="2050499" cy="53769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422E360-46E5-49FD-83E9-9D395489B4DD}"/>
              </a:ext>
            </a:extLst>
          </p:cNvPr>
          <p:cNvSpPr/>
          <p:nvPr/>
        </p:nvSpPr>
        <p:spPr>
          <a:xfrm>
            <a:off x="0" y="1289538"/>
            <a:ext cx="2390862" cy="53926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Content Placeholder 6">
            <a:extLst>
              <a:ext uri="{FF2B5EF4-FFF2-40B4-BE49-F238E27FC236}">
                <a16:creationId xmlns:a16="http://schemas.microsoft.com/office/drawing/2014/main" id="{5C611E24-11A4-457B-A9D3-B7F5BEA9AE53}"/>
              </a:ext>
            </a:extLst>
          </p:cNvPr>
          <p:cNvPicPr>
            <a:picLocks noGrp="1"/>
          </p:cNvPicPr>
          <p:nvPr>
            <p:ph idx="1"/>
          </p:nvPr>
        </p:nvPicPr>
        <p:blipFill>
          <a:blip r:embed="rId2"/>
          <a:stretch>
            <a:fillRect/>
          </a:stretch>
        </p:blipFill>
        <p:spPr>
          <a:xfrm>
            <a:off x="2094271" y="44245"/>
            <a:ext cx="8003458" cy="6769510"/>
          </a:xfrm>
          <a:prstGeom prst="rect">
            <a:avLst/>
          </a:prstGeom>
        </p:spPr>
      </p:pic>
    </p:spTree>
    <p:extLst>
      <p:ext uri="{BB962C8B-B14F-4D97-AF65-F5344CB8AC3E}">
        <p14:creationId xmlns:p14="http://schemas.microsoft.com/office/powerpoint/2010/main" val="1251336467"/>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510</TotalTime>
  <Words>691</Words>
  <Application>Microsoft Office PowerPoint</Application>
  <PresentationFormat>Widescreen</PresentationFormat>
  <Paragraphs>154</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Algerian</vt:lpstr>
      <vt:lpstr>Arial</vt:lpstr>
      <vt:lpstr>Bookman Old Style</vt:lpstr>
      <vt:lpstr>Calibri</vt:lpstr>
      <vt:lpstr>Century Gothic</vt:lpstr>
      <vt:lpstr>Wingdings 3</vt:lpstr>
      <vt:lpstr>Ion</vt:lpstr>
      <vt:lpstr>BANKING MANAGEMENT SYSTEM</vt:lpstr>
      <vt:lpstr>PowerPoint Presentation</vt:lpstr>
      <vt:lpstr>                         Scope Of Project </vt:lpstr>
      <vt:lpstr>Objective</vt:lpstr>
      <vt:lpstr>Proposed System </vt:lpstr>
      <vt:lpstr>Hardware And Software Specification</vt:lpstr>
      <vt:lpstr>Feasibility study </vt:lpstr>
      <vt:lpstr>Fact Finding Techniques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Future Enhancement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jay gadhave</dc:creator>
  <cp:lastModifiedBy>jay gadhave</cp:lastModifiedBy>
  <cp:revision>45</cp:revision>
  <dcterms:created xsi:type="dcterms:W3CDTF">2019-10-14T15:30:54Z</dcterms:created>
  <dcterms:modified xsi:type="dcterms:W3CDTF">2020-03-20T09:23:00Z</dcterms:modified>
</cp:coreProperties>
</file>