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88" r:id="rId3"/>
    <p:sldId id="257" r:id="rId4"/>
    <p:sldId id="259" r:id="rId5"/>
    <p:sldId id="260" r:id="rId6"/>
    <p:sldId id="261" r:id="rId7"/>
    <p:sldId id="262" r:id="rId8"/>
    <p:sldId id="264" r:id="rId9"/>
    <p:sldId id="277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8" r:id="rId20"/>
    <p:sldId id="281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63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57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49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6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024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99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449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67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307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3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4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6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23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2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33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4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34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9908F6-0D6A-4DAF-9F16-55FE1F6602F0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F820-443A-49C0-9484-02EDF0820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6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49526A-775E-46BF-9FC8-9E158D464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376" y="-562061"/>
            <a:ext cx="10989578" cy="493272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Department Of BCA &amp; BCS Management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5C21E-D1B8-41CC-A2AC-71D2C5E0F2E9}"/>
              </a:ext>
            </a:extLst>
          </p:cNvPr>
          <p:cNvSpPr txBox="1"/>
          <p:nvPr/>
        </p:nvSpPr>
        <p:spPr>
          <a:xfrm>
            <a:off x="8170877" y="5025006"/>
            <a:ext cx="3506598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Jay D. Gadhave          37877   </a:t>
            </a:r>
          </a:p>
          <a:p>
            <a:pPr>
              <a:lnSpc>
                <a:spcPct val="150000"/>
              </a:lnSpc>
            </a:pPr>
            <a:r>
              <a:rPr lang="en-IN" dirty="0"/>
              <a:t>Akshay V. Gaikwad     37878</a:t>
            </a:r>
          </a:p>
        </p:txBody>
      </p:sp>
    </p:spTree>
    <p:extLst>
      <p:ext uri="{BB962C8B-B14F-4D97-AF65-F5344CB8AC3E}">
        <p14:creationId xmlns:p14="http://schemas.microsoft.com/office/powerpoint/2010/main" val="411057307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Placeholder 97">
            <a:extLst>
              <a:ext uri="{FF2B5EF4-FFF2-40B4-BE49-F238E27FC236}">
                <a16:creationId xmlns:a16="http://schemas.microsoft.com/office/drawing/2014/main" id="{45212C1D-F0AB-4CE1-9F3D-4D2EEEDFF8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216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Content Placeholder 51">
            <a:extLst>
              <a:ext uri="{FF2B5EF4-FFF2-40B4-BE49-F238E27FC236}">
                <a16:creationId xmlns:a16="http://schemas.microsoft.com/office/drawing/2014/main" id="{6FBCD89E-F7FC-4158-BC72-47486B7B7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2875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8EFE794-9867-47B0-9B2C-5B1359CE5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767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545B83D-E4D7-4018-9C48-A5FD3A03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027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24C6A-F189-4A96-B9C8-09824298E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595619"/>
            <a:ext cx="12192000" cy="54989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875789-548D-4DE3-9F6D-42D7B526AB8E}"/>
              </a:ext>
            </a:extLst>
          </p:cNvPr>
          <p:cNvSpPr/>
          <p:nvPr/>
        </p:nvSpPr>
        <p:spPr>
          <a:xfrm>
            <a:off x="7927596" y="0"/>
            <a:ext cx="3926048" cy="7550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12494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79FBBE-383D-42C6-938B-93BD13491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0796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5DBA69-3E14-474A-A465-D2D0A6B8D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978772"/>
              </p:ext>
            </p:extLst>
          </p:nvPr>
        </p:nvGraphicFramePr>
        <p:xfrm>
          <a:off x="1015068" y="1577131"/>
          <a:ext cx="9773175" cy="4949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8790">
                  <a:extLst>
                    <a:ext uri="{9D8B030D-6E8A-4147-A177-3AD203B41FA5}">
                      <a16:colId xmlns:a16="http://schemas.microsoft.com/office/drawing/2014/main" val="63239617"/>
                    </a:ext>
                  </a:extLst>
                </a:gridCol>
                <a:gridCol w="2629655">
                  <a:extLst>
                    <a:ext uri="{9D8B030D-6E8A-4147-A177-3AD203B41FA5}">
                      <a16:colId xmlns:a16="http://schemas.microsoft.com/office/drawing/2014/main" val="1011912226"/>
                    </a:ext>
                  </a:extLst>
                </a:gridCol>
                <a:gridCol w="1954224">
                  <a:extLst>
                    <a:ext uri="{9D8B030D-6E8A-4147-A177-3AD203B41FA5}">
                      <a16:colId xmlns:a16="http://schemas.microsoft.com/office/drawing/2014/main" val="286284973"/>
                    </a:ext>
                  </a:extLst>
                </a:gridCol>
                <a:gridCol w="1955253">
                  <a:extLst>
                    <a:ext uri="{9D8B030D-6E8A-4147-A177-3AD203B41FA5}">
                      <a16:colId xmlns:a16="http://schemas.microsoft.com/office/drawing/2014/main" val="629128734"/>
                    </a:ext>
                  </a:extLst>
                </a:gridCol>
                <a:gridCol w="1955253">
                  <a:extLst>
                    <a:ext uri="{9D8B030D-6E8A-4147-A177-3AD203B41FA5}">
                      <a16:colId xmlns:a16="http://schemas.microsoft.com/office/drawing/2014/main" val="984301547"/>
                    </a:ext>
                  </a:extLst>
                </a:gridCol>
              </a:tblGrid>
              <a:tr h="563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Field 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Attributes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extLst>
                  <a:ext uri="{0D108BD9-81ED-4DB2-BD59-A6C34878D82A}">
                    <a16:rowId xmlns:a16="http://schemas.microsoft.com/office/drawing/2014/main" val="2445589520"/>
                  </a:ext>
                </a:extLst>
              </a:tr>
              <a:tr h="563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Student_RollNo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Number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Students Roll 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extLst>
                  <a:ext uri="{0D108BD9-81ED-4DB2-BD59-A6C34878D82A}">
                    <a16:rowId xmlns:a16="http://schemas.microsoft.com/office/drawing/2014/main" val="4216758271"/>
                  </a:ext>
                </a:extLst>
              </a:tr>
              <a:tr h="435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Students 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extLst>
                  <a:ext uri="{0D108BD9-81ED-4DB2-BD59-A6C34878D82A}">
                    <a16:rowId xmlns:a16="http://schemas.microsoft.com/office/drawing/2014/main" val="3739204267"/>
                  </a:ext>
                </a:extLst>
              </a:tr>
              <a:tr h="461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</a:rPr>
                        <a:t>Student_DOB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Date/Time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Students Date of Birth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extLst>
                  <a:ext uri="{0D108BD9-81ED-4DB2-BD59-A6C34878D82A}">
                    <a16:rowId xmlns:a16="http://schemas.microsoft.com/office/drawing/2014/main" val="795868346"/>
                  </a:ext>
                </a:extLst>
              </a:tr>
              <a:tr h="518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Student_gender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Text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Students gender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extLst>
                  <a:ext uri="{0D108BD9-81ED-4DB2-BD59-A6C34878D82A}">
                    <a16:rowId xmlns:a16="http://schemas.microsoft.com/office/drawing/2014/main" val="2717656508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Department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Students department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extLst>
                  <a:ext uri="{0D108BD9-81ED-4DB2-BD59-A6C34878D82A}">
                    <a16:rowId xmlns:a16="http://schemas.microsoft.com/office/drawing/2014/main" val="1567604831"/>
                  </a:ext>
                </a:extLst>
              </a:tr>
              <a:tr h="563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Text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Students year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extLst>
                  <a:ext uri="{0D108BD9-81ED-4DB2-BD59-A6C34878D82A}">
                    <a16:rowId xmlns:a16="http://schemas.microsoft.com/office/drawing/2014/main" val="4113447543"/>
                  </a:ext>
                </a:extLst>
              </a:tr>
              <a:tr h="6258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Student_address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Students address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extLst>
                  <a:ext uri="{0D108BD9-81ED-4DB2-BD59-A6C34878D82A}">
                    <a16:rowId xmlns:a16="http://schemas.microsoft.com/office/drawing/2014/main" val="1377258387"/>
                  </a:ext>
                </a:extLst>
              </a:tr>
              <a:tr h="706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Student_PhoneNo.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Number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Students phone no.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9" marR="59119" marT="0" marB="0"/>
                </a:tc>
                <a:extLst>
                  <a:ext uri="{0D108BD9-81ED-4DB2-BD59-A6C34878D82A}">
                    <a16:rowId xmlns:a16="http://schemas.microsoft.com/office/drawing/2014/main" val="8384756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D96AF1-92E5-4453-BC85-CB70F3DCBDC5}"/>
              </a:ext>
            </a:extLst>
          </p:cNvPr>
          <p:cNvSpPr txBox="1"/>
          <p:nvPr/>
        </p:nvSpPr>
        <p:spPr>
          <a:xfrm>
            <a:off x="3464653" y="956345"/>
            <a:ext cx="5058562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Students Entry</a:t>
            </a:r>
          </a:p>
        </p:txBody>
      </p:sp>
    </p:spTree>
    <p:extLst>
      <p:ext uri="{BB962C8B-B14F-4D97-AF65-F5344CB8AC3E}">
        <p14:creationId xmlns:p14="http://schemas.microsoft.com/office/powerpoint/2010/main" val="195653677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81C367-5A48-47C1-B16E-EEBD21747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069355"/>
              </p:ext>
            </p:extLst>
          </p:nvPr>
        </p:nvGraphicFramePr>
        <p:xfrm>
          <a:off x="1031846" y="1417738"/>
          <a:ext cx="9412448" cy="5033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5555">
                  <a:extLst>
                    <a:ext uri="{9D8B030D-6E8A-4147-A177-3AD203B41FA5}">
                      <a16:colId xmlns:a16="http://schemas.microsoft.com/office/drawing/2014/main" val="392308092"/>
                    </a:ext>
                  </a:extLst>
                </a:gridCol>
                <a:gridCol w="2558648">
                  <a:extLst>
                    <a:ext uri="{9D8B030D-6E8A-4147-A177-3AD203B41FA5}">
                      <a16:colId xmlns:a16="http://schemas.microsoft.com/office/drawing/2014/main" val="912429520"/>
                    </a:ext>
                  </a:extLst>
                </a:gridCol>
                <a:gridCol w="1882101">
                  <a:extLst>
                    <a:ext uri="{9D8B030D-6E8A-4147-A177-3AD203B41FA5}">
                      <a16:colId xmlns:a16="http://schemas.microsoft.com/office/drawing/2014/main" val="1082743305"/>
                    </a:ext>
                  </a:extLst>
                </a:gridCol>
                <a:gridCol w="1883072">
                  <a:extLst>
                    <a:ext uri="{9D8B030D-6E8A-4147-A177-3AD203B41FA5}">
                      <a16:colId xmlns:a16="http://schemas.microsoft.com/office/drawing/2014/main" val="3315540158"/>
                    </a:ext>
                  </a:extLst>
                </a:gridCol>
                <a:gridCol w="1883072">
                  <a:extLst>
                    <a:ext uri="{9D8B030D-6E8A-4147-A177-3AD203B41FA5}">
                      <a16:colId xmlns:a16="http://schemas.microsoft.com/office/drawing/2014/main" val="1722784954"/>
                    </a:ext>
                  </a:extLst>
                </a:gridCol>
              </a:tblGrid>
              <a:tr h="496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Field 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Attributes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30523"/>
                  </a:ext>
                </a:extLst>
              </a:tr>
              <a:tr h="520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Staff_ID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2563326"/>
                  </a:ext>
                </a:extLst>
              </a:tr>
              <a:tr h="496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Staff_name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942482"/>
                  </a:ext>
                </a:extLst>
              </a:tr>
              <a:tr h="496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Staff_gender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Gender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759953"/>
                  </a:ext>
                </a:extLst>
              </a:tr>
              <a:tr h="520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Course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Course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393814"/>
                  </a:ext>
                </a:extLst>
              </a:tr>
              <a:tr h="496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Subject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Subject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256788"/>
                  </a:ext>
                </a:extLst>
              </a:tr>
              <a:tr h="496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Staff_email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Email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6811208"/>
                  </a:ext>
                </a:extLst>
              </a:tr>
              <a:tr h="520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AadharNo.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Aadhar 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377461"/>
                  </a:ext>
                </a:extLst>
              </a:tr>
              <a:tr h="496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Staff_address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Address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486247"/>
                  </a:ext>
                </a:extLst>
              </a:tr>
              <a:tr h="496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Staff_phoneNo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Phone no.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9515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AB9F45-21C1-428F-ABBD-448ED72E7FB9}"/>
              </a:ext>
            </a:extLst>
          </p:cNvPr>
          <p:cNvSpPr txBox="1"/>
          <p:nvPr/>
        </p:nvSpPr>
        <p:spPr>
          <a:xfrm>
            <a:off x="4295163" y="637563"/>
            <a:ext cx="333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Staff Entry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7812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7016501-E88C-4A13-BBD8-F1EAECDC1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684450"/>
              </p:ext>
            </p:extLst>
          </p:nvPr>
        </p:nvGraphicFramePr>
        <p:xfrm>
          <a:off x="1149292" y="1543573"/>
          <a:ext cx="9185945" cy="5050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096">
                  <a:extLst>
                    <a:ext uri="{9D8B030D-6E8A-4147-A177-3AD203B41FA5}">
                      <a16:colId xmlns:a16="http://schemas.microsoft.com/office/drawing/2014/main" val="3588237752"/>
                    </a:ext>
                  </a:extLst>
                </a:gridCol>
                <a:gridCol w="2587493">
                  <a:extLst>
                    <a:ext uri="{9D8B030D-6E8A-4147-A177-3AD203B41FA5}">
                      <a16:colId xmlns:a16="http://schemas.microsoft.com/office/drawing/2014/main" val="1992694810"/>
                    </a:ext>
                  </a:extLst>
                </a:gridCol>
                <a:gridCol w="1836794">
                  <a:extLst>
                    <a:ext uri="{9D8B030D-6E8A-4147-A177-3AD203B41FA5}">
                      <a16:colId xmlns:a16="http://schemas.microsoft.com/office/drawing/2014/main" val="2000671160"/>
                    </a:ext>
                  </a:extLst>
                </a:gridCol>
                <a:gridCol w="1837781">
                  <a:extLst>
                    <a:ext uri="{9D8B030D-6E8A-4147-A177-3AD203B41FA5}">
                      <a16:colId xmlns:a16="http://schemas.microsoft.com/office/drawing/2014/main" val="2233670599"/>
                    </a:ext>
                  </a:extLst>
                </a:gridCol>
                <a:gridCol w="1837781">
                  <a:extLst>
                    <a:ext uri="{9D8B030D-6E8A-4147-A177-3AD203B41FA5}">
                      <a16:colId xmlns:a16="http://schemas.microsoft.com/office/drawing/2014/main" val="1221109477"/>
                    </a:ext>
                  </a:extLst>
                </a:gridCol>
              </a:tblGrid>
              <a:tr h="4979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Field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Attribute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187272"/>
                  </a:ext>
                </a:extLst>
              </a:tr>
              <a:tr h="521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Student_rollno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Roll 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559161"/>
                  </a:ext>
                </a:extLst>
              </a:tr>
              <a:tr h="497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1326"/>
                  </a:ext>
                </a:extLst>
              </a:tr>
              <a:tr h="497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Student_course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Course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823124"/>
                  </a:ext>
                </a:extLst>
              </a:tr>
              <a:tr h="521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Student_year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076382"/>
                  </a:ext>
                </a:extLst>
              </a:tr>
              <a:tr h="497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Date/time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090128"/>
                  </a:ext>
                </a:extLst>
              </a:tr>
              <a:tr h="497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Student_type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635064"/>
                  </a:ext>
                </a:extLst>
              </a:tr>
              <a:tr h="521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Total fees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047078"/>
                  </a:ext>
                </a:extLst>
              </a:tr>
              <a:tr h="497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Paidfees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Paid fees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145624"/>
                  </a:ext>
                </a:extLst>
              </a:tr>
              <a:tr h="497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pending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Pending fees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96118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6FD611-A4B4-488C-A993-C8C87B099D29}"/>
              </a:ext>
            </a:extLst>
          </p:cNvPr>
          <p:cNvSpPr txBox="1"/>
          <p:nvPr/>
        </p:nvSpPr>
        <p:spPr>
          <a:xfrm>
            <a:off x="3993160" y="897622"/>
            <a:ext cx="387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Fees Payment Entry</a:t>
            </a:r>
          </a:p>
        </p:txBody>
      </p:sp>
    </p:spTree>
    <p:extLst>
      <p:ext uri="{BB962C8B-B14F-4D97-AF65-F5344CB8AC3E}">
        <p14:creationId xmlns:p14="http://schemas.microsoft.com/office/powerpoint/2010/main" val="80717611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A808-ECD2-46C5-872E-C7CB347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18" y="1510018"/>
            <a:ext cx="8470595" cy="450978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4F3E3-218D-4631-B962-8D4F2FF749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461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CA6085-8B93-47FB-86E0-DF4AD6F7823D}"/>
              </a:ext>
            </a:extLst>
          </p:cNvPr>
          <p:cNvSpPr/>
          <p:nvPr/>
        </p:nvSpPr>
        <p:spPr>
          <a:xfrm>
            <a:off x="923636" y="327187"/>
            <a:ext cx="9735128" cy="3393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4400" b="1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Introduction </a:t>
            </a:r>
            <a:r>
              <a:rPr lang="en-IN" sz="4400" b="1" u="sng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4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4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4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4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4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4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4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DA182-37CE-4BC5-98FF-E4DABDC33C67}"/>
              </a:ext>
            </a:extLst>
          </p:cNvPr>
          <p:cNvSpPr txBox="1"/>
          <p:nvPr/>
        </p:nvSpPr>
        <p:spPr>
          <a:xfrm>
            <a:off x="812800" y="2210212"/>
            <a:ext cx="10363200" cy="3689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38430" indent="-635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IN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IN" u="sng" dirty="0">
                <a:gradFill>
                  <a:gsLst>
                    <a:gs pos="0">
                      <a:srgbClr val="2B5259"/>
                    </a:gs>
                    <a:gs pos="50000">
                      <a:srgbClr val="5AA2AE"/>
                    </a:gs>
                    <a:gs pos="100000">
                      <a:srgbClr val="9CC7CE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/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IN" u="sng" dirty="0">
                <a:gradFill>
                  <a:gsLst>
                    <a:gs pos="0">
                      <a:srgbClr val="2B5259"/>
                    </a:gs>
                    <a:gs pos="50000">
                      <a:srgbClr val="5AA2AE"/>
                    </a:gs>
                    <a:gs pos="100000">
                      <a:srgbClr val="9CC7CE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/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DEPARTMENT OF BCA &amp; BCS MANAGEMENT SYSTEM”</a:t>
            </a:r>
            <a:r>
              <a:rPr lang="en-IN" dirty="0">
                <a:gradFill>
                  <a:gsLst>
                    <a:gs pos="0">
                      <a:srgbClr val="2B5259"/>
                    </a:gs>
                    <a:gs pos="50000">
                      <a:srgbClr val="5AA2AE"/>
                    </a:gs>
                    <a:gs pos="100000">
                      <a:srgbClr val="9CC7CE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/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is the management system which refers to BCA &amp; BCS department. </a:t>
            </a:r>
            <a:r>
              <a:rPr lang="en-IN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is for many purposes because I want to give full satisfaction of the user. </a:t>
            </a:r>
            <a:r>
              <a:rPr lang="en-IN" dirty="0"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system is aimed to develop the management process.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38430" indent="-635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IN" dirty="0">
                <a:gradFill>
                  <a:gsLst>
                    <a:gs pos="0">
                      <a:srgbClr val="2B5259"/>
                    </a:gs>
                    <a:gs pos="50000">
                      <a:srgbClr val="5AA2AE"/>
                    </a:gs>
                    <a:gs pos="100000">
                      <a:srgbClr val="9CC7CE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/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lang="en-IN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add new staff and students etc. and also retrieve these records afterwards.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IN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IN" dirty="0"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system maintains student report. It can be use by educational institutes to maintain record of staff and student easily. </a:t>
            </a:r>
            <a:r>
              <a:rPr lang="en-IN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gives us the complete information about the department.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It has user friendly and modular approach. Data storing is easier.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39849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F4E6CB-1459-4E70-A502-3C6B669B4E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261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E1CC6E-FD6D-4378-9358-DC27BBE4A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0207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A9AD2-0935-417D-8077-666E23D9BB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0592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20E39-7525-4147-B331-0BE8E86C8A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1793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C602-647D-4BF4-AB2F-4C95A1A7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A15DA-2617-4369-A9A4-02F216E8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053CAC-E498-4C53-B06C-5F7A3ECE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C28340-E0C9-43AE-875F-23471ACEA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26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2049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4546-8BD4-4A3E-B8C2-0A9D1D75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B09B9-E0C8-4C19-9168-4641AAA2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C400D-5C4F-468A-A55B-166C07F87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6D44B0-3462-415F-8C3E-9D554FE0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3944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903D-6230-4CD4-BD33-72BEA923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6FEC-0F3E-4904-87BB-C2EDBC35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AA2B2-2148-4DB9-BE07-85DB843F4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6A1A9-22C5-462D-AE14-E728D58838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5292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3F9B-43F0-4585-8EC9-6D92D5E6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F40C-0E4F-4135-BE51-0EC0AD31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12B49-F839-43D6-8A3D-764B056D1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70F1D-1361-4443-9CB6-27BA24EAB9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6556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2FD5-CE15-4823-8714-67761136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6B15-68ED-4C20-98ED-E6154DC4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EFB34-0C28-4793-A488-FBD2E8F56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D027C-373A-4F1C-A73B-370DD0B31B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4967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ED17-AE32-4371-B47D-682753B8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008B-E7EF-4ED7-A7FE-C3227B5F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486C9-7416-47C3-93A7-9714AE21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5422E-3B68-42BF-84AD-03047C80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8106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7827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F453-F037-422E-836E-7E84382E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B31F-5356-41D7-8FC1-244A6FE0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Dedicated Professional staff for each subject.</a:t>
            </a:r>
          </a:p>
          <a:p>
            <a:pPr lvl="0"/>
            <a:r>
              <a:rPr lang="en-IN" dirty="0"/>
              <a:t>Time saving along with high quality services.</a:t>
            </a:r>
          </a:p>
          <a:p>
            <a:pPr lvl="0"/>
            <a:r>
              <a:rPr lang="en-IN" dirty="0"/>
              <a:t>Smooth and timely execution of reports. </a:t>
            </a:r>
          </a:p>
          <a:p>
            <a:pPr lvl="0"/>
            <a:r>
              <a:rPr lang="en-IN" dirty="0"/>
              <a:t>This department can also provide the receipt for every student fee payment.</a:t>
            </a:r>
          </a:p>
          <a:p>
            <a:pPr lvl="0"/>
            <a:r>
              <a:rPr lang="en-IN" dirty="0"/>
              <a:t>The records like admission, fees payment and staff details also retrieve afterwards.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3298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9C01-8C03-45BB-84EE-69C42890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78" y="444329"/>
            <a:ext cx="9404723" cy="140053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IN" sz="2800" dirty="0"/>
              <a:t>Scope Of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02AE-0E9C-45A0-927B-7AA23DDB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345"/>
            <a:ext cx="10515600" cy="4717618"/>
          </a:xfrm>
        </p:spPr>
        <p:txBody>
          <a:bodyPr>
            <a:normAutofit/>
          </a:bodyPr>
          <a:lstStyle/>
          <a:p>
            <a:pPr lvl="0" algn="just">
              <a:lnSpc>
                <a:spcPct val="200000"/>
              </a:lnSpc>
            </a:pPr>
            <a:r>
              <a:rPr lang="en-IN" dirty="0"/>
              <a:t>Student Entry</a:t>
            </a:r>
          </a:p>
          <a:p>
            <a:pPr lvl="0" algn="just">
              <a:lnSpc>
                <a:spcPct val="200000"/>
              </a:lnSpc>
            </a:pPr>
            <a:r>
              <a:rPr lang="en-IN" dirty="0"/>
              <a:t>Staff Entry</a:t>
            </a:r>
          </a:p>
          <a:p>
            <a:pPr lvl="0" algn="just">
              <a:lnSpc>
                <a:spcPct val="200000"/>
              </a:lnSpc>
            </a:pPr>
            <a:r>
              <a:rPr lang="en-IN" dirty="0"/>
              <a:t>Fees Payment Entry</a:t>
            </a:r>
          </a:p>
          <a:p>
            <a:pPr lvl="0" algn="just">
              <a:lnSpc>
                <a:spcPct val="200000"/>
              </a:lnSpc>
            </a:pPr>
            <a:r>
              <a:rPr lang="en-IN" dirty="0"/>
              <a:t> Student, Staff, Fees payment Reports</a:t>
            </a:r>
          </a:p>
          <a:p>
            <a:pPr lvl="0" algn="just">
              <a:lnSpc>
                <a:spcPct val="200000"/>
              </a:lnSpc>
            </a:pPr>
            <a:r>
              <a:rPr lang="en-IN" dirty="0"/>
              <a:t>Reports are easily generated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49601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2A75-6FB4-4EEE-A923-6CBE9F910AE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IN" dirty="0"/>
              <a:t>Future Enhancement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EF215-48FD-47D1-8828-7C480F43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145"/>
            <a:ext cx="10515600" cy="492081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r>
              <a:rPr lang="en-IN" dirty="0"/>
              <a:t>At a later point of time we plan to enhance our software.  </a:t>
            </a:r>
          </a:p>
          <a:p>
            <a:pPr marL="0" lvl="0" indent="0">
              <a:buNone/>
            </a:pPr>
            <a:r>
              <a:rPr lang="en-IN" dirty="0"/>
              <a:t>The following points would be given emphasis on:   </a:t>
            </a:r>
          </a:p>
          <a:p>
            <a:pPr lvl="0"/>
            <a:r>
              <a:rPr lang="en-IN" dirty="0"/>
              <a:t>The facility of Online registration.  </a:t>
            </a:r>
          </a:p>
          <a:p>
            <a:pPr lvl="0"/>
            <a:r>
              <a:rPr lang="en-IN" dirty="0"/>
              <a:t>The facilities such as Head of Department (HOD)would also be provided.  </a:t>
            </a:r>
          </a:p>
          <a:p>
            <a:pPr lvl="0"/>
            <a:r>
              <a:rPr lang="en-IN" dirty="0"/>
              <a:t>The facilities such as Multiple Branches Handle by one System at a time.</a:t>
            </a:r>
          </a:p>
          <a:p>
            <a:pPr lvl="0"/>
            <a:r>
              <a:rPr lang="en-IN" dirty="0"/>
              <a:t>The record of present students per subject lecture also be provided.</a:t>
            </a:r>
          </a:p>
          <a:p>
            <a:pPr lvl="0"/>
            <a:r>
              <a:rPr lang="en-IN" dirty="0"/>
              <a:t>We will also provide some entrance exam for new admission for freshers.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7770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3F40-5ABD-438C-A2E5-6053611CCFA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8E12-725D-4FA9-97D9-F9EA3478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To provide a proper registration system to the new staff and student.</a:t>
            </a:r>
          </a:p>
          <a:p>
            <a:pPr lvl="0"/>
            <a:r>
              <a:rPr lang="en-IN" dirty="0"/>
              <a:t>To maintain all the account of the student in digital form enrolment up to the end of the study.</a:t>
            </a:r>
          </a:p>
          <a:p>
            <a:pPr lvl="0"/>
            <a:r>
              <a:rPr lang="en-IN" dirty="0"/>
              <a:t>To make the information accessible to the admin in easy way.</a:t>
            </a:r>
          </a:p>
          <a:p>
            <a:pPr lvl="0"/>
            <a:r>
              <a:rPr lang="en-IN" dirty="0"/>
              <a:t>Reduce paper work.</a:t>
            </a:r>
          </a:p>
          <a:p>
            <a:pPr lvl="0"/>
            <a:r>
              <a:rPr lang="en-IN" dirty="0"/>
              <a:t>Generate date wise report to the staff.</a:t>
            </a:r>
          </a:p>
          <a:p>
            <a:pPr lvl="0"/>
            <a:r>
              <a:rPr lang="en-IN" dirty="0"/>
              <a:t>Fast and accurate.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1927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E147-71AE-441E-AFA7-87D00664DF3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IN" dirty="0"/>
              <a:t>Proposed System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2966-B3AC-4980-81D1-D36247BE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0352"/>
            <a:ext cx="8946541" cy="4688047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IN" dirty="0"/>
              <a:t>There is need to develop a new system to reduce a human stress &amp; paper work which causes waste of time. The new system should concern the requirements of user are follows: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IN" i="1" dirty="0"/>
              <a:t>Different operation can generate report easily.</a:t>
            </a:r>
            <a:endParaRPr lang="en-IN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IN" i="1" dirty="0"/>
              <a:t>Reduce complexity &amp; increase the speed of project.</a:t>
            </a:r>
            <a:endParaRPr lang="en-IN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IN" i="1" dirty="0"/>
              <a:t>System satisfying user requirements &amp; improve efficiency.</a:t>
            </a:r>
            <a:endParaRPr lang="en-IN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IN" i="1" dirty="0"/>
              <a:t>Provide accuracy in any operation.</a:t>
            </a:r>
            <a:endParaRPr lang="en-IN" dirty="0"/>
          </a:p>
          <a:p>
            <a:pPr lvl="0" algn="just"/>
            <a:r>
              <a:rPr lang="en-IN" dirty="0"/>
              <a:t>It is difficult to achieve this goal using a manual system as the information is redundant, can be scattered &amp; collecting relevant information may be very time consuming.</a:t>
            </a:r>
          </a:p>
          <a:p>
            <a:pPr lvl="0" algn="just"/>
            <a:r>
              <a:rPr lang="en-IN" dirty="0"/>
              <a:t>It focuses on presenting information in an easy &amp; intelligible manner which provides facilities like student &amp; staff registration and profile creation of students thus reducing paper work and automating the record generation process in an educational institution.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7291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A9A6-2098-4C7D-82BD-994A4D5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IN" dirty="0"/>
              <a:t>Hardware And Software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281C-41F8-41A9-B7AE-6E8014784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b="1" i="1" dirty="0"/>
              <a:t>SOFTWARE REQUIREMENT:</a:t>
            </a:r>
            <a:endParaRPr lang="en-IN" i="1" dirty="0"/>
          </a:p>
          <a:p>
            <a:pPr lvl="0" algn="just"/>
            <a:r>
              <a:rPr lang="en-IN" b="1" dirty="0"/>
              <a:t>Operating system: </a:t>
            </a:r>
            <a:r>
              <a:rPr lang="en-IN" dirty="0"/>
              <a:t>Windows XP/7/8/10.</a:t>
            </a:r>
          </a:p>
          <a:p>
            <a:pPr lvl="0" algn="just"/>
            <a:r>
              <a:rPr lang="en-IN" b="1" dirty="0"/>
              <a:t>Front end: </a:t>
            </a:r>
            <a:r>
              <a:rPr lang="en-IN" dirty="0"/>
              <a:t>Visual Basic 6.0.</a:t>
            </a:r>
          </a:p>
          <a:p>
            <a:pPr lvl="0" algn="just"/>
            <a:r>
              <a:rPr lang="en-IN" b="1" dirty="0"/>
              <a:t>Back end:</a:t>
            </a:r>
            <a:r>
              <a:rPr lang="en-IN" dirty="0"/>
              <a:t> MS ACCESS 2007.</a:t>
            </a:r>
          </a:p>
          <a:p>
            <a:pPr marL="0" lvl="0" indent="0" algn="just">
              <a:buNone/>
            </a:pPr>
            <a:endParaRPr lang="en-IN" dirty="0"/>
          </a:p>
          <a:p>
            <a:pPr marL="0" lvl="0" indent="0" algn="just">
              <a:buNone/>
            </a:pPr>
            <a:r>
              <a:rPr lang="en-US" b="1" i="1" dirty="0"/>
              <a:t>HARDWARE REQUIREMENT:</a:t>
            </a:r>
            <a:endParaRPr lang="en-IN" i="1" dirty="0"/>
          </a:p>
          <a:p>
            <a:pPr lvl="0" algn="just"/>
            <a:r>
              <a:rPr lang="en-IN" b="1" dirty="0"/>
              <a:t>Processor: </a:t>
            </a:r>
            <a:r>
              <a:rPr lang="en-IN" dirty="0"/>
              <a:t>Intel ® Dual Core or above.</a:t>
            </a:r>
          </a:p>
          <a:p>
            <a:pPr lvl="0" algn="just"/>
            <a:r>
              <a:rPr lang="en-IN" b="1" dirty="0"/>
              <a:t>Primary memory(RAM): </a:t>
            </a:r>
            <a:r>
              <a:rPr lang="en-IN" dirty="0"/>
              <a:t>512 MB or above.</a:t>
            </a:r>
          </a:p>
          <a:p>
            <a:pPr lvl="0" algn="just"/>
            <a:r>
              <a:rPr lang="en-IN" b="1" dirty="0"/>
              <a:t>Secondary memory(ROM): </a:t>
            </a:r>
            <a:r>
              <a:rPr lang="en-IN" dirty="0"/>
              <a:t>32 GB or above.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052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708-E06E-4946-A739-E79EAE33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82" y="97271"/>
            <a:ext cx="10393218" cy="761711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Feasibility study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1D50-68FC-44A2-9AC5-9177A8026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691"/>
            <a:ext cx="10515600" cy="57173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900" dirty="0"/>
          </a:p>
          <a:p>
            <a:pPr algn="just">
              <a:lnSpc>
                <a:spcPct val="150000"/>
              </a:lnSpc>
            </a:pPr>
            <a:r>
              <a:rPr lang="en-IN" sz="2900" b="1" dirty="0"/>
              <a:t>Economical Feasibility</a:t>
            </a:r>
            <a:endParaRPr lang="en-IN" sz="2900" dirty="0"/>
          </a:p>
          <a:p>
            <a:pPr algn="just">
              <a:lnSpc>
                <a:spcPct val="150000"/>
              </a:lnSpc>
            </a:pPr>
            <a:r>
              <a:rPr lang="en-IN" sz="2900" b="1" dirty="0"/>
              <a:t>Technical Feasibility</a:t>
            </a:r>
            <a:endParaRPr lang="en-IN" sz="2900" dirty="0"/>
          </a:p>
          <a:p>
            <a:pPr algn="just">
              <a:lnSpc>
                <a:spcPct val="150000"/>
              </a:lnSpc>
            </a:pPr>
            <a:r>
              <a:rPr lang="en-IN" sz="2900" b="1" dirty="0"/>
              <a:t>Self Feasibility</a:t>
            </a:r>
            <a:endParaRPr lang="en-IN" sz="2900" dirty="0"/>
          </a:p>
          <a:p>
            <a:pPr marL="0" indent="0" algn="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6896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141E-6CE8-4D58-B788-417CD2782A8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IN" dirty="0"/>
              <a:t>Fact Finding Techniques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9300-1472-44A2-BD05-0BD864E43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2297"/>
            <a:ext cx="8946541" cy="5620623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IN" dirty="0"/>
              <a:t>The functioning of the system is to be understood by the system analyst to design the proposed system.</a:t>
            </a:r>
          </a:p>
          <a:p>
            <a:pPr lvl="0" algn="just">
              <a:lnSpc>
                <a:spcPct val="150000"/>
              </a:lnSpc>
            </a:pPr>
            <a:r>
              <a:rPr lang="en-IN" dirty="0"/>
              <a:t>The analyst needs to fully understand the current system. </a:t>
            </a:r>
          </a:p>
          <a:p>
            <a:pPr lvl="0" algn="just">
              <a:lnSpc>
                <a:spcPct val="150000"/>
              </a:lnSpc>
            </a:pPr>
            <a:r>
              <a:rPr lang="en-IN" dirty="0"/>
              <a:t>Needs data about the requirements and the techniques employed to gather this data are known as fact-finding techniques.</a:t>
            </a:r>
          </a:p>
          <a:p>
            <a:pPr lvl="0" algn="just">
              <a:lnSpc>
                <a:spcPct val="150000"/>
              </a:lnSpc>
            </a:pPr>
            <a:r>
              <a:rPr lang="en-IN" dirty="0"/>
              <a:t>Various kinds of techniques are used like the personal observations made by the analyst himself.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433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503134D-14F2-45B4-9499-6AA7CD62D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862" y="2312"/>
            <a:ext cx="7625593" cy="68500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8E3EFD-7124-4EA3-8ED1-5BA1243FA02C}"/>
              </a:ext>
            </a:extLst>
          </p:cNvPr>
          <p:cNvSpPr/>
          <p:nvPr/>
        </p:nvSpPr>
        <p:spPr>
          <a:xfrm>
            <a:off x="10016455" y="0"/>
            <a:ext cx="2050499" cy="5376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22E360-46E5-49FD-83E9-9D395489B4DD}"/>
              </a:ext>
            </a:extLst>
          </p:cNvPr>
          <p:cNvSpPr/>
          <p:nvPr/>
        </p:nvSpPr>
        <p:spPr>
          <a:xfrm>
            <a:off x="0" y="1289538"/>
            <a:ext cx="2390862" cy="53926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33646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443</TotalTime>
  <Words>773</Words>
  <Application>Microsoft Office PowerPoint</Application>
  <PresentationFormat>Widescreen</PresentationFormat>
  <Paragraphs>217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Algerian</vt:lpstr>
      <vt:lpstr>Arial</vt:lpstr>
      <vt:lpstr>Bookman Old Style</vt:lpstr>
      <vt:lpstr>Calibri</vt:lpstr>
      <vt:lpstr>Century Gothic</vt:lpstr>
      <vt:lpstr>Wingdings 3</vt:lpstr>
      <vt:lpstr>Ion</vt:lpstr>
      <vt:lpstr>Department Of BCA &amp; BCS Management System</vt:lpstr>
      <vt:lpstr>PowerPoint Presentation</vt:lpstr>
      <vt:lpstr>Scope Of Project </vt:lpstr>
      <vt:lpstr>Objective</vt:lpstr>
      <vt:lpstr>Proposed System </vt:lpstr>
      <vt:lpstr>Hardware And Software Specification</vt:lpstr>
      <vt:lpstr>Feasibility study </vt:lpstr>
      <vt:lpstr>Fact Finding Techniques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Advantages</vt:lpstr>
      <vt:lpstr>Future Enhancement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jay gadhave</dc:creator>
  <cp:lastModifiedBy>jay gadhave</cp:lastModifiedBy>
  <cp:revision>34</cp:revision>
  <dcterms:created xsi:type="dcterms:W3CDTF">2019-10-14T15:30:54Z</dcterms:created>
  <dcterms:modified xsi:type="dcterms:W3CDTF">2019-10-15T04:23:09Z</dcterms:modified>
</cp:coreProperties>
</file>