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94" r:id="rId2"/>
    <p:sldId id="295" r:id="rId3"/>
    <p:sldId id="300" r:id="rId4"/>
    <p:sldId id="296" r:id="rId5"/>
    <p:sldId id="297" r:id="rId6"/>
    <p:sldId id="298" r:id="rId7"/>
    <p:sldId id="299" r:id="rId8"/>
    <p:sldId id="301" r:id="rId9"/>
    <p:sldId id="302" r:id="rId10"/>
  </p:sldIdLst>
  <p:sldSz cx="9144000" cy="6858000" type="screen4x3"/>
  <p:notesSz cx="9774238" cy="67246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18">
          <p15:clr>
            <a:srgbClr val="A4A3A4"/>
          </p15:clr>
        </p15:guide>
        <p15:guide id="2" pos="307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tarja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1" autoAdjust="0"/>
    <p:restoredTop sz="85519" autoAdjust="0"/>
  </p:normalViewPr>
  <p:slideViewPr>
    <p:cSldViewPr>
      <p:cViewPr varScale="1">
        <p:scale>
          <a:sx n="71" d="100"/>
          <a:sy n="71" d="100"/>
        </p:scale>
        <p:origin x="15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-1992" y="-90"/>
      </p:cViewPr>
      <p:guideLst>
        <p:guide orient="horz" pos="2118"/>
        <p:guide pos="30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5450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200" y="0"/>
            <a:ext cx="4235450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0087BF6-8811-49F7-887A-94BCEA73D5F1}" type="datetimeFigureOut">
              <a:rPr lang="en-NZ"/>
              <a:pPr>
                <a:defRPr/>
              </a:pPr>
              <a:t>6/10/2014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86513"/>
            <a:ext cx="4235450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200" y="6386513"/>
            <a:ext cx="4235450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33FC0C3-F07C-425D-93D4-E89374A7C42C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3557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5450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200" y="0"/>
            <a:ext cx="4235450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65F5CA8-3694-473F-9871-5A7D2A0EC987}" type="datetimeFigureOut">
              <a:rPr lang="en-NZ"/>
              <a:pPr>
                <a:defRPr/>
              </a:pPr>
              <a:t>6/10/2014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06750" y="504825"/>
            <a:ext cx="3360738" cy="2520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NZ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900" y="3194050"/>
            <a:ext cx="7818438" cy="302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NZ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86513"/>
            <a:ext cx="4235450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200" y="6386513"/>
            <a:ext cx="4235450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EA7CB9-06F7-4149-8C12-36A65BD0CD8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557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NZ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5A3053-74B5-4896-A3C0-A13758BC2F85}" type="slidenum">
              <a:rPr lang="en-NZ" smtClean="0"/>
              <a:pPr/>
              <a:t>1</a:t>
            </a:fld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9287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2575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5686425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60800"/>
            <a:ext cx="5688012" cy="17526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1600" y="6021388"/>
            <a:ext cx="123031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-28575" y="0"/>
            <a:ext cx="9172575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206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206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206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5"/>
          <p:cNvSpPr>
            <a:spLocks noGrp="1"/>
          </p:cNvSpPr>
          <p:nvPr>
            <p:ph type="ctrTitle"/>
          </p:nvPr>
        </p:nvSpPr>
        <p:spPr>
          <a:xfrm>
            <a:off x="1187450" y="1628775"/>
            <a:ext cx="6767513" cy="1470025"/>
          </a:xfrm>
        </p:spPr>
        <p:txBody>
          <a:bodyPr/>
          <a:lstStyle/>
          <a:p>
            <a:pPr algn="ctr"/>
            <a:r>
              <a:rPr lang="en-NZ" sz="2400" smtClean="0"/>
              <a:t>What should a Digital Preservation </a:t>
            </a:r>
            <a:r>
              <a:rPr lang="cs-CZ" sz="2400" smtClean="0"/>
              <a:t>T</a:t>
            </a:r>
            <a:r>
              <a:rPr lang="en-NZ" sz="2400" smtClean="0"/>
              <a:t>echnical Registry look like?</a:t>
            </a:r>
            <a:br>
              <a:rPr lang="en-NZ" sz="2400" smtClean="0"/>
            </a:br>
            <a:r>
              <a:rPr lang="en-NZ" sz="2400" smtClean="0"/>
              <a:t/>
            </a:r>
            <a:br>
              <a:rPr lang="en-NZ" sz="2400" smtClean="0"/>
            </a:br>
            <a:endParaRPr lang="en-NZ" sz="2400" smtClean="0"/>
          </a:p>
        </p:txBody>
      </p:sp>
      <p:sp>
        <p:nvSpPr>
          <p:cNvPr id="15362" name="Subtitle 6"/>
          <p:cNvSpPr>
            <a:spLocks noGrp="1"/>
          </p:cNvSpPr>
          <p:nvPr>
            <p:ph type="subTitle" idx="1"/>
          </p:nvPr>
        </p:nvSpPr>
        <p:spPr>
          <a:xfrm>
            <a:off x="1619250" y="5805488"/>
            <a:ext cx="5688013" cy="431800"/>
          </a:xfrm>
        </p:spPr>
        <p:txBody>
          <a:bodyPr/>
          <a:lstStyle/>
          <a:p>
            <a:pPr algn="ctr"/>
            <a:r>
              <a:rPr lang="en-NZ" sz="1200" smtClean="0"/>
              <a:t>Steve.knight@dia.govt.nz</a:t>
            </a:r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6003925"/>
            <a:ext cx="1260475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Subtitle 6"/>
          <p:cNvSpPr>
            <a:spLocks/>
          </p:cNvSpPr>
          <p:nvPr/>
        </p:nvSpPr>
        <p:spPr bwMode="auto">
          <a:xfrm>
            <a:off x="1258888" y="3213100"/>
            <a:ext cx="655320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GB" sz="2000">
                <a:solidFill>
                  <a:srgbClr val="002060"/>
                </a:solidFill>
                <a:latin typeface="Calibri" pitchFamily="34" charset="0"/>
              </a:rPr>
              <a:t>Modelling file formats and technical environments using the NSLA Digital Preservation Technical Registry (DPTR)</a:t>
            </a:r>
            <a:br>
              <a:rPr lang="en-GB" sz="2000">
                <a:solidFill>
                  <a:srgbClr val="002060"/>
                </a:solidFill>
                <a:latin typeface="Calibri" pitchFamily="34" charset="0"/>
              </a:rPr>
            </a:br>
            <a:r>
              <a:rPr lang="en-GB" sz="2000">
                <a:solidFill>
                  <a:srgbClr val="002060"/>
                </a:solidFill>
                <a:latin typeface="Calibri" pitchFamily="34" charset="0"/>
              </a:rPr>
              <a:t/>
            </a:r>
            <a:br>
              <a:rPr lang="en-GB" sz="2000">
                <a:solidFill>
                  <a:srgbClr val="002060"/>
                </a:solidFill>
                <a:latin typeface="Calibri" pitchFamily="34" charset="0"/>
              </a:rPr>
            </a:br>
            <a:r>
              <a:rPr lang="en-GB" sz="2000">
                <a:solidFill>
                  <a:srgbClr val="002060"/>
                </a:solidFill>
                <a:latin typeface="Calibri" pitchFamily="34" charset="0"/>
              </a:rPr>
              <a:t>iPres Workshop</a:t>
            </a:r>
            <a:br>
              <a:rPr lang="en-GB" sz="2000">
                <a:solidFill>
                  <a:srgbClr val="002060"/>
                </a:solidFill>
                <a:latin typeface="Calibri" pitchFamily="34" charset="0"/>
              </a:rPr>
            </a:br>
            <a:r>
              <a:rPr lang="en-GB" sz="2000">
                <a:solidFill>
                  <a:srgbClr val="002060"/>
                </a:solidFill>
                <a:latin typeface="Calibri" pitchFamily="34" charset="0"/>
              </a:rPr>
              <a:t>Melbourne, 7 October 2014</a:t>
            </a:r>
            <a:endParaRPr lang="en-NZ" sz="200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NZ" sz="3600" smtClean="0"/>
              <a:t>Some history</a:t>
            </a:r>
            <a:endParaRPr lang="en-GB" sz="360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125538"/>
            <a:ext cx="6985000" cy="5257800"/>
          </a:xfrm>
        </p:spPr>
        <p:txBody>
          <a:bodyPr/>
          <a:lstStyle/>
          <a:p>
            <a:pPr marL="361950" indent="-361950">
              <a:lnSpc>
                <a:spcPct val="80000"/>
              </a:lnSpc>
              <a:buFontTx/>
              <a:buNone/>
            </a:pPr>
            <a:r>
              <a:rPr lang="en-NZ" sz="1400" smtClean="0"/>
              <a:t>March 2010 – NLNZ goes live with Rosetta including Format Library functionality 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en-NZ" sz="1400" smtClean="0"/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en-NZ" sz="1400" smtClean="0"/>
              <a:t>2011 – NLNZ draft document on elements of a ‘Next generation DPS Technical Library. While describing an ideal Technical Registry it is still a reasonably fully featured view of what a technical registry should comprise and how it should work.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en-NZ" sz="1400" smtClean="0"/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en-NZ" sz="1400" smtClean="0"/>
              <a:t>Key components include: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en-NZ" sz="1400" smtClean="0"/>
          </a:p>
          <a:p>
            <a:pPr marL="361950" indent="-361950">
              <a:lnSpc>
                <a:spcPct val="80000"/>
              </a:lnSpc>
            </a:pPr>
            <a:r>
              <a:rPr lang="en-AU" sz="1400" smtClean="0"/>
              <a:t>Core principles</a:t>
            </a:r>
          </a:p>
          <a:p>
            <a:pPr marL="361950" indent="-361950">
              <a:lnSpc>
                <a:spcPct val="80000"/>
              </a:lnSpc>
            </a:pPr>
            <a:r>
              <a:rPr lang="en-AU" sz="1400" smtClean="0"/>
              <a:t>Application Library</a:t>
            </a:r>
          </a:p>
          <a:p>
            <a:pPr marL="361950" indent="-361950">
              <a:lnSpc>
                <a:spcPct val="80000"/>
              </a:lnSpc>
            </a:pPr>
            <a:r>
              <a:rPr lang="en-AU" sz="1400" smtClean="0"/>
              <a:t>Format Library</a:t>
            </a:r>
          </a:p>
          <a:p>
            <a:pPr marL="361950" indent="-361950">
              <a:lnSpc>
                <a:spcPct val="80000"/>
              </a:lnSpc>
            </a:pPr>
            <a:r>
              <a:rPr lang="en-AU" sz="1400" smtClean="0"/>
              <a:t>Risk Library</a:t>
            </a:r>
          </a:p>
          <a:p>
            <a:pPr marL="361950" indent="-361950">
              <a:lnSpc>
                <a:spcPct val="80000"/>
              </a:lnSpc>
            </a:pPr>
            <a:r>
              <a:rPr lang="en-AU" sz="1400" smtClean="0"/>
              <a:t>Classification Library</a:t>
            </a:r>
          </a:p>
          <a:p>
            <a:pPr marL="361950" indent="-361950">
              <a:lnSpc>
                <a:spcPct val="80000"/>
              </a:lnSpc>
            </a:pPr>
            <a:r>
              <a:rPr lang="en-AU" sz="1400" smtClean="0"/>
              <a:t>Plugin catalogue</a:t>
            </a:r>
          </a:p>
          <a:p>
            <a:pPr marL="361950" indent="-361950">
              <a:lnSpc>
                <a:spcPct val="80000"/>
              </a:lnSpc>
            </a:pPr>
            <a:r>
              <a:rPr lang="en-AU" sz="1400" smtClean="0"/>
              <a:t>Rules Catalogue</a:t>
            </a:r>
          </a:p>
          <a:p>
            <a:pPr marL="361950" indent="-361950">
              <a:lnSpc>
                <a:spcPct val="80000"/>
              </a:lnSpc>
            </a:pPr>
            <a:r>
              <a:rPr lang="en-AU" sz="1400" smtClean="0"/>
              <a:t>Preservation Plan Catalogue</a:t>
            </a:r>
          </a:p>
          <a:p>
            <a:pPr marL="361950" indent="-361950">
              <a:lnSpc>
                <a:spcPct val="80000"/>
              </a:lnSpc>
            </a:pPr>
            <a:r>
              <a:rPr lang="en-AU" sz="1400" smtClean="0"/>
              <a:t>Event catalogue</a:t>
            </a:r>
          </a:p>
          <a:p>
            <a:pPr marL="361950" indent="-361950">
              <a:lnSpc>
                <a:spcPct val="80000"/>
              </a:lnSpc>
            </a:pPr>
            <a:r>
              <a:rPr lang="en-AU" sz="1400" smtClean="0"/>
              <a:t>Catalogue Manager</a:t>
            </a:r>
          </a:p>
          <a:p>
            <a:pPr marL="361950" indent="-361950">
              <a:lnSpc>
                <a:spcPct val="80000"/>
              </a:lnSpc>
            </a:pPr>
            <a:r>
              <a:rPr lang="en-AU" sz="1400" smtClean="0"/>
              <a:t>Association Manager</a:t>
            </a:r>
          </a:p>
          <a:p>
            <a:pPr marL="361950" indent="-361950">
              <a:lnSpc>
                <a:spcPct val="80000"/>
              </a:lnSpc>
            </a:pPr>
            <a:r>
              <a:rPr lang="en-AU" sz="1400" smtClean="0"/>
              <a:t>Reporting/Data Broker</a:t>
            </a:r>
          </a:p>
          <a:p>
            <a:pPr marL="361950" indent="-361950">
              <a:lnSpc>
                <a:spcPct val="80000"/>
              </a:lnSpc>
            </a:pPr>
            <a:r>
              <a:rPr lang="en-AU" sz="1400" smtClean="0"/>
              <a:t>Editor/Syncer</a:t>
            </a:r>
          </a:p>
          <a:p>
            <a:pPr marL="361950" indent="-361950">
              <a:lnSpc>
                <a:spcPct val="80000"/>
              </a:lnSpc>
            </a:pPr>
            <a:r>
              <a:rPr lang="en-AU" sz="1400" smtClean="0"/>
              <a:t>Binder/Remapper</a:t>
            </a:r>
          </a:p>
          <a:p>
            <a:pPr marL="361950" indent="-361950">
              <a:lnSpc>
                <a:spcPct val="80000"/>
              </a:lnSpc>
            </a:pPr>
            <a:r>
              <a:rPr lang="en-AU" sz="1400" smtClean="0"/>
              <a:t>Audit/Repository</a:t>
            </a:r>
          </a:p>
          <a:p>
            <a:pPr marL="361950" indent="-361950">
              <a:lnSpc>
                <a:spcPct val="80000"/>
              </a:lnSpc>
            </a:pPr>
            <a:r>
              <a:rPr lang="en-AU" sz="1400" smtClean="0"/>
              <a:t>Tools management.</a:t>
            </a:r>
            <a:r>
              <a:rPr lang="en-GB" sz="1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NZ" sz="3600" smtClean="0"/>
              <a:t>A little more history</a:t>
            </a:r>
            <a:endParaRPr lang="en-GB" sz="3600" smtClean="0"/>
          </a:p>
        </p:txBody>
      </p:sp>
      <p:pic>
        <p:nvPicPr>
          <p:cNvPr id="72708" name="Picture 4" descr="JayFLConce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728788"/>
            <a:ext cx="6840537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546100" y="1125538"/>
            <a:ext cx="805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NZ"/>
              <a:t>The elements of a technical registry were categorised in that paper as follows.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NZ" sz="3200" smtClean="0"/>
              <a:t>NSLA - Digital Preservation Technical Registry</a:t>
            </a:r>
            <a:endParaRPr lang="en-GB" sz="320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412875"/>
            <a:ext cx="6994525" cy="4752975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NZ" sz="3200" smtClean="0"/>
              <a:t>Timeline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NZ" sz="130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NZ" sz="1400" smtClean="0"/>
              <a:t>June 2012 – National &amp; State Libraries Australasia (NSLA) Digital Preservation Working Group inaugurated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NZ" sz="140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NZ" sz="1400" smtClean="0"/>
              <a:t>July 2012 – funding to develop requirements for a Digital Preservation Technical Registry approved by NSLA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NZ" sz="140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NZ" sz="1400" smtClean="0"/>
              <a:t>October 2012 – iPres Toronto, notion of a KAR discussed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NZ" sz="140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NZ" sz="1400" smtClean="0"/>
              <a:t>March 2013 – funding to complete requirements and data modelling approved by NSLA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NZ" sz="140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NZ" sz="1400" b="1" smtClean="0">
                <a:solidFill>
                  <a:srgbClr val="EE5940"/>
                </a:solidFill>
              </a:rPr>
              <a:t>March 2013 – Kanohi ki te kanohi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NZ" sz="1400" b="1" smtClean="0">
              <a:solidFill>
                <a:srgbClr val="EE5940"/>
              </a:solidFill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NZ" sz="1400" smtClean="0"/>
              <a:t>August 2013 – core documentation completed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NZ" sz="140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NZ" sz="1400" smtClean="0"/>
              <a:t>October 2013 – market scan exercise with representative vendors (system integrators, small to medium development shops, Ex Libris and Preservica)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NZ" sz="140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NZ" sz="1400" smtClean="0"/>
              <a:t>February 2014 – business case presented to NSLA CEs</a:t>
            </a:r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NZ" sz="3200" smtClean="0"/>
              <a:t>NSLA - Digital Preservation Technical Registry</a:t>
            </a:r>
            <a:endParaRPr lang="en-GB" sz="320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3100" y="1412875"/>
            <a:ext cx="7786688" cy="4525963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NZ" sz="3200" smtClean="0"/>
              <a:t>Partners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NZ" sz="200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NZ" sz="1800" smtClean="0"/>
              <a:t>National Library of New Zealand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NZ" sz="180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NZ" sz="1800" smtClean="0"/>
              <a:t>National Library of Australia – knowledge base for format and environmental metadata, and mediapedia for the p</a:t>
            </a:r>
            <a:r>
              <a:rPr lang="en-GB" sz="1800" smtClean="0"/>
              <a:t>hysical identification of various media carrier types </a:t>
            </a:r>
            <a:endParaRPr lang="en-NZ" sz="1800" smtClean="0"/>
          </a:p>
          <a:p>
            <a:pPr marL="0" indent="0">
              <a:lnSpc>
                <a:spcPct val="80000"/>
              </a:lnSpc>
              <a:buFontTx/>
              <a:buNone/>
            </a:pPr>
            <a:endParaRPr lang="en-NZ" sz="180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NZ" sz="1800" smtClean="0"/>
              <a:t>National Archives and Records Administration – knowledge base on format and environmental metadata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NZ" sz="180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NZ" sz="1800" smtClean="0"/>
              <a:t>University of Portsmouth – Totem database for environment metadata, deliverable of the European Commission KEEP Project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NZ" sz="180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NZ" sz="1800" smtClean="0"/>
              <a:t>Archives New Zealand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NZ" sz="3600" smtClean="0"/>
              <a:t>NSLA DPTR core documents</a:t>
            </a:r>
            <a:endParaRPr lang="en-GB" sz="360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412875"/>
            <a:ext cx="5554663" cy="4525963"/>
          </a:xfrm>
        </p:spPr>
        <p:txBody>
          <a:bodyPr/>
          <a:lstStyle/>
          <a:p>
            <a:pPr marL="361950" indent="-361950">
              <a:lnSpc>
                <a:spcPct val="80000"/>
              </a:lnSpc>
              <a:buFontTx/>
              <a:buNone/>
            </a:pPr>
            <a:r>
              <a:rPr lang="en-NZ" sz="1800" smtClean="0"/>
              <a:t>Represent our understanding at a point in time: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en-NZ" sz="1800" smtClean="0"/>
          </a:p>
          <a:p>
            <a:pPr marL="361950" indent="-361950">
              <a:lnSpc>
                <a:spcPct val="80000"/>
              </a:lnSpc>
            </a:pPr>
            <a:r>
              <a:rPr lang="en-NZ" sz="1800" smtClean="0"/>
              <a:t>Vision document</a:t>
            </a:r>
          </a:p>
          <a:p>
            <a:pPr marL="361950" indent="-361950">
              <a:lnSpc>
                <a:spcPct val="80000"/>
              </a:lnSpc>
            </a:pPr>
            <a:endParaRPr lang="en-NZ" sz="1800" smtClean="0"/>
          </a:p>
          <a:p>
            <a:pPr marL="361950" indent="-361950">
              <a:lnSpc>
                <a:spcPct val="80000"/>
              </a:lnSpc>
            </a:pPr>
            <a:r>
              <a:rPr lang="en-NZ" sz="1800" smtClean="0"/>
              <a:t>Logical Data Model</a:t>
            </a:r>
          </a:p>
          <a:p>
            <a:pPr marL="361950" indent="-361950">
              <a:lnSpc>
                <a:spcPct val="80000"/>
              </a:lnSpc>
            </a:pPr>
            <a:endParaRPr lang="en-NZ" sz="1800" smtClean="0"/>
          </a:p>
          <a:p>
            <a:pPr marL="361950" indent="-361950">
              <a:lnSpc>
                <a:spcPct val="80000"/>
              </a:lnSpc>
            </a:pPr>
            <a:r>
              <a:rPr lang="en-NZ" sz="1800" smtClean="0"/>
              <a:t>Data Dictionary</a:t>
            </a:r>
          </a:p>
          <a:p>
            <a:pPr marL="361950" indent="-361950">
              <a:lnSpc>
                <a:spcPct val="80000"/>
              </a:lnSpc>
            </a:pPr>
            <a:endParaRPr lang="en-NZ" sz="1800" smtClean="0"/>
          </a:p>
          <a:p>
            <a:pPr marL="361950" indent="-361950">
              <a:lnSpc>
                <a:spcPct val="80000"/>
              </a:lnSpc>
            </a:pPr>
            <a:r>
              <a:rPr lang="en-NZ" sz="1800" smtClean="0"/>
              <a:t>System Actor Descriptions and Use Case Outlines</a:t>
            </a:r>
          </a:p>
          <a:p>
            <a:pPr marL="361950" indent="-361950">
              <a:lnSpc>
                <a:spcPct val="80000"/>
              </a:lnSpc>
            </a:pPr>
            <a:endParaRPr lang="en-NZ" sz="1800" smtClean="0"/>
          </a:p>
          <a:p>
            <a:pPr marL="361950" indent="-361950">
              <a:lnSpc>
                <a:spcPct val="80000"/>
              </a:lnSpc>
            </a:pPr>
            <a:r>
              <a:rPr lang="en-NZ" sz="1800" smtClean="0"/>
              <a:t>Quality Attributes</a:t>
            </a:r>
          </a:p>
          <a:p>
            <a:pPr marL="361950" indent="-361950">
              <a:lnSpc>
                <a:spcPct val="80000"/>
              </a:lnSpc>
            </a:pPr>
            <a:endParaRPr lang="en-NZ" sz="1800" smtClean="0"/>
          </a:p>
          <a:p>
            <a:pPr marL="361950" indent="-361950">
              <a:lnSpc>
                <a:spcPct val="80000"/>
              </a:lnSpc>
            </a:pPr>
            <a:r>
              <a:rPr lang="en-NZ" sz="1800" smtClean="0"/>
              <a:t>Combined User Stories</a:t>
            </a:r>
          </a:p>
          <a:p>
            <a:pPr marL="361950" indent="-361950">
              <a:lnSpc>
                <a:spcPct val="80000"/>
              </a:lnSpc>
            </a:pPr>
            <a:endParaRPr lang="en-NZ" sz="1800" smtClean="0"/>
          </a:p>
          <a:p>
            <a:pPr marL="361950" indent="-361950">
              <a:lnSpc>
                <a:spcPct val="80000"/>
              </a:lnSpc>
            </a:pPr>
            <a:r>
              <a:rPr lang="en-NZ" sz="1800" smtClean="0"/>
              <a:t>Draft Solution Architecture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NZ" sz="3600" smtClean="0"/>
              <a:t>NSLA DPTR key principles, features and characteristics</a:t>
            </a:r>
            <a:endParaRPr lang="en-GB" sz="360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4538" y="1412875"/>
            <a:ext cx="7643812" cy="4492625"/>
          </a:xfrm>
        </p:spPr>
        <p:txBody>
          <a:bodyPr/>
          <a:lstStyle/>
          <a:p>
            <a:pPr marL="361950" indent="-361950">
              <a:lnSpc>
                <a:spcPct val="80000"/>
              </a:lnSpc>
            </a:pPr>
            <a:r>
              <a:rPr lang="en-NZ" sz="1600" smtClean="0"/>
              <a:t>Open technology</a:t>
            </a:r>
          </a:p>
          <a:p>
            <a:pPr marL="361950" indent="-361950">
              <a:lnSpc>
                <a:spcPct val="80000"/>
              </a:lnSpc>
            </a:pPr>
            <a:endParaRPr lang="en-NZ" sz="1600" smtClean="0"/>
          </a:p>
          <a:p>
            <a:pPr marL="361950" indent="-361950">
              <a:lnSpc>
                <a:spcPct val="80000"/>
              </a:lnSpc>
            </a:pPr>
            <a:r>
              <a:rPr lang="en-NZ" sz="1600" smtClean="0"/>
              <a:t>Vendor agnostic</a:t>
            </a:r>
          </a:p>
          <a:p>
            <a:pPr marL="361950" indent="-361950">
              <a:lnSpc>
                <a:spcPct val="80000"/>
              </a:lnSpc>
            </a:pPr>
            <a:endParaRPr lang="en-NZ" sz="1600" smtClean="0"/>
          </a:p>
          <a:p>
            <a:pPr marL="361950" indent="-361950">
              <a:lnSpc>
                <a:spcPct val="80000"/>
              </a:lnSpc>
            </a:pPr>
            <a:r>
              <a:rPr lang="en-NZ" sz="1600" smtClean="0"/>
              <a:t>Enterprise class, scaleable technology</a:t>
            </a:r>
          </a:p>
          <a:p>
            <a:pPr marL="361950" indent="-361950">
              <a:lnSpc>
                <a:spcPct val="80000"/>
              </a:lnSpc>
            </a:pPr>
            <a:endParaRPr lang="en-NZ" sz="1600" smtClean="0"/>
          </a:p>
          <a:p>
            <a:pPr marL="361950" indent="-361950">
              <a:lnSpc>
                <a:spcPct val="80000"/>
              </a:lnSpc>
            </a:pPr>
            <a:r>
              <a:rPr lang="en-NZ" sz="1600" smtClean="0"/>
              <a:t>A single source of information</a:t>
            </a:r>
          </a:p>
          <a:p>
            <a:pPr marL="361950" indent="-361950">
              <a:lnSpc>
                <a:spcPct val="80000"/>
              </a:lnSpc>
            </a:pPr>
            <a:endParaRPr lang="en-NZ" sz="1600" smtClean="0"/>
          </a:p>
          <a:p>
            <a:pPr marL="361950" indent="-361950">
              <a:lnSpc>
                <a:spcPct val="80000"/>
              </a:lnSpc>
            </a:pPr>
            <a:r>
              <a:rPr lang="en-NZ" sz="1600" smtClean="0"/>
              <a:t>Ability to provide data to ANY digital preservation repository (Rosetta, SDB, FEDORA, Duraspace, Archivematica, and so on)</a:t>
            </a:r>
          </a:p>
          <a:p>
            <a:pPr marL="361950" indent="-361950">
              <a:lnSpc>
                <a:spcPct val="80000"/>
              </a:lnSpc>
            </a:pPr>
            <a:endParaRPr lang="en-NZ" sz="1600" smtClean="0"/>
          </a:p>
          <a:p>
            <a:pPr marL="361950" indent="-361950">
              <a:lnSpc>
                <a:spcPct val="80000"/>
              </a:lnSpc>
            </a:pPr>
            <a:r>
              <a:rPr lang="en-NZ" sz="1600" smtClean="0"/>
              <a:t>A rich user interface</a:t>
            </a:r>
          </a:p>
          <a:p>
            <a:pPr marL="361950" indent="-361950">
              <a:lnSpc>
                <a:spcPct val="80000"/>
              </a:lnSpc>
            </a:pPr>
            <a:endParaRPr lang="en-NZ" sz="1600" smtClean="0"/>
          </a:p>
          <a:p>
            <a:pPr marL="361950" indent="-361950">
              <a:lnSpc>
                <a:spcPct val="80000"/>
              </a:lnSpc>
            </a:pPr>
            <a:r>
              <a:rPr lang="en-NZ" sz="1600" smtClean="0"/>
              <a:t>Enhancements and new versions of software keep pace with user and market demand</a:t>
            </a:r>
          </a:p>
          <a:p>
            <a:pPr marL="361950" indent="-361950">
              <a:lnSpc>
                <a:spcPct val="80000"/>
              </a:lnSpc>
            </a:pPr>
            <a:endParaRPr lang="en-NZ" sz="1600" smtClean="0"/>
          </a:p>
          <a:p>
            <a:pPr marL="361950" indent="-361950">
              <a:lnSpc>
                <a:spcPct val="80000"/>
              </a:lnSpc>
            </a:pPr>
            <a:r>
              <a:rPr lang="en-NZ" sz="1600" smtClean="0"/>
              <a:t>Intellectual Property is shared and open and contributes to the development of the registry.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NZ" sz="3600" smtClean="0"/>
              <a:t>Today’s discussion</a:t>
            </a:r>
            <a:endParaRPr lang="en-GB" sz="360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0438" y="1412875"/>
            <a:ext cx="7067550" cy="4492625"/>
          </a:xfrm>
        </p:spPr>
        <p:txBody>
          <a:bodyPr/>
          <a:lstStyle/>
          <a:p>
            <a:pPr marL="361950" indent="-361950">
              <a:lnSpc>
                <a:spcPct val="90000"/>
              </a:lnSpc>
            </a:pPr>
            <a:r>
              <a:rPr lang="en-NZ" sz="2200" smtClean="0"/>
              <a:t>Understanding the technical form of the content we are tasked with preserving</a:t>
            </a:r>
          </a:p>
          <a:p>
            <a:pPr marL="361950" indent="-361950">
              <a:lnSpc>
                <a:spcPct val="90000"/>
              </a:lnSpc>
            </a:pPr>
            <a:endParaRPr lang="en-NZ" sz="2200" smtClean="0"/>
          </a:p>
          <a:p>
            <a:pPr marL="361950" indent="-361950">
              <a:lnSpc>
                <a:spcPct val="90000"/>
              </a:lnSpc>
            </a:pPr>
            <a:r>
              <a:rPr lang="en-NZ" sz="2200" smtClean="0"/>
              <a:t>Describing a new format model, which we would argue is the most radical component of the proposed Digital Preservation Technical Registry</a:t>
            </a:r>
          </a:p>
          <a:p>
            <a:pPr marL="361950" indent="-361950">
              <a:lnSpc>
                <a:spcPct val="90000"/>
              </a:lnSpc>
            </a:pPr>
            <a:endParaRPr lang="en-NZ" sz="2200" smtClean="0"/>
          </a:p>
          <a:p>
            <a:pPr marL="361950" indent="-361950">
              <a:lnSpc>
                <a:spcPct val="90000"/>
              </a:lnSpc>
            </a:pPr>
            <a:r>
              <a:rPr lang="en-NZ" sz="2200" smtClean="0"/>
              <a:t>Building on PRONOM, DROID GDFR, UDFR, TRID etc</a:t>
            </a:r>
          </a:p>
          <a:p>
            <a:pPr marL="361950" indent="-361950">
              <a:lnSpc>
                <a:spcPct val="90000"/>
              </a:lnSpc>
            </a:pPr>
            <a:endParaRPr lang="en-NZ" sz="2200" smtClean="0"/>
          </a:p>
          <a:p>
            <a:pPr marL="361950" indent="-361950">
              <a:lnSpc>
                <a:spcPct val="90000"/>
              </a:lnSpc>
            </a:pPr>
            <a:r>
              <a:rPr lang="en-NZ" sz="2200" smtClean="0"/>
              <a:t>Predicated on real-world business as usual experience of the partners and </a:t>
            </a:r>
            <a:r>
              <a:rPr lang="en-NZ" sz="2200" smtClean="0">
                <a:solidFill>
                  <a:srgbClr val="EE5940"/>
                </a:solidFill>
              </a:rPr>
              <a:t>ALL</a:t>
            </a:r>
            <a:r>
              <a:rPr lang="en-NZ" sz="2200" smtClean="0"/>
              <a:t> the other organisations spoken to as part of the socialisation process for the Registry</a:t>
            </a:r>
          </a:p>
          <a:p>
            <a:pPr marL="361950" indent="-361950">
              <a:lnSpc>
                <a:spcPct val="90000"/>
              </a:lnSpc>
              <a:buFontTx/>
              <a:buNone/>
            </a:pPr>
            <a:endParaRPr lang="en-NZ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765175"/>
            <a:ext cx="7067550" cy="5400129"/>
          </a:xfrm>
        </p:spPr>
        <p:txBody>
          <a:bodyPr/>
          <a:lstStyle/>
          <a:p>
            <a:pPr marL="361950" indent="-361950">
              <a:lnSpc>
                <a:spcPct val="80000"/>
              </a:lnSpc>
              <a:buFontTx/>
              <a:buNone/>
            </a:pPr>
            <a:endParaRPr lang="en-NZ" sz="2400" dirty="0" smtClean="0"/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en-NZ" sz="2400" dirty="0" smtClean="0"/>
              <a:t>Now on to the real stuff: 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en-NZ" sz="2400" dirty="0" smtClean="0"/>
          </a:p>
          <a:p>
            <a:pPr marL="827088" lvl="1">
              <a:lnSpc>
                <a:spcPct val="80000"/>
              </a:lnSpc>
              <a:buFontTx/>
              <a:buNone/>
            </a:pPr>
            <a:r>
              <a:rPr lang="en-NZ" dirty="0" smtClean="0"/>
              <a:t>Kevin de </a:t>
            </a:r>
            <a:r>
              <a:rPr lang="en-NZ" dirty="0" err="1" smtClean="0"/>
              <a:t>Vorsey</a:t>
            </a:r>
            <a:r>
              <a:rPr lang="en-NZ" dirty="0" smtClean="0"/>
              <a:t> (NARA)</a:t>
            </a:r>
          </a:p>
          <a:p>
            <a:pPr marL="827088" lvl="1">
              <a:lnSpc>
                <a:spcPct val="80000"/>
              </a:lnSpc>
              <a:buFontTx/>
              <a:buNone/>
            </a:pPr>
            <a:r>
              <a:rPr lang="en-NZ" dirty="0" smtClean="0"/>
              <a:t>Peter </a:t>
            </a:r>
            <a:r>
              <a:rPr lang="en-NZ" dirty="0" err="1" smtClean="0"/>
              <a:t>Mckinney</a:t>
            </a:r>
            <a:r>
              <a:rPr lang="en-NZ" dirty="0" smtClean="0"/>
              <a:t> (NLNZ)</a:t>
            </a:r>
          </a:p>
          <a:p>
            <a:pPr marL="827088" lvl="1">
              <a:lnSpc>
                <a:spcPct val="80000"/>
              </a:lnSpc>
              <a:buFontTx/>
              <a:buNone/>
            </a:pPr>
            <a:r>
              <a:rPr lang="en-NZ" dirty="0" smtClean="0"/>
              <a:t>Jan </a:t>
            </a:r>
            <a:r>
              <a:rPr lang="en-NZ" dirty="0" err="1" smtClean="0"/>
              <a:t>Huta</a:t>
            </a:r>
            <a:r>
              <a:rPr lang="en-NZ" dirty="0" err="1" smtClean="0">
                <a:cs typeface="Calibri" pitchFamily="34" charset="0"/>
              </a:rPr>
              <a:t>ř</a:t>
            </a:r>
            <a:r>
              <a:rPr lang="en-NZ" dirty="0" smtClean="0">
                <a:cs typeface="Calibri" pitchFamily="34" charset="0"/>
              </a:rPr>
              <a:t> (ANZ)</a:t>
            </a:r>
          </a:p>
          <a:p>
            <a:pPr marL="827088" lvl="1">
              <a:lnSpc>
                <a:spcPct val="80000"/>
              </a:lnSpc>
              <a:buFontTx/>
              <a:buNone/>
            </a:pPr>
            <a:r>
              <a:rPr lang="en-NZ" dirty="0" smtClean="0">
                <a:cs typeface="Calibri" pitchFamily="34" charset="0"/>
              </a:rPr>
              <a:t>Jay </a:t>
            </a:r>
            <a:r>
              <a:rPr lang="en-NZ" dirty="0" err="1" smtClean="0">
                <a:cs typeface="Calibri" pitchFamily="34" charset="0"/>
              </a:rPr>
              <a:t>Gattuso</a:t>
            </a:r>
            <a:r>
              <a:rPr lang="en-NZ" dirty="0" smtClean="0">
                <a:cs typeface="Calibri" pitchFamily="34" charset="0"/>
              </a:rPr>
              <a:t> (NLNZ)</a:t>
            </a:r>
          </a:p>
          <a:p>
            <a:pPr marL="827088" lvl="1">
              <a:lnSpc>
                <a:spcPct val="80000"/>
              </a:lnSpc>
              <a:buFontTx/>
              <a:buNone/>
            </a:pPr>
            <a:endParaRPr lang="en-NZ" dirty="0">
              <a:cs typeface="Calibri" pitchFamily="34" charset="0"/>
            </a:endParaRPr>
          </a:p>
          <a:p>
            <a:pPr marL="827088" lvl="1">
              <a:lnSpc>
                <a:spcPct val="80000"/>
              </a:lnSpc>
              <a:buFontTx/>
              <a:buNone/>
            </a:pPr>
            <a:r>
              <a:rPr lang="en-NZ" smtClean="0">
                <a:cs typeface="Calibri" pitchFamily="34" charset="0"/>
              </a:rPr>
              <a:t>And </a:t>
            </a:r>
            <a:r>
              <a:rPr lang="en-NZ" smtClean="0">
                <a:cs typeface="Calibri" pitchFamily="34" charset="0"/>
              </a:rPr>
              <a:t>the non-playing </a:t>
            </a:r>
            <a:r>
              <a:rPr lang="en-NZ" dirty="0" smtClean="0">
                <a:cs typeface="Calibri" pitchFamily="34" charset="0"/>
              </a:rPr>
              <a:t>reserves for today are:</a:t>
            </a:r>
            <a:endParaRPr lang="en-NZ" dirty="0" smtClean="0">
              <a:cs typeface="Calibri" pitchFamily="34" charset="0"/>
            </a:endParaRPr>
          </a:p>
          <a:p>
            <a:pPr marL="827088" lvl="1">
              <a:lnSpc>
                <a:spcPct val="80000"/>
              </a:lnSpc>
              <a:buFontTx/>
              <a:buNone/>
            </a:pPr>
            <a:endParaRPr lang="en-NZ" dirty="0" smtClean="0">
              <a:cs typeface="Calibri" pitchFamily="34" charset="0"/>
            </a:endParaRPr>
          </a:p>
          <a:p>
            <a:pPr marL="827088" lvl="1">
              <a:lnSpc>
                <a:spcPct val="80000"/>
              </a:lnSpc>
              <a:buFontTx/>
              <a:buNone/>
            </a:pPr>
            <a:r>
              <a:rPr lang="en-NZ" dirty="0" smtClean="0">
                <a:cs typeface="Calibri" pitchFamily="34" charset="0"/>
              </a:rPr>
              <a:t>Dave Pearson (NLA)</a:t>
            </a:r>
          </a:p>
          <a:p>
            <a:pPr marL="827088" lvl="1">
              <a:lnSpc>
                <a:spcPct val="80000"/>
              </a:lnSpc>
              <a:buFontTx/>
              <a:buNone/>
            </a:pPr>
            <a:r>
              <a:rPr lang="en-NZ" dirty="0" smtClean="0">
                <a:cs typeface="Calibri" pitchFamily="34" charset="0"/>
              </a:rPr>
              <a:t>Libor </a:t>
            </a:r>
            <a:r>
              <a:rPr lang="en-NZ" dirty="0" err="1" smtClean="0">
                <a:cs typeface="Calibri" pitchFamily="34" charset="0"/>
              </a:rPr>
              <a:t>Coufal</a:t>
            </a:r>
            <a:r>
              <a:rPr lang="en-NZ" dirty="0" smtClean="0">
                <a:cs typeface="Calibri" pitchFamily="34" charset="0"/>
              </a:rPr>
              <a:t> (NLA)</a:t>
            </a:r>
          </a:p>
          <a:p>
            <a:pPr marL="827088" lvl="1">
              <a:lnSpc>
                <a:spcPct val="80000"/>
              </a:lnSpc>
              <a:buFontTx/>
              <a:buNone/>
            </a:pPr>
            <a:r>
              <a:rPr lang="en-NZ" dirty="0" smtClean="0">
                <a:cs typeface="Calibri" pitchFamily="34" charset="0"/>
              </a:rPr>
              <a:t>David Anderson (</a:t>
            </a:r>
            <a:r>
              <a:rPr lang="en-NZ" dirty="0" err="1" smtClean="0">
                <a:cs typeface="Calibri" pitchFamily="34" charset="0"/>
              </a:rPr>
              <a:t>UoP</a:t>
            </a:r>
            <a:endParaRPr lang="en-NZ" dirty="0" smtClean="0">
              <a:cs typeface="Calibri" pitchFamily="34" charset="0"/>
            </a:endParaRPr>
          </a:p>
          <a:p>
            <a:pPr marL="827088" lvl="1">
              <a:lnSpc>
                <a:spcPct val="80000"/>
              </a:lnSpc>
              <a:buFontTx/>
              <a:buNone/>
            </a:pPr>
            <a:r>
              <a:rPr lang="en-NZ" dirty="0" smtClean="0">
                <a:cs typeface="Calibri" pitchFamily="34" charset="0"/>
              </a:rPr>
              <a:t>Janet Delve (</a:t>
            </a:r>
            <a:r>
              <a:rPr lang="en-NZ" dirty="0" err="1" smtClean="0">
                <a:cs typeface="Calibri" pitchFamily="34" charset="0"/>
              </a:rPr>
              <a:t>UoP</a:t>
            </a:r>
            <a:r>
              <a:rPr lang="en-NZ" dirty="0" smtClean="0">
                <a:cs typeface="Calibri" pitchFamily="34" charset="0"/>
              </a:rPr>
              <a:t>)</a:t>
            </a:r>
          </a:p>
          <a:p>
            <a:pPr marL="827088" lvl="1">
              <a:lnSpc>
                <a:spcPct val="80000"/>
              </a:lnSpc>
              <a:buFontTx/>
              <a:buNone/>
            </a:pPr>
            <a:r>
              <a:rPr lang="en-NZ" dirty="0" smtClean="0">
                <a:cs typeface="Calibri" pitchFamily="34" charset="0"/>
              </a:rPr>
              <a:t>Ross Spencer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en-NZ" sz="2400" dirty="0" smtClean="0"/>
              <a:t> 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en-NZ" sz="2400" dirty="0" smtClean="0"/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en-NZ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lib template">
  <a:themeElements>
    <a:clrScheme name="Natli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atlib templat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atli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Natlib template</Template>
  <TotalTime>4590</TotalTime>
  <Words>563</Words>
  <Application>Microsoft Office PowerPoint</Application>
  <PresentationFormat>On-screen Show (4:3)</PresentationFormat>
  <Paragraphs>115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Natlib template</vt:lpstr>
      <vt:lpstr>What should a Digital Preservation Technical Registry look like?  </vt:lpstr>
      <vt:lpstr>Some history</vt:lpstr>
      <vt:lpstr>A little more history</vt:lpstr>
      <vt:lpstr>NSLA - Digital Preservation Technical Registry</vt:lpstr>
      <vt:lpstr>NSLA - Digital Preservation Technical Registry</vt:lpstr>
      <vt:lpstr>NSLA DPTR core documents</vt:lpstr>
      <vt:lpstr>NSLA DPTR key principles, features and characteristics</vt:lpstr>
      <vt:lpstr>Today’s discussion</vt:lpstr>
      <vt:lpstr>PowerPoint Presentation</vt:lpstr>
    </vt:vector>
  </TitlesOfParts>
  <Company>Department of Internal Affairs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wassilio</dc:creator>
  <cp:lastModifiedBy>Steve</cp:lastModifiedBy>
  <cp:revision>167</cp:revision>
  <cp:lastPrinted>2014-09-17T22:19:13Z</cp:lastPrinted>
  <dcterms:created xsi:type="dcterms:W3CDTF">2012-07-09T03:05:20Z</dcterms:created>
  <dcterms:modified xsi:type="dcterms:W3CDTF">2014-10-06T05:50:16Z</dcterms:modified>
</cp:coreProperties>
</file>