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 Light"/>
      <p:regular r:id="rId17"/>
      <p:bold r:id="rId18"/>
    </p:embeddedFont>
    <p:embeddedFont>
      <p:font typeface="Dosis"/>
      <p:regular r:id="rId19"/>
      <p:bold r:id="rId20"/>
    </p:embeddedFont>
    <p:embeddedFont>
      <p:font typeface="Titillium Web SemiBold"/>
      <p:regular r:id="rId21"/>
      <p:bold r:id="rId22"/>
      <p:italic r:id="rId23"/>
      <p:boldItalic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TitilliumWebSemiBold-bold.fntdata"/><Relationship Id="rId21" Type="http://schemas.openxmlformats.org/officeDocument/2006/relationships/font" Target="fonts/TitilliumWebSemiBold-regular.fntdata"/><Relationship Id="rId24" Type="http://schemas.openxmlformats.org/officeDocument/2006/relationships/font" Target="fonts/TitilliumWebSemiBold-boldItalic.fntdata"/><Relationship Id="rId23" Type="http://schemas.openxmlformats.org/officeDocument/2006/relationships/font" Target="fonts/TitilliumWeb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Light-regular.fntdata"/><Relationship Id="rId16" Type="http://schemas.openxmlformats.org/officeDocument/2006/relationships/slide" Target="slides/slide12.xml"/><Relationship Id="rId19" Type="http://schemas.openxmlformats.org/officeDocument/2006/relationships/font" Target="fonts/Dosis-regular.fntdata"/><Relationship Id="rId1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Shape 38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4" name="Shape 3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Shape 3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Shape 3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Shape 38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Shape 3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Shape 3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Shape 38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Shape 3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7" name="Shape 3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Shape 3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Shape 3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Shape 3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Shape 3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Shape 3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Shape 3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Shape 3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Shape 3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1" name="Shape 11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Shape 9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2" name="Shape 92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Shape 21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2" name="Shape 212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2" name="Shape 422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3" name="Shape 32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24" name="Shape 322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2" name="Shape 323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1" name="Shape 328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82" name="Shape 328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4" name="Shape 334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45" name="Shape 334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6" name="Shape 344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47" name="Shape 344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5" name="Shape 345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8" name="Shape 349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499" name="Shape 349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6" name="Shape 3506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7" name="Shape 3507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8" name="Shape 350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Shape 366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61" name="Shape 3661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0" name="Shape 3670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27" name="Shape 52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8" name="Shape 528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29" name="Shape 529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0" name="Shape 610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0" name="Shape 730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Shape 939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0" name="Shape 940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5" name="Shape 1045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6" name="Shape 104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7" name="Shape 1047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Shape 112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8" name="Shape 1128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Shape 124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8" name="Shape 1248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Shape 145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8" name="Shape 1458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63" name="Shape 156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1564" name="Shape 156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5" name="Shape 1565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Shape 16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3" name="Shape 1623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Shape 168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6" name="Shape 1686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88" name="Shape 1788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40" name="Shape 184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41" name="Shape 1841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1842" name="Shape 184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3" name="Shape 184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Shape 190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1" name="Shape 190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Shape 196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4" name="Shape 196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Shape 206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6" name="Shape 206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8" name="Shape 2118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119" name="Shape 21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120" name="Shape 212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Shape 239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grpSp>
        <p:nvGrpSpPr>
          <p:cNvPr id="2673" name="Shape 267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4" name="Shape 267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7" name="Shape 267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8" name="Shape 267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Shape 273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2" name="Shape 273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Shape 279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5" name="Shape 279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6" name="Shape 289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897" name="Shape 289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8" name="Shape 294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49" name="Shape 2949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4" name="Shape 2954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Shape 300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07" name="Shape 3007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4" name="Shape 3014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9" name="Shape 306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0" name="Shape 3070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1" name="Shape 317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2" name="Shape 3172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8" name="Shape 3178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9" name="Shape 3179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gif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Shape 3826"/>
          <p:cNvSpPr txBox="1"/>
          <p:nvPr>
            <p:ph idx="4294967295" type="subTitle"/>
          </p:nvPr>
        </p:nvSpPr>
        <p:spPr>
          <a:xfrm>
            <a:off x="751275" y="2491775"/>
            <a:ext cx="5495100" cy="130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Dwarf 2 - Sparse Linear Algebra and its Application in PageRank Algorithm</a:t>
            </a:r>
          </a:p>
        </p:txBody>
      </p:sp>
      <p:sp>
        <p:nvSpPr>
          <p:cNvPr id="3827" name="Shape 3827"/>
          <p:cNvSpPr txBox="1"/>
          <p:nvPr>
            <p:ph type="ctrTitle"/>
          </p:nvPr>
        </p:nvSpPr>
        <p:spPr>
          <a:xfrm>
            <a:off x="822275" y="360675"/>
            <a:ext cx="5724600" cy="296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CS 301 High Performance Computing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/>
          <p:nvPr>
            <p:ph idx="1" type="body"/>
          </p:nvPr>
        </p:nvSpPr>
        <p:spPr>
          <a:xfrm>
            <a:off x="311700" y="294925"/>
            <a:ext cx="7277400" cy="458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Future Scope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Simple and fast random walk-based distributed algorithms for computing PageRank of nodes in a network. With complexity O(log n/E) and  O( √ log n/E) rounds in undirected graphs.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Shape 3890"/>
          <p:cNvSpPr txBox="1"/>
          <p:nvPr>
            <p:ph idx="1" type="body"/>
          </p:nvPr>
        </p:nvSpPr>
        <p:spPr>
          <a:xfrm>
            <a:off x="311700" y="294925"/>
            <a:ext cx="7277400" cy="458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Conclusion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Due to low computational operations to memory access operations to ratio(1/10  floats/byte) in CSR representation of PageRank(CSR matrix-vector multiplication). 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It can be defined as “memory-bound problem“.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 txBox="1"/>
          <p:nvPr>
            <p:ph idx="4294967295" type="ctrTitle"/>
          </p:nvPr>
        </p:nvSpPr>
        <p:spPr>
          <a:xfrm>
            <a:off x="652225" y="2195750"/>
            <a:ext cx="5495100" cy="160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D3EBD5"/>
                </a:solidFill>
              </a:rPr>
              <a:t>Thank You!</a:t>
            </a:r>
          </a:p>
        </p:txBody>
      </p:sp>
      <p:sp>
        <p:nvSpPr>
          <p:cNvPr id="3896" name="Shape 3896"/>
          <p:cNvSpPr txBox="1"/>
          <p:nvPr>
            <p:ph idx="4294967295" type="subTitle"/>
          </p:nvPr>
        </p:nvSpPr>
        <p:spPr>
          <a:xfrm>
            <a:off x="685800" y="3514625"/>
            <a:ext cx="5495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BFB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Shape 3832"/>
          <p:cNvSpPr txBox="1"/>
          <p:nvPr>
            <p:ph idx="4294967295" type="ctrTitle"/>
          </p:nvPr>
        </p:nvSpPr>
        <p:spPr>
          <a:xfrm>
            <a:off x="3319625" y="668950"/>
            <a:ext cx="3966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Presented by</a:t>
            </a:r>
          </a:p>
        </p:txBody>
      </p:sp>
      <p:sp>
        <p:nvSpPr>
          <p:cNvPr id="3833" name="Shape 3833"/>
          <p:cNvSpPr txBox="1"/>
          <p:nvPr>
            <p:ph idx="4294967295" type="subTitle"/>
          </p:nvPr>
        </p:nvSpPr>
        <p:spPr>
          <a:xfrm>
            <a:off x="3319625" y="2684500"/>
            <a:ext cx="4035900" cy="177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Jay Goswami </a:t>
            </a:r>
            <a:r>
              <a:rPr b="1" lang="en" sz="1800"/>
              <a:t>(201501037)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Vishal Shingala </a:t>
            </a:r>
            <a:r>
              <a:rPr b="1" lang="en" sz="1800"/>
              <a:t>(201501450)</a:t>
            </a:r>
          </a:p>
        </p:txBody>
      </p:sp>
      <p:pic>
        <p:nvPicPr>
          <p:cNvPr descr="photo-1434030216411-0b793f4b4173.jpg" id="3834" name="Shape 3834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Shape 3839"/>
          <p:cNvSpPr txBox="1"/>
          <p:nvPr>
            <p:ph type="title"/>
          </p:nvPr>
        </p:nvSpPr>
        <p:spPr>
          <a:xfrm>
            <a:off x="507275" y="739375"/>
            <a:ext cx="69720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PageRank</a:t>
            </a:r>
          </a:p>
        </p:txBody>
      </p:sp>
      <p:sp>
        <p:nvSpPr>
          <p:cNvPr id="3840" name="Shape 3840"/>
          <p:cNvSpPr txBox="1"/>
          <p:nvPr>
            <p:ph idx="1" type="body"/>
          </p:nvPr>
        </p:nvSpPr>
        <p:spPr>
          <a:xfrm>
            <a:off x="507275" y="1812925"/>
            <a:ext cx="7039500" cy="31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PageRank (PR) is an algorithm used by Google Search to rank websites in their search engine results.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Used Web matrix as Sparse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 txBox="1"/>
          <p:nvPr>
            <p:ph idx="1" type="body"/>
          </p:nvPr>
        </p:nvSpPr>
        <p:spPr>
          <a:xfrm>
            <a:off x="311700" y="247725"/>
            <a:ext cx="7244100" cy="469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Algorithm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Sample Input and 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3846" name="Shape 3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8" y="1091713"/>
            <a:ext cx="34575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Shape 38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975" y="1139575"/>
            <a:ext cx="4261526" cy="96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Shape 38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25" y="2726514"/>
            <a:ext cx="1283400" cy="13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Shape 38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025" y="2766400"/>
            <a:ext cx="4450025" cy="13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Shape 38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825" y="4447525"/>
            <a:ext cx="75226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 txBox="1"/>
          <p:nvPr>
            <p:ph idx="1" type="body"/>
          </p:nvPr>
        </p:nvSpPr>
        <p:spPr>
          <a:xfrm>
            <a:off x="311700" y="247725"/>
            <a:ext cx="7244100" cy="469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CSR  Representation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CSR stands for Compressed sparse row.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CSR format stores a sparse n x n matrix M in row form using three (one-dimensional) arrays: 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val[n]; 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row_ptr[e]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col_ind[n];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Shape 3860"/>
          <p:cNvSpPr txBox="1"/>
          <p:nvPr>
            <p:ph idx="1" type="body"/>
          </p:nvPr>
        </p:nvSpPr>
        <p:spPr>
          <a:xfrm>
            <a:off x="311700" y="247725"/>
            <a:ext cx="7244100" cy="469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Parallel Algorithm Design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Serial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Parallel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3861" name="Shape 3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5" y="1227400"/>
            <a:ext cx="5343301" cy="16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Shape 38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75" y="3091350"/>
            <a:ext cx="5043601" cy="17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Size Vs. Speedup</a:t>
            </a:r>
          </a:p>
        </p:txBody>
      </p:sp>
      <p:pic>
        <p:nvPicPr>
          <p:cNvPr id="3868" name="Shape 3868"/>
          <p:cNvPicPr preferRelativeResize="0"/>
          <p:nvPr/>
        </p:nvPicPr>
        <p:blipFill rotWithShape="1">
          <a:blip r:embed="rId3">
            <a:alphaModFix/>
          </a:blip>
          <a:srcRect b="0" l="11948" r="0" t="0"/>
          <a:stretch/>
        </p:blipFill>
        <p:spPr>
          <a:xfrm>
            <a:off x="933000" y="1749175"/>
            <a:ext cx="5751875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Shape 38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Size Vs. Efficiency</a:t>
            </a:r>
          </a:p>
        </p:txBody>
      </p:sp>
      <p:pic>
        <p:nvPicPr>
          <p:cNvPr id="3874" name="Shape 38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175"/>
            <a:ext cx="6613526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Shape 38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No. of Processors Vs. Karp-Flatt</a:t>
            </a:r>
          </a:p>
        </p:txBody>
      </p:sp>
      <p:pic>
        <p:nvPicPr>
          <p:cNvPr id="3880" name="Shape 3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50" y="1725250"/>
            <a:ext cx="4322566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