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0" r:id="rId6"/>
    <p:sldId id="261" r:id="rId7"/>
    <p:sldId id="266" r:id="rId8"/>
    <p:sldId id="267" r:id="rId9"/>
    <p:sldId id="275" r:id="rId10"/>
    <p:sldId id="269" r:id="rId11"/>
    <p:sldId id="270" r:id="rId12"/>
    <p:sldId id="271"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0000"/>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44" y="-4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Y GUPTA\Pictures\Camera Roll\cryptography-1-102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project\Capture1.JPG"/>
          <p:cNvPicPr>
            <a:picLocks noChangeAspect="1" noChangeArrowheads="1"/>
          </p:cNvPicPr>
          <p:nvPr/>
        </p:nvPicPr>
        <p:blipFill>
          <a:blip r:embed="rId2" cstate="print"/>
          <a:srcRect/>
          <a:stretch>
            <a:fillRect/>
          </a:stretch>
        </p:blipFill>
        <p:spPr bwMode="auto">
          <a:xfrm>
            <a:off x="-1" y="0"/>
            <a:ext cx="9220201" cy="6858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project\Capture2.JPG"/>
          <p:cNvPicPr>
            <a:picLocks noChangeAspect="1" noChangeArrowheads="1"/>
          </p:cNvPicPr>
          <p:nvPr/>
        </p:nvPicPr>
        <p:blipFill>
          <a:blip r:embed="rId2" cstate="print"/>
          <a:srcRect/>
          <a:stretch>
            <a:fillRect/>
          </a:stretch>
        </p:blipFill>
        <p:spPr bwMode="auto">
          <a:xfrm>
            <a:off x="0" y="-1"/>
            <a:ext cx="9144000" cy="685800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project\Capture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project\Capture3.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project\Capture5.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project\shutterstock_190449881.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TextBox 4"/>
          <p:cNvSpPr txBox="1"/>
          <p:nvPr/>
        </p:nvSpPr>
        <p:spPr>
          <a:xfrm>
            <a:off x="533400" y="1828800"/>
            <a:ext cx="7848600" cy="1938992"/>
          </a:xfrm>
          <a:prstGeom prst="rect">
            <a:avLst/>
          </a:prstGeom>
          <a:noFill/>
        </p:spPr>
        <p:txBody>
          <a:bodyPr wrap="square" rtlCol="0">
            <a:spAutoFit/>
          </a:bodyPr>
          <a:lstStyle/>
          <a:p>
            <a:r>
              <a:rPr lang="en-IN" sz="12000" b="1" dirty="0" smtClean="0">
                <a:solidFill>
                  <a:srgbClr val="FF0000"/>
                </a:solidFill>
              </a:rPr>
              <a:t>THANK YOU</a:t>
            </a:r>
            <a:endParaRPr lang="en-IN" sz="12000" b="1" dirty="0">
              <a:solidFill>
                <a:srgbClr val="FFFF00"/>
              </a:solidFill>
              <a:effectLst>
                <a:outerShdw blurRad="38100" dist="38100" dir="2700000" algn="tl">
                  <a:srgbClr val="000000">
                    <a:alpha val="43137"/>
                  </a:srgbClr>
                </a:outerShdw>
              </a:effectLst>
            </a:endParaRPr>
          </a:p>
        </p:txBody>
      </p:sp>
      <p:sp>
        <p:nvSpPr>
          <p:cNvPr id="4" name="TextBox 3"/>
          <p:cNvSpPr txBox="1"/>
          <p:nvPr/>
        </p:nvSpPr>
        <p:spPr>
          <a:xfrm>
            <a:off x="3905386" y="5029200"/>
            <a:ext cx="5238614" cy="160043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sz="4000" b="1" dirty="0" smtClean="0">
                <a:solidFill>
                  <a:srgbClr val="FFFF00"/>
                </a:solidFill>
                <a:effectLst>
                  <a:outerShdw blurRad="38100" dist="38100" dir="2700000" algn="tl">
                    <a:srgbClr val="000000">
                      <a:alpha val="43137"/>
                    </a:srgbClr>
                  </a:outerShdw>
                </a:effectLst>
                <a:sym typeface="Wingdings" pitchFamily="2" charset="2"/>
              </a:rPr>
              <a:t></a:t>
            </a:r>
            <a:r>
              <a:rPr lang="en-IN" sz="4000" b="1" dirty="0" smtClean="0">
                <a:solidFill>
                  <a:srgbClr val="FFFF00"/>
                </a:solidFill>
                <a:effectLst>
                  <a:outerShdw blurRad="38100" dist="38100" dir="2700000" algn="tl">
                    <a:srgbClr val="000000">
                      <a:alpha val="43137"/>
                    </a:srgbClr>
                  </a:outerShdw>
                </a:effectLst>
              </a:rPr>
              <a:t> </a:t>
            </a:r>
            <a:r>
              <a:rPr lang="en-IN" sz="4000" b="1" dirty="0" smtClean="0">
                <a:solidFill>
                  <a:srgbClr val="FFFF00"/>
                </a:solidFill>
                <a:effectLst>
                  <a:outerShdw blurRad="38100" dist="38100" dir="2700000" algn="tl">
                    <a:srgbClr val="000000">
                      <a:alpha val="43137"/>
                    </a:srgbClr>
                  </a:outerShdw>
                </a:effectLst>
              </a:rPr>
              <a:t>13CSE050 </a:t>
            </a:r>
          </a:p>
          <a:p>
            <a:r>
              <a:rPr lang="en-IN" sz="4000" b="1" dirty="0" smtClean="0">
                <a:solidFill>
                  <a:srgbClr val="FFFF00"/>
                </a:solidFill>
                <a:effectLst>
                  <a:outerShdw blurRad="38100" dist="38100" dir="2700000" algn="tl">
                    <a:srgbClr val="000000">
                      <a:alpha val="43137"/>
                    </a:srgbClr>
                  </a:outerShdw>
                </a:effectLst>
              </a:rPr>
              <a:t>     JAY </a:t>
            </a:r>
            <a:r>
              <a:rPr lang="en-IN" sz="4000" b="1" dirty="0" smtClean="0">
                <a:solidFill>
                  <a:srgbClr val="FFFF00"/>
                </a:solidFill>
                <a:effectLst>
                  <a:outerShdw blurRad="38100" dist="38100" dir="2700000" algn="tl">
                    <a:srgbClr val="000000">
                      <a:alpha val="43137"/>
                    </a:srgbClr>
                  </a:outerShdw>
                </a:effectLst>
              </a:rPr>
              <a:t>SHANKAR GUPTA</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JAY GUPTA\Pictures\Camera Roll\cryptography-3-102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AY GUPTA\Pictures\Camera Roll\cryptography-4-102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project\sendMail MAin\CryptoGraphy\cryptography-11-102.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Slide Number Placeholder 3"/>
          <p:cNvSpPr>
            <a:spLocks noGrp="1"/>
          </p:cNvSpPr>
          <p:nvPr>
            <p:ph type="sldNum" sz="quarter" idx="10"/>
          </p:nvPr>
        </p:nvSpPr>
        <p:spPr>
          <a:xfrm>
            <a:off x="533400" y="6324600"/>
            <a:ext cx="2133600" cy="320675"/>
          </a:xfrm>
          <a:noFill/>
        </p:spPr>
        <p:txBody>
          <a:bodyPr/>
          <a:lstStyle/>
          <a:p>
            <a:fld id="{74FFAD10-73B5-4C61-A555-1560E5CC9BE6}" type="slidenum">
              <a:rPr lang="en-US" smtClean="0"/>
              <a:pPr/>
              <a:t>4</a:t>
            </a:fld>
            <a:endParaRPr lang="en-US" smtClean="0"/>
          </a:p>
        </p:txBody>
      </p:sp>
      <p:sp>
        <p:nvSpPr>
          <p:cNvPr id="7" name="Rectangle 2"/>
          <p:cNvSpPr>
            <a:spLocks noGrp="1" noChangeArrowheads="1"/>
          </p:cNvSpPr>
          <p:nvPr>
            <p:ph type="title"/>
          </p:nvPr>
        </p:nvSpPr>
        <p:spPr>
          <a:xfrm>
            <a:off x="609600" y="304800"/>
            <a:ext cx="7543800" cy="1143000"/>
          </a:xfrm>
        </p:spPr>
        <p:txBody>
          <a:bodyPr/>
          <a:lstStyle/>
          <a:p>
            <a:pPr eaLnBrk="1" hangingPunct="1"/>
            <a:r>
              <a:rPr lang="en-US" dirty="0" smtClean="0"/>
              <a:t>Caesar ciphers</a:t>
            </a:r>
          </a:p>
        </p:txBody>
      </p:sp>
      <p:sp>
        <p:nvSpPr>
          <p:cNvPr id="8" name="Rectangle 3"/>
          <p:cNvSpPr txBox="1">
            <a:spLocks noChangeArrowheads="1"/>
          </p:cNvSpPr>
          <p:nvPr/>
        </p:nvSpPr>
        <p:spPr>
          <a:xfrm>
            <a:off x="228600" y="1371600"/>
            <a:ext cx="8458200" cy="4572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US" sz="1800" b="0" i="0" u="none" strike="noStrike" kern="1200" cap="none" spc="0" normalizeH="0" baseline="0" noProof="0" dirty="0" smtClean="0">
              <a:ln>
                <a:noFill/>
              </a:ln>
              <a:solidFill>
                <a:schemeClr val="tx1"/>
              </a:solidFill>
              <a:effectLst/>
              <a:uLnTx/>
              <a:uFillTx/>
              <a:latin typeface="Courier" pitchFamily="1" charset="0"/>
              <a:ea typeface="+mn-ea"/>
              <a:cs typeface="+mn-cs"/>
            </a:endParaRP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Courier" pitchFamily="1" charset="0"/>
                <a:ea typeface="+mn-ea"/>
                <a:cs typeface="+mn-cs"/>
              </a:rPr>
              <a:t>A </a:t>
            </a:r>
            <a:r>
              <a:rPr kumimoji="0" lang="en-US" sz="1800" b="0" i="0" u="none" strike="noStrike" kern="1200" cap="none" spc="0" normalizeH="0" baseline="0" noProof="0" dirty="0" smtClean="0">
                <a:ln>
                  <a:noFill/>
                </a:ln>
                <a:solidFill>
                  <a:schemeClr val="tx1"/>
                </a:solidFill>
                <a:effectLst/>
                <a:uLnTx/>
                <a:uFillTx/>
                <a:latin typeface="Courier" pitchFamily="1" charset="0"/>
                <a:ea typeface="+mn-ea"/>
                <a:cs typeface="+mn-cs"/>
              </a:rPr>
              <a:t>B C D E F G H I J K L M N O P Q R S T U V W X Y Z</a:t>
            </a:r>
          </a:p>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US" sz="1800" b="0" i="0" u="none" strike="noStrike" kern="1200" cap="none" spc="0" normalizeH="0" baseline="0" noProof="0" dirty="0" smtClean="0">
              <a:ln>
                <a:noFill/>
              </a:ln>
              <a:solidFill>
                <a:schemeClr val="tx1"/>
              </a:solidFill>
              <a:effectLst/>
              <a:uLnTx/>
              <a:uFillTx/>
              <a:latin typeface="Courier" pitchFamily="1" charset="0"/>
              <a:ea typeface="+mn-ea"/>
              <a:cs typeface="+mn-cs"/>
            </a:endParaRP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Courier" pitchFamily="1" charset="0"/>
                <a:ea typeface="+mn-ea"/>
                <a:cs typeface="+mn-cs"/>
              </a:rPr>
              <a:t>D E F G H I J K L M N O P Q R S T U V W X Y Z A B C</a:t>
            </a:r>
          </a:p>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Substitute the letters in the second row for the letters in the top row to encrypt a message</a:t>
            </a: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Encrypt(COMPUTER) gives FRPSXWHU</a:t>
            </a:r>
          </a:p>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Substitute the letters in the first row for the letters in the second row to decrypt a message</a:t>
            </a: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Decrypt(Encrypt(COMPUTER))= Decrypt(FRPSXWHU) = COMPUTER</a:t>
            </a:r>
          </a:p>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JAY GUPTA\Pictures\Camera Roll\cryptography-5-102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 name="Rectangle 2"/>
          <p:cNvSpPr/>
          <p:nvPr/>
        </p:nvSpPr>
        <p:spPr>
          <a:xfrm>
            <a:off x="304800" y="5562600"/>
            <a:ext cx="2819400" cy="990600"/>
          </a:xfrm>
          <a:prstGeom prst="rect">
            <a:avLst/>
          </a:prstGeom>
          <a:solidFill>
            <a:schemeClr val="bg1"/>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JAY GUPTA\Pictures\Camera Roll\cryptography-6-102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 name="Rectangle 2"/>
          <p:cNvSpPr/>
          <p:nvPr/>
        </p:nvSpPr>
        <p:spPr>
          <a:xfrm>
            <a:off x="304800" y="5562600"/>
            <a:ext cx="2819400" cy="990600"/>
          </a:xfrm>
          <a:prstGeom prst="rect">
            <a:avLst/>
          </a:prstGeom>
          <a:solidFill>
            <a:schemeClr val="bg1"/>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JAY GUPTA\Pictures\Camera Roll\cryptography-11-102.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Rectangle 4"/>
          <p:cNvSpPr/>
          <p:nvPr/>
        </p:nvSpPr>
        <p:spPr>
          <a:xfrm>
            <a:off x="228600" y="609600"/>
            <a:ext cx="8686800" cy="601980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b="1" u="sng" dirty="0" smtClean="0"/>
              <a:t>-&gt;</a:t>
            </a:r>
            <a:r>
              <a:rPr lang="en-IN" b="1" u="sng" dirty="0" smtClean="0"/>
              <a:t>DES/3DES or </a:t>
            </a:r>
            <a:r>
              <a:rPr lang="en-IN" b="1" u="sng" dirty="0" err="1" smtClean="0"/>
              <a:t>TripleDES</a:t>
            </a:r>
            <a:endParaRPr lang="en-IN" b="1" u="sng" dirty="0" smtClean="0"/>
          </a:p>
          <a:p>
            <a:endParaRPr lang="en-IN" dirty="0" smtClean="0"/>
          </a:p>
          <a:p>
            <a:r>
              <a:rPr lang="en-IN" dirty="0" smtClean="0"/>
              <a:t>This is an encryption algorithm called Data Encryption Standard that was first used by the U.S. Government in the late 70's. It is commonly used in ATM machines (to encrypt PINs) and is utilized in UNIX password encryption.</a:t>
            </a:r>
          </a:p>
          <a:p>
            <a:r>
              <a:rPr lang="en-IN" dirty="0" smtClean="0"/>
              <a:t> </a:t>
            </a:r>
          </a:p>
          <a:p>
            <a:r>
              <a:rPr lang="en-IN" b="1" u="sng" dirty="0" smtClean="0"/>
              <a:t>-&gt; Blowfish</a:t>
            </a:r>
          </a:p>
          <a:p>
            <a:endParaRPr lang="en-IN" dirty="0" smtClean="0"/>
          </a:p>
          <a:p>
            <a:r>
              <a:rPr lang="en-IN" dirty="0" smtClean="0"/>
              <a:t>Blowfish is a symmetric block cipher that is unpatented and free to use. It was developed by Bruce </a:t>
            </a:r>
            <a:r>
              <a:rPr lang="en-IN" dirty="0" err="1" smtClean="0"/>
              <a:t>Schneier</a:t>
            </a:r>
            <a:r>
              <a:rPr lang="en-IN" dirty="0" smtClean="0"/>
              <a:t> and introduced in 1993.</a:t>
            </a:r>
          </a:p>
          <a:p>
            <a:endParaRPr lang="en-IN" dirty="0" smtClean="0"/>
          </a:p>
          <a:p>
            <a:r>
              <a:rPr lang="en-IN" b="1" u="sng" dirty="0" smtClean="0"/>
              <a:t>-&gt;AES</a:t>
            </a:r>
          </a:p>
          <a:p>
            <a:endParaRPr lang="en-IN" dirty="0" smtClean="0"/>
          </a:p>
          <a:p>
            <a:r>
              <a:rPr lang="en-IN" dirty="0" smtClean="0"/>
              <a:t>Advanced Encryption Standard or </a:t>
            </a:r>
            <a:r>
              <a:rPr lang="en-IN" dirty="0" err="1" smtClean="0"/>
              <a:t>Rijndael</a:t>
            </a:r>
            <a:r>
              <a:rPr lang="en-IN" dirty="0" smtClean="0"/>
              <a:t>; it uses the </a:t>
            </a:r>
            <a:r>
              <a:rPr lang="en-IN" dirty="0" err="1" smtClean="0"/>
              <a:t>Rijndael</a:t>
            </a:r>
            <a:r>
              <a:rPr lang="en-IN" dirty="0" smtClean="0"/>
              <a:t> block cipher approved by the National Institute of Standards and Technology (NIST).</a:t>
            </a:r>
          </a:p>
          <a:p>
            <a:endParaRPr lang="en-IN" dirty="0" smtClean="0"/>
          </a:p>
          <a:p>
            <a:r>
              <a:rPr lang="en-IN" b="1" u="sng" dirty="0" smtClean="0"/>
              <a:t>-&gt;</a:t>
            </a:r>
            <a:r>
              <a:rPr lang="en-IN" b="1" u="sng" dirty="0" err="1" smtClean="0"/>
              <a:t>Twofish</a:t>
            </a:r>
            <a:endParaRPr lang="en-IN" b="1" u="sng" dirty="0" smtClean="0"/>
          </a:p>
          <a:p>
            <a:endParaRPr lang="en-IN" dirty="0" smtClean="0"/>
          </a:p>
          <a:p>
            <a:r>
              <a:rPr lang="en-IN" dirty="0" err="1" smtClean="0"/>
              <a:t>Twofish</a:t>
            </a:r>
            <a:r>
              <a:rPr lang="en-IN" dirty="0" smtClean="0"/>
              <a:t> is a block cipher designed by Counterpane Labs. It was one of the five Advanced Encryption Standard (AES) finalists and is unpatented and open source</a:t>
            </a:r>
            <a:r>
              <a:rPr lang="en-IN" dirty="0" smtClean="0"/>
              <a:t>.</a:t>
            </a:r>
            <a:endParaRPr lang="en-IN" sz="1600" dirty="0" smtClean="0"/>
          </a:p>
          <a:p>
            <a:endParaRPr lang="en-IN" dirty="0" smtClean="0"/>
          </a:p>
        </p:txBody>
      </p:sp>
      <p:sp>
        <p:nvSpPr>
          <p:cNvPr id="4" name="TextBox 3"/>
          <p:cNvSpPr txBox="1"/>
          <p:nvPr/>
        </p:nvSpPr>
        <p:spPr>
          <a:xfrm>
            <a:off x="609600" y="0"/>
            <a:ext cx="7475893" cy="584775"/>
          </a:xfrm>
          <a:prstGeom prst="rect">
            <a:avLst/>
          </a:prstGeom>
          <a:noFill/>
        </p:spPr>
        <p:txBody>
          <a:bodyPr wrap="none" rtlCol="0">
            <a:spAutoFit/>
          </a:bodyPr>
          <a:lstStyle/>
          <a:p>
            <a:r>
              <a:rPr lang="en-IN" sz="3200" b="1" u="sng" dirty="0" smtClean="0"/>
              <a:t>Here are some commonly used algorithms:</a:t>
            </a:r>
            <a:endParaRPr lang="en-IN" sz="3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JAY GUPTA\Pictures\Camera Roll\cryptography-11-102.jpg"/>
          <p:cNvPicPr>
            <a:picLocks noChangeAspect="1" noChangeArrowheads="1"/>
          </p:cNvPicPr>
          <p:nvPr/>
        </p:nvPicPr>
        <p:blipFill>
          <a:blip r:embed="rId2" cstate="print"/>
          <a:srcRect/>
          <a:stretch>
            <a:fillRect/>
          </a:stretch>
        </p:blipFill>
        <p:spPr bwMode="auto">
          <a:xfrm>
            <a:off x="0" y="0"/>
            <a:ext cx="9143999" cy="6858000"/>
          </a:xfrm>
          <a:prstGeom prst="rect">
            <a:avLst/>
          </a:prstGeom>
          <a:noFill/>
        </p:spPr>
      </p:pic>
      <p:sp>
        <p:nvSpPr>
          <p:cNvPr id="6" name="TextBox 5"/>
          <p:cNvSpPr txBox="1"/>
          <p:nvPr/>
        </p:nvSpPr>
        <p:spPr>
          <a:xfrm>
            <a:off x="0" y="228601"/>
            <a:ext cx="9144000" cy="646330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None/>
            </a:pPr>
            <a:r>
              <a:rPr lang="en-IN" b="1" u="sng" dirty="0" smtClean="0"/>
              <a:t>-&gt;IDEA</a:t>
            </a:r>
          </a:p>
          <a:p>
            <a:pPr>
              <a:buNone/>
            </a:pPr>
            <a:r>
              <a:rPr lang="en-IN" dirty="0" smtClean="0"/>
              <a:t>This encryption algorithm was used in Pretty Good Privacy (PGP) Version 2 and is an optional algorithm in </a:t>
            </a:r>
            <a:r>
              <a:rPr lang="en-IN" dirty="0" err="1" smtClean="0"/>
              <a:t>OpenPGP</a:t>
            </a:r>
            <a:r>
              <a:rPr lang="en-IN" dirty="0" smtClean="0"/>
              <a:t>. IDEA features 64–bit blocks with a 128–bit key.</a:t>
            </a:r>
          </a:p>
          <a:p>
            <a:pPr>
              <a:buNone/>
            </a:pPr>
            <a:endParaRPr lang="en-IN" dirty="0" smtClean="0"/>
          </a:p>
          <a:p>
            <a:pPr>
              <a:buNone/>
            </a:pPr>
            <a:r>
              <a:rPr lang="en-IN" b="1" u="sng" dirty="0" smtClean="0"/>
              <a:t>-&gt;MD5</a:t>
            </a:r>
          </a:p>
          <a:p>
            <a:pPr>
              <a:buNone/>
            </a:pPr>
            <a:endParaRPr lang="en-IN" sz="1600" dirty="0" smtClean="0"/>
          </a:p>
          <a:p>
            <a:pPr>
              <a:buNone/>
            </a:pPr>
            <a:r>
              <a:rPr lang="en-IN" sz="1600" dirty="0" smtClean="0"/>
              <a:t>MD5 was developed by Professor Ronald </a:t>
            </a:r>
            <a:r>
              <a:rPr lang="en-IN" sz="1600" dirty="0" err="1" smtClean="0"/>
              <a:t>Riverst</a:t>
            </a:r>
            <a:r>
              <a:rPr lang="en-IN" sz="1600" dirty="0" smtClean="0"/>
              <a:t> and was used to create digital signatures. It is a one–way hash function and intended for 32–bit machines. It replaced the MD4 algorithm.</a:t>
            </a:r>
          </a:p>
          <a:p>
            <a:endParaRPr lang="en-IN" sz="1600" dirty="0" smtClean="0"/>
          </a:p>
          <a:p>
            <a:pPr>
              <a:buNone/>
            </a:pPr>
            <a:r>
              <a:rPr lang="en-IN" b="1" u="sng" dirty="0" smtClean="0"/>
              <a:t>-&gt;SHA–1</a:t>
            </a:r>
          </a:p>
          <a:p>
            <a:pPr>
              <a:buNone/>
            </a:pPr>
            <a:endParaRPr lang="en-IN" sz="1600" dirty="0" smtClean="0"/>
          </a:p>
          <a:p>
            <a:pPr>
              <a:buNone/>
            </a:pPr>
            <a:r>
              <a:rPr lang="en-IN" sz="1600" dirty="0" smtClean="0"/>
              <a:t>SHA–1 is a hashing algorithm similar to MD5, yet SHA–1 may replace MD5 since it offers more security</a:t>
            </a:r>
          </a:p>
          <a:p>
            <a:pPr>
              <a:buNone/>
            </a:pPr>
            <a:endParaRPr lang="en-IN" dirty="0" smtClean="0"/>
          </a:p>
          <a:p>
            <a:pPr>
              <a:buNone/>
            </a:pPr>
            <a:r>
              <a:rPr lang="en-IN" b="1" u="sng" dirty="0" smtClean="0"/>
              <a:t>-&gt;HMAC</a:t>
            </a:r>
          </a:p>
          <a:p>
            <a:pPr>
              <a:buNone/>
            </a:pPr>
            <a:endParaRPr lang="en-IN" sz="1600" dirty="0" smtClean="0"/>
          </a:p>
          <a:p>
            <a:pPr>
              <a:buNone/>
            </a:pPr>
            <a:r>
              <a:rPr lang="en-IN" sz="1600" dirty="0" smtClean="0"/>
              <a:t>This is a hashing method similar to MD5 and SHA–1, sometimes referred to as HMAC–MD5 and HMAC–SHA1</a:t>
            </a:r>
            <a:r>
              <a:rPr lang="en-IN" sz="1600" dirty="0" smtClean="0"/>
              <a:t>.</a:t>
            </a:r>
            <a:endParaRPr lang="en-IN" dirty="0" smtClean="0"/>
          </a:p>
          <a:p>
            <a:pPr>
              <a:buNone/>
            </a:pPr>
            <a:r>
              <a:rPr lang="en-IN" b="1" u="sng" dirty="0" smtClean="0"/>
              <a:t>-&gt;RSA Security </a:t>
            </a:r>
          </a:p>
          <a:p>
            <a:pPr>
              <a:buNone/>
            </a:pPr>
            <a:r>
              <a:rPr lang="en-IN" b="1" dirty="0" smtClean="0"/>
              <a:t>    1)</a:t>
            </a:r>
            <a:r>
              <a:rPr lang="en-IN" b="1" u="sng" dirty="0" smtClean="0"/>
              <a:t>RC4</a:t>
            </a:r>
            <a:r>
              <a:rPr lang="en-IN" b="1" dirty="0" smtClean="0"/>
              <a:t>–&gt;</a:t>
            </a:r>
            <a:r>
              <a:rPr lang="en-IN" dirty="0" smtClean="0"/>
              <a:t> RC4 is a variable key–size stream cipher based on the use of a random permutation.</a:t>
            </a:r>
          </a:p>
          <a:p>
            <a:pPr>
              <a:buNone/>
            </a:pPr>
            <a:r>
              <a:rPr lang="en-IN" dirty="0" smtClean="0"/>
              <a:t>    2</a:t>
            </a:r>
            <a:r>
              <a:rPr lang="en-IN" b="1" dirty="0" smtClean="0"/>
              <a:t>)</a:t>
            </a:r>
            <a:r>
              <a:rPr lang="en-IN" b="1" u="sng" dirty="0" smtClean="0"/>
              <a:t>RC5</a:t>
            </a:r>
            <a:r>
              <a:rPr lang="en-IN" b="1" dirty="0" smtClean="0"/>
              <a:t>–&gt;</a:t>
            </a:r>
            <a:r>
              <a:rPr lang="en-IN" dirty="0" smtClean="0"/>
              <a:t>This is a parameterized algorithm with a variable block, key size and number of                                             </a:t>
            </a:r>
          </a:p>
          <a:p>
            <a:pPr>
              <a:buNone/>
            </a:pPr>
            <a:r>
              <a:rPr lang="en-IN" dirty="0" smtClean="0"/>
              <a:t>                  rounds.</a:t>
            </a:r>
          </a:p>
          <a:p>
            <a:pPr>
              <a:buNone/>
            </a:pPr>
            <a:r>
              <a:rPr lang="en-IN" dirty="0" smtClean="0"/>
              <a:t>    3</a:t>
            </a:r>
            <a:r>
              <a:rPr lang="en-IN" b="1" dirty="0" smtClean="0"/>
              <a:t>)</a:t>
            </a:r>
            <a:r>
              <a:rPr lang="en-IN" b="1" u="sng" dirty="0" smtClean="0"/>
              <a:t>RC6</a:t>
            </a:r>
            <a:r>
              <a:rPr lang="en-IN" b="1" dirty="0" smtClean="0"/>
              <a:t>–&gt;</a:t>
            </a:r>
            <a:r>
              <a:rPr lang="en-IN" dirty="0" smtClean="0"/>
              <a:t>This an evolution of RC5, it is also a parameterized algorithm that has variable block,                                                                </a:t>
            </a:r>
          </a:p>
          <a:p>
            <a:pPr>
              <a:buNone/>
            </a:pPr>
            <a:r>
              <a:rPr lang="en-IN" dirty="0" smtClean="0"/>
              <a:t>                  key and a number of rounds. This algorithm has integer multiplication and 4–bit </a:t>
            </a:r>
          </a:p>
          <a:p>
            <a:pPr>
              <a:buNone/>
            </a:pPr>
            <a:r>
              <a:rPr lang="en-IN" dirty="0" smtClean="0"/>
              <a:t>                   working registers</a:t>
            </a:r>
            <a:r>
              <a:rPr lang="en-IN" dirty="0" smtClean="0"/>
              <a:t>.</a:t>
            </a:r>
            <a:endParaRPr lang="en-I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project\sendMail MAin\shutterstock_190449881.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TextBox 4"/>
          <p:cNvSpPr txBox="1"/>
          <p:nvPr/>
        </p:nvSpPr>
        <p:spPr>
          <a:xfrm>
            <a:off x="1143000" y="2667000"/>
            <a:ext cx="6858000" cy="110799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sz="6600" b="1" dirty="0" smtClean="0">
                <a:solidFill>
                  <a:srgbClr val="9E0000"/>
                </a:solidFill>
                <a:effectLst>
                  <a:outerShdw blurRad="38100" dist="38100" dir="2700000" algn="tl">
                    <a:srgbClr val="000000">
                      <a:alpha val="43137"/>
                    </a:srgbClr>
                  </a:outerShdw>
                </a:effectLst>
              </a:rPr>
              <a:t>Send Mail Securely</a:t>
            </a:r>
            <a:endParaRPr lang="en-IN" sz="6600" b="1" dirty="0">
              <a:solidFill>
                <a:srgbClr val="9E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444</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Caesar ciphers</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 GUPTA</dc:creator>
  <cp:lastModifiedBy>JAY GUPTA</cp:lastModifiedBy>
  <cp:revision>16</cp:revision>
  <dcterms:created xsi:type="dcterms:W3CDTF">2006-08-16T00:00:00Z</dcterms:created>
  <dcterms:modified xsi:type="dcterms:W3CDTF">2016-07-21T08:39:20Z</dcterms:modified>
</cp:coreProperties>
</file>