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March 16,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March 16,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oomberg.com/news/2013-10-04/mongodb-becomes-king-of-nyc-startups-with-1-2-billion-valuatio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ongodb.com/learn/mongodb-architectur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ongoosejs.com/" TargetMode="External"/><Relationship Id="rId3" Type="http://schemas.openxmlformats.org/officeDocument/2006/relationships/hyperlink" Target="http://mongoosejs.com/docs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db" TargetMode="External"/><Relationship Id="rId4" Type="http://schemas.openxmlformats.org/officeDocument/2006/relationships/hyperlink" Target="http://sql.learncodethehardway.org/boo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Q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Persistent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databases?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6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learn </a:t>
            </a:r>
            <a:r>
              <a:rPr lang="en-US" dirty="0" err="1" smtClean="0"/>
              <a:t>NoSQL</a:t>
            </a:r>
            <a:r>
              <a:rPr lang="en-US" dirty="0" smtClean="0"/>
              <a:t>??? -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refers to spreading a database across many server instances</a:t>
            </a:r>
          </a:p>
          <a:p>
            <a:pPr lvl="1"/>
            <a:r>
              <a:rPr lang="en-US" dirty="0" smtClean="0"/>
              <a:t>This is also referred to as horizontal scaling</a:t>
            </a:r>
          </a:p>
          <a:p>
            <a:r>
              <a:rPr lang="en-US" dirty="0" smtClean="0"/>
              <a:t>Relational databases does not offer this ability natively and thus it falls on developers to create complex systems to make this work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databases, on the </a:t>
            </a:r>
            <a:r>
              <a:rPr lang="en-US" dirty="0" err="1" smtClean="0"/>
              <a:t>otherhand</a:t>
            </a:r>
            <a:r>
              <a:rPr lang="en-US" dirty="0" smtClean="0"/>
              <a:t>, often support </a:t>
            </a:r>
            <a:r>
              <a:rPr lang="en-US" dirty="0" err="1" smtClean="0"/>
              <a:t>sharding</a:t>
            </a:r>
            <a:r>
              <a:rPr lang="en-US" dirty="0" smtClean="0"/>
              <a:t> natively and will automatically spread data across and arbitrary number of servers</a:t>
            </a:r>
          </a:p>
          <a:p>
            <a:pPr lvl="1"/>
            <a:r>
              <a:rPr lang="en-US" dirty="0" smtClean="0"/>
              <a:t>Data and query load are then spread out among the servers</a:t>
            </a:r>
            <a:r>
              <a:rPr lang="en-US" dirty="0"/>
              <a:t> </a:t>
            </a:r>
            <a:r>
              <a:rPr lang="en-US" dirty="0" smtClean="0"/>
              <a:t>automatically as well</a:t>
            </a:r>
          </a:p>
          <a:p>
            <a:r>
              <a:rPr lang="en-US" dirty="0" smtClean="0"/>
              <a:t>Having this ability is really great!</a:t>
            </a:r>
          </a:p>
        </p:txBody>
      </p:sp>
    </p:spTree>
    <p:extLst>
      <p:ext uri="{BB962C8B-B14F-4D97-AF65-F5344CB8AC3E}">
        <p14:creationId xmlns:p14="http://schemas.microsoft.com/office/powerpoint/2010/main" val="14000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is the leading </a:t>
            </a:r>
            <a:r>
              <a:rPr lang="en-US" dirty="0" err="1" smtClean="0"/>
              <a:t>NoSQL</a:t>
            </a:r>
            <a:r>
              <a:rPr lang="en-US" dirty="0" smtClean="0"/>
              <a:t> database as well as </a:t>
            </a:r>
            <a:r>
              <a:rPr lang="en-US" dirty="0" smtClean="0">
                <a:hlinkClick r:id="rId2"/>
              </a:rPr>
              <a:t>the most valuable New York startup</a:t>
            </a:r>
            <a:r>
              <a:rPr lang="en-US" dirty="0" smtClean="0"/>
              <a:t> with its evaluation of $1.2 Billion (That</a:t>
            </a:r>
            <a:r>
              <a:rPr lang="fr-FR" dirty="0" smtClean="0"/>
              <a:t>’</a:t>
            </a:r>
            <a:r>
              <a:rPr lang="en-US" dirty="0" smtClean="0"/>
              <a:t>s with a B)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is build for scalability, performance, and high availability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JSON Data Model with Dynamic Schemas</a:t>
            </a:r>
          </a:p>
          <a:p>
            <a:pPr lvl="1"/>
            <a:r>
              <a:rPr lang="en-US" dirty="0" smtClean="0"/>
              <a:t>Auto-</a:t>
            </a:r>
            <a:r>
              <a:rPr lang="en-US" dirty="0" err="1" smtClean="0"/>
              <a:t>Sharding</a:t>
            </a:r>
            <a:endParaRPr lang="en-US" dirty="0"/>
          </a:p>
          <a:p>
            <a:pPr lvl="1"/>
            <a:r>
              <a:rPr lang="en-US" dirty="0" smtClean="0"/>
              <a:t>Built-In Replication</a:t>
            </a:r>
          </a:p>
          <a:p>
            <a:pPr lvl="1"/>
            <a:r>
              <a:rPr lang="en-US" dirty="0" smtClean="0"/>
              <a:t>Text Search</a:t>
            </a:r>
          </a:p>
          <a:p>
            <a:pPr lvl="1"/>
            <a:r>
              <a:rPr lang="en-US" dirty="0" err="1" smtClean="0"/>
              <a:t>MapReduce</a:t>
            </a:r>
            <a:endParaRPr lang="en-US" dirty="0"/>
          </a:p>
          <a:p>
            <a:pPr lvl="1"/>
            <a:r>
              <a:rPr lang="en-US" dirty="0" smtClean="0"/>
              <a:t>Much More</a:t>
            </a:r>
          </a:p>
        </p:txBody>
      </p:sp>
    </p:spTree>
    <p:extLst>
      <p:ext uri="{BB962C8B-B14F-4D97-AF65-F5344CB8AC3E}">
        <p14:creationId xmlns:p14="http://schemas.microsoft.com/office/powerpoint/2010/main" val="413911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all should read </a:t>
            </a:r>
            <a:r>
              <a:rPr lang="en-US" dirty="0" smtClean="0">
                <a:hlinkClick r:id="rId2"/>
              </a:rPr>
              <a:t>this</a:t>
            </a:r>
            <a:endParaRPr lang="en-US" dirty="0" smtClean="0"/>
          </a:p>
          <a:p>
            <a:pPr lvl="1"/>
            <a:r>
              <a:rPr lang="en-US" dirty="0" smtClean="0"/>
              <a:t>This goes in to much more depth than I have and will give you much more background on </a:t>
            </a:r>
            <a:r>
              <a:rPr lang="en-US" dirty="0" err="1" smtClean="0"/>
              <a:t>MongoDB</a:t>
            </a:r>
            <a:r>
              <a:rPr lang="en-US" dirty="0" smtClean="0"/>
              <a:t> and it’s applications</a:t>
            </a:r>
          </a:p>
          <a:p>
            <a:r>
              <a:rPr lang="en-US" dirty="0" smtClean="0"/>
              <a:t>I am not going to go into too much depth with the specifics of </a:t>
            </a:r>
            <a:r>
              <a:rPr lang="en-US" dirty="0" err="1" smtClean="0"/>
              <a:t>MongoDB</a:t>
            </a:r>
            <a:r>
              <a:rPr lang="en-US" dirty="0" smtClean="0"/>
              <a:t>, but a simple </a:t>
            </a:r>
            <a:r>
              <a:rPr lang="en-US" dirty="0" err="1" smtClean="0"/>
              <a:t>google</a:t>
            </a:r>
            <a:r>
              <a:rPr lang="en-US" dirty="0" smtClean="0"/>
              <a:t> search sends you to their homepage where you can read all you want about it</a:t>
            </a:r>
          </a:p>
        </p:txBody>
      </p:sp>
    </p:spTree>
    <p:extLst>
      <p:ext uri="{BB962C8B-B14F-4D97-AF65-F5344CB8AC3E}">
        <p14:creationId xmlns:p14="http://schemas.microsoft.com/office/powerpoint/2010/main" val="123975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MONGOOSE!!!!</a:t>
            </a:r>
          </a:p>
          <a:p>
            <a:r>
              <a:rPr lang="en-US" dirty="0" smtClean="0"/>
              <a:t>Everyone go </a:t>
            </a:r>
            <a:r>
              <a:rPr lang="en-US" dirty="0"/>
              <a:t>here right now: </a:t>
            </a:r>
            <a:r>
              <a:rPr lang="en-US" dirty="0">
                <a:hlinkClick r:id="rId2"/>
              </a:rPr>
              <a:t>http://mongoosejs.com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Mongoose provides us with a super simple way to use </a:t>
            </a:r>
            <a:r>
              <a:rPr lang="en-US" dirty="0" err="1" smtClean="0"/>
              <a:t>MongoDB</a:t>
            </a:r>
            <a:r>
              <a:rPr lang="en-US" dirty="0" smtClean="0"/>
              <a:t> from a </a:t>
            </a:r>
            <a:r>
              <a:rPr lang="en-US" dirty="0" err="1" smtClean="0"/>
              <a:t>Node.js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We can define models (almost as if we were defining a schema in a relational table) and then interact with those models however we want</a:t>
            </a:r>
          </a:p>
          <a:p>
            <a:r>
              <a:rPr lang="en-US" dirty="0" smtClean="0"/>
              <a:t>Time for a quick tutorial</a:t>
            </a:r>
          </a:p>
          <a:p>
            <a:pPr lvl="1"/>
            <a:r>
              <a:rPr lang="en-US" dirty="0" smtClean="0"/>
              <a:t>This tutorial can be found here so if you have problems/questions with what I am doing check </a:t>
            </a:r>
            <a:r>
              <a:rPr lang="en-US" dirty="0"/>
              <a:t>it out here!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mongoosejs.com</a:t>
            </a:r>
            <a:r>
              <a:rPr lang="en-US" dirty="0">
                <a:hlinkClick r:id="rId3"/>
              </a:rPr>
              <a:t>/docs/</a:t>
            </a:r>
            <a:r>
              <a:rPr lang="en-US" dirty="0" err="1">
                <a:hlinkClick r:id="rId3"/>
              </a:rPr>
              <a:t>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57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web server</a:t>
            </a:r>
          </a:p>
          <a:p>
            <a:pPr lvl="1"/>
            <a:r>
              <a:rPr lang="en-US" dirty="0" smtClean="0"/>
              <a:t>And web framework (express)</a:t>
            </a:r>
          </a:p>
          <a:p>
            <a:r>
              <a:rPr lang="en-US" dirty="0" smtClean="0"/>
              <a:t>Request Routing</a:t>
            </a:r>
          </a:p>
          <a:p>
            <a:r>
              <a:rPr lang="en-US" dirty="0" smtClean="0"/>
              <a:t>Request Handling</a:t>
            </a:r>
          </a:p>
          <a:p>
            <a:pPr lvl="1"/>
            <a:r>
              <a:rPr lang="en-US" dirty="0" smtClean="0"/>
              <a:t>HTML and CSS rendering</a:t>
            </a:r>
          </a:p>
          <a:p>
            <a:pPr lvl="1"/>
            <a:r>
              <a:rPr lang="en-US" dirty="0" smtClean="0"/>
              <a:t>Dynamic Content with EJS</a:t>
            </a:r>
          </a:p>
          <a:p>
            <a:r>
              <a:rPr lang="en-US" dirty="0" smtClean="0"/>
              <a:t>Possibility for user input</a:t>
            </a:r>
          </a:p>
          <a:p>
            <a:pPr lvl="1"/>
            <a:r>
              <a:rPr lang="en-US" dirty="0" smtClean="0"/>
              <a:t>html forms</a:t>
            </a:r>
          </a:p>
          <a:p>
            <a:pPr lvl="1"/>
            <a:endParaRPr lang="en-US" dirty="0"/>
          </a:p>
          <a:p>
            <a:pPr marL="468630" lvl="1" indent="0" algn="ctr">
              <a:buNone/>
            </a:pPr>
            <a:r>
              <a:rPr lang="en-US" dirty="0" smtClean="0"/>
              <a:t>As it is now, we have no way to keep (persist) data after shutting down the server.</a:t>
            </a:r>
          </a:p>
        </p:txBody>
      </p:sp>
    </p:spTree>
    <p:extLst>
      <p:ext uri="{BB962C8B-B14F-4D97-AF65-F5344CB8AC3E}">
        <p14:creationId xmlns:p14="http://schemas.microsoft.com/office/powerpoint/2010/main" val="157042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108111"/>
          </a:xfrm>
        </p:spPr>
        <p:txBody>
          <a:bodyPr/>
          <a:lstStyle/>
          <a:p>
            <a:r>
              <a:rPr lang="en-US" dirty="0" smtClean="0"/>
              <a:t>We want our data to persist regardless if we restart the server</a:t>
            </a:r>
          </a:p>
          <a:p>
            <a:pPr lvl="1"/>
            <a:r>
              <a:rPr lang="en-US" dirty="0" smtClean="0"/>
              <a:t>We accomplish this via Databases</a:t>
            </a:r>
          </a:p>
          <a:p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SQL is a special purpose programming language designed for managing data in a relational database</a:t>
            </a:r>
          </a:p>
          <a:p>
            <a:pPr lvl="1"/>
            <a:r>
              <a:rPr lang="en-US" dirty="0" err="1" smtClean="0"/>
              <a:t>Postgres</a:t>
            </a:r>
            <a:r>
              <a:rPr lang="en-US" dirty="0" smtClean="0"/>
              <a:t>, MySQL, Microsoft SQL, Oracle SQL are all different versions of this</a:t>
            </a:r>
          </a:p>
          <a:p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An alternative approach that has recently grown in popularity.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databases handles data storage in a means different than the tabular relations used in relational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OrientDB</a:t>
            </a:r>
            <a:r>
              <a:rPr lang="en-US" dirty="0" smtClean="0"/>
              <a:t>, Cassandra, </a:t>
            </a:r>
            <a:r>
              <a:rPr lang="en-US" dirty="0" err="1" smtClean="0"/>
              <a:t>CouchDB</a:t>
            </a:r>
            <a:r>
              <a:rPr lang="en-US" dirty="0" smtClean="0"/>
              <a:t>, Neo4J</a:t>
            </a:r>
          </a:p>
          <a:p>
            <a:r>
              <a:rPr lang="en-US" dirty="0" smtClean="0"/>
              <a:t>We will be focusing primarily on </a:t>
            </a:r>
            <a:r>
              <a:rPr lang="en-US" dirty="0" err="1" smtClean="0"/>
              <a:t>MongoDB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40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</a:p>
          <a:p>
            <a:r>
              <a:rPr lang="en-US" dirty="0" smtClean="0"/>
              <a:t>Based on relational algebra</a:t>
            </a:r>
          </a:p>
          <a:p>
            <a:r>
              <a:rPr lang="en-US" dirty="0" smtClean="0"/>
              <a:t>SQL consists of</a:t>
            </a:r>
          </a:p>
          <a:p>
            <a:pPr lvl="1"/>
            <a:r>
              <a:rPr lang="en-US" dirty="0" smtClean="0"/>
              <a:t>Data Definition Language:  We use this to define a “schema” which basically means that we layout the data entities we need as well as what fields each of these entities holds</a:t>
            </a:r>
          </a:p>
          <a:p>
            <a:pPr lvl="2"/>
            <a:r>
              <a:rPr lang="en-US" dirty="0" smtClean="0"/>
              <a:t>E.G.  An entity could be “Student” and it could hold “</a:t>
            </a:r>
            <a:r>
              <a:rPr lang="en-US" dirty="0" err="1" smtClean="0"/>
              <a:t>first_name</a:t>
            </a:r>
            <a:r>
              <a:rPr lang="en-US" dirty="0" smtClean="0"/>
              <a:t>”, “</a:t>
            </a:r>
            <a:r>
              <a:rPr lang="en-US" dirty="0" err="1" smtClean="0"/>
              <a:t>last_name</a:t>
            </a:r>
            <a:r>
              <a:rPr lang="en-US" dirty="0" smtClean="0"/>
              <a:t>”, “</a:t>
            </a:r>
            <a:r>
              <a:rPr lang="en-US" dirty="0" err="1" smtClean="0"/>
              <a:t>computing_id</a:t>
            </a:r>
            <a:r>
              <a:rPr lang="en-US" dirty="0" smtClean="0"/>
              <a:t>”, “</a:t>
            </a:r>
            <a:r>
              <a:rPr lang="en-US" dirty="0" err="1" smtClean="0"/>
              <a:t>date_of_birth</a:t>
            </a:r>
            <a:r>
              <a:rPr lang="en-US" dirty="0" smtClean="0"/>
              <a:t>”,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Data Manipulation Language:  This allows us to do CRUD operations (create/insert, read, update, and delete)</a:t>
            </a:r>
          </a:p>
          <a:p>
            <a:pPr lvl="2"/>
            <a:r>
              <a:rPr lang="en-US" dirty="0" smtClean="0"/>
              <a:t>E.G. with a database of students we could have an operation that says give me a set of all students born after 1995 and have a GPA greater than 3.0</a:t>
            </a:r>
          </a:p>
        </p:txBody>
      </p:sp>
    </p:spTree>
    <p:extLst>
      <p:ext uri="{BB962C8B-B14F-4D97-AF65-F5344CB8AC3E}">
        <p14:creationId xmlns:p14="http://schemas.microsoft.com/office/powerpoint/2010/main" val="2190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06624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 databases are made up of tables which can “relate” to one another</a:t>
            </a:r>
          </a:p>
          <a:p>
            <a:r>
              <a:rPr lang="en-US" dirty="0" smtClean="0"/>
              <a:t>Each table is made up of “rows” which are tuples of data defining a single entry in the table</a:t>
            </a:r>
          </a:p>
          <a:p>
            <a:r>
              <a:rPr lang="en-US" dirty="0" smtClean="0"/>
              <a:t>Using the Student example earlier:</a:t>
            </a:r>
          </a:p>
          <a:p>
            <a:pPr lvl="1"/>
            <a:r>
              <a:rPr lang="en-US" dirty="0" smtClean="0"/>
              <a:t>The table would be called “Student”</a:t>
            </a:r>
          </a:p>
          <a:p>
            <a:pPr lvl="1"/>
            <a:r>
              <a:rPr lang="en-US" dirty="0" smtClean="0"/>
              <a:t>Each row in the table would have a value  “</a:t>
            </a:r>
            <a:r>
              <a:rPr lang="en-US" dirty="0" err="1" smtClean="0"/>
              <a:t>first_name</a:t>
            </a:r>
            <a:r>
              <a:rPr lang="en-US" dirty="0" smtClean="0"/>
              <a:t>”, “</a:t>
            </a:r>
            <a:r>
              <a:rPr lang="en-US" dirty="0" err="1" smtClean="0"/>
              <a:t>last_name</a:t>
            </a:r>
            <a:r>
              <a:rPr lang="en-US" dirty="0" smtClean="0"/>
              <a:t>”, “</a:t>
            </a:r>
            <a:r>
              <a:rPr lang="en-US" dirty="0" err="1" smtClean="0"/>
              <a:t>computing_id</a:t>
            </a:r>
            <a:r>
              <a:rPr lang="en-US" dirty="0" smtClean="0"/>
              <a:t>”,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Relations allow one table to “relate” to an entry in another tables. </a:t>
            </a:r>
          </a:p>
          <a:p>
            <a:pPr lvl="1"/>
            <a:r>
              <a:rPr lang="en-US" dirty="0" smtClean="0"/>
              <a:t>For example you may imagine that a School “has many” students, a student “has many” classes, and a class “has one” teacher.</a:t>
            </a:r>
          </a:p>
          <a:p>
            <a:pPr lvl="1"/>
            <a:r>
              <a:rPr lang="en-US" dirty="0" smtClean="0"/>
              <a:t>This allows us to create complex systems of data that resemble their real world counterparts</a:t>
            </a:r>
            <a:endParaRPr lang="en-US" dirty="0"/>
          </a:p>
          <a:p>
            <a:r>
              <a:rPr lang="en-US" dirty="0" smtClean="0"/>
              <a:t>The Tables and their Rows are how we implement the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205467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7772400" cy="4179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SQL database is stored in a database management system (DBMS)</a:t>
            </a:r>
          </a:p>
          <a:p>
            <a:pPr lvl="1"/>
            <a:r>
              <a:rPr lang="en-US" dirty="0" err="1" smtClean="0"/>
              <a:t>Postgres</a:t>
            </a:r>
            <a:r>
              <a:rPr lang="en-US" dirty="0" smtClean="0"/>
              <a:t>, MySQL are examples of a DBMS</a:t>
            </a:r>
          </a:p>
          <a:p>
            <a:r>
              <a:rPr lang="en-US" dirty="0" smtClean="0"/>
              <a:t>These systems are run on a machine and “do stuff” when you send them SQL queries</a:t>
            </a:r>
          </a:p>
          <a:p>
            <a:pPr lvl="1"/>
            <a:r>
              <a:rPr lang="en-US" dirty="0" smtClean="0"/>
              <a:t>Data is persistent because the DBMS creates/modifies files on the file system behind the scenes which are not lost when your server starts/stops</a:t>
            </a:r>
          </a:p>
          <a:p>
            <a:r>
              <a:rPr lang="en-US" dirty="0" smtClean="0"/>
              <a:t>Whether you are using SQL or </a:t>
            </a:r>
            <a:r>
              <a:rPr lang="en-US" dirty="0" err="1" smtClean="0"/>
              <a:t>NoSQL</a:t>
            </a:r>
            <a:r>
              <a:rPr lang="en-US" dirty="0" smtClean="0"/>
              <a:t> you can think of your database as a separate component of your Web Application</a:t>
            </a:r>
          </a:p>
          <a:p>
            <a:pPr lvl="1"/>
            <a:r>
              <a:rPr lang="en-US" dirty="0" smtClean="0"/>
              <a:t> It is totally possible (and generally recommended) to run your web server on a different physical machine than your database.</a:t>
            </a:r>
          </a:p>
          <a:p>
            <a:pPr lvl="2"/>
            <a:r>
              <a:rPr lang="en-US" dirty="0" smtClean="0"/>
              <a:t>i.e. web server runs on machine A hosted on </a:t>
            </a:r>
            <a:r>
              <a:rPr lang="en-US" dirty="0" err="1" smtClean="0"/>
              <a:t>Heroku</a:t>
            </a:r>
            <a:r>
              <a:rPr lang="en-US" dirty="0" smtClean="0"/>
              <a:t> and your database is hosted on an EC2 instance on Amazon AWS (is one of many many ways one could do this)</a:t>
            </a:r>
          </a:p>
          <a:p>
            <a:pPr lvl="1"/>
            <a:r>
              <a:rPr lang="en-US" dirty="0" smtClean="0"/>
              <a:t>For testing and development this does not matter as much, but for real production applications it is safer to keep them separate</a:t>
            </a:r>
          </a:p>
        </p:txBody>
      </p:sp>
    </p:spTree>
    <p:extLst>
      <p:ext uri="{BB962C8B-B14F-4D97-AF65-F5344CB8AC3E}">
        <p14:creationId xmlns:p14="http://schemas.microsoft.com/office/powerpoint/2010/main" val="122664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in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databases are a very complex and deep subject</a:t>
            </a:r>
          </a:p>
          <a:p>
            <a:r>
              <a:rPr lang="en-US" dirty="0" smtClean="0"/>
              <a:t>We are brushing over a lot of material very quickly and you should absolutely read more about these things if you are interested</a:t>
            </a:r>
          </a:p>
          <a:p>
            <a:r>
              <a:rPr lang="en-US" dirty="0" smtClean="0"/>
              <a:t>Some Resources:</a:t>
            </a:r>
          </a:p>
          <a:p>
            <a:pPr marL="811530" lvl="1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SQL Wikipedia Article</a:t>
            </a:r>
            <a:endParaRPr lang="en-US" dirty="0" smtClean="0"/>
          </a:p>
          <a:p>
            <a:pPr marL="811530" lvl="1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Introduction to Databases from Stanford</a:t>
            </a:r>
            <a:endParaRPr lang="en-US" dirty="0" smtClean="0">
              <a:hlinkClick r:id="rId4"/>
            </a:endParaRPr>
          </a:p>
          <a:p>
            <a:pPr marL="811530" lvl="1" indent="-3429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Learn SQL The Hard Way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861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encompasses a wide variety of different database technologies</a:t>
            </a:r>
          </a:p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smtClean="0"/>
              <a:t>Document Databases</a:t>
            </a:r>
          </a:p>
          <a:p>
            <a:pPr lvl="2"/>
            <a:r>
              <a:rPr lang="en-US" dirty="0" smtClean="0"/>
              <a:t>Pairs each key with a complex data structure known as a document.</a:t>
            </a:r>
          </a:p>
          <a:p>
            <a:pPr lvl="1"/>
            <a:r>
              <a:rPr lang="en-US" dirty="0" smtClean="0"/>
              <a:t>Graph Stores</a:t>
            </a:r>
          </a:p>
          <a:p>
            <a:pPr lvl="2"/>
            <a:r>
              <a:rPr lang="en-US" dirty="0" smtClean="0"/>
              <a:t>Used to store information about networks (Neo4J is an example)</a:t>
            </a:r>
          </a:p>
          <a:p>
            <a:pPr lvl="1"/>
            <a:r>
              <a:rPr lang="en-US" dirty="0" smtClean="0"/>
              <a:t>Key-Value Stores</a:t>
            </a:r>
          </a:p>
          <a:p>
            <a:pPr lvl="2"/>
            <a:r>
              <a:rPr lang="en-US" dirty="0" smtClean="0"/>
              <a:t>Simplest </a:t>
            </a:r>
            <a:r>
              <a:rPr lang="en-US" dirty="0" err="1" smtClean="0"/>
              <a:t>NoSQL</a:t>
            </a:r>
            <a:r>
              <a:rPr lang="en-US" dirty="0" smtClean="0"/>
              <a:t> databases. Each item in the database is stored as a key and associated value</a:t>
            </a:r>
          </a:p>
          <a:p>
            <a:pPr lvl="1"/>
            <a:r>
              <a:rPr lang="en-US" dirty="0" smtClean="0"/>
              <a:t>Wide-Column Store</a:t>
            </a:r>
          </a:p>
          <a:p>
            <a:pPr lvl="2"/>
            <a:r>
              <a:rPr lang="en-US" dirty="0" smtClean="0"/>
              <a:t>Optimized for queries over large datasets, and store columns of data together, instead of rows. (Cassandra and </a:t>
            </a:r>
            <a:r>
              <a:rPr lang="en-US" dirty="0" err="1" smtClean="0"/>
              <a:t>Hbase</a:t>
            </a:r>
            <a:r>
              <a:rPr lang="en-US" dirty="0" smtClean="0"/>
              <a:t> are 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6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08111"/>
          </a:xfrm>
        </p:spPr>
        <p:txBody>
          <a:bodyPr>
            <a:normAutofit/>
          </a:bodyPr>
          <a:lstStyle/>
          <a:p>
            <a:r>
              <a:rPr lang="en-US" dirty="0" smtClean="0"/>
              <a:t>Why learn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Compared to relational databases, </a:t>
            </a:r>
            <a:r>
              <a:rPr lang="en-US" dirty="0" err="1" smtClean="0"/>
              <a:t>NoSQL</a:t>
            </a:r>
            <a:r>
              <a:rPr lang="en-US" dirty="0" smtClean="0"/>
              <a:t> databases are more scalable, offer better performance, and address issues that relational databases were not designed to address</a:t>
            </a:r>
          </a:p>
          <a:p>
            <a:r>
              <a:rPr lang="en-US" dirty="0" smtClean="0"/>
              <a:t>Dynamic Schemas</a:t>
            </a:r>
          </a:p>
          <a:p>
            <a:pPr lvl="1"/>
            <a:r>
              <a:rPr lang="en-US" dirty="0" smtClean="0"/>
              <a:t>Relational databases require that you define the schema of the database before you add the data.</a:t>
            </a:r>
          </a:p>
          <a:p>
            <a:pPr lvl="2"/>
            <a:r>
              <a:rPr lang="en-US" dirty="0" smtClean="0"/>
              <a:t>i.e. before we start adding students we need to know every piece of information that we expect to get and tell the database beforehand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databases are built to allow you to insert data without predefining the schema.</a:t>
            </a:r>
          </a:p>
          <a:p>
            <a:pPr lvl="2"/>
            <a:r>
              <a:rPr lang="en-US" dirty="0" smtClean="0"/>
              <a:t>This allows developers to iterate more quickly and avoid a lot of database administration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16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463</TotalTime>
  <Words>1177</Words>
  <Application>Microsoft Macintosh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Persistent Storage</vt:lpstr>
      <vt:lpstr>What we have thus far</vt:lpstr>
      <vt:lpstr>What we want</vt:lpstr>
      <vt:lpstr>But first… sql</vt:lpstr>
      <vt:lpstr>SQL cont.</vt:lpstr>
      <vt:lpstr>SQL cont.</vt:lpstr>
      <vt:lpstr>Sql in closing</vt:lpstr>
      <vt:lpstr>Nosql</vt:lpstr>
      <vt:lpstr>Nosql cont.</vt:lpstr>
      <vt:lpstr>Why learn NoSQL??? - SHARding</vt:lpstr>
      <vt:lpstr>Mongodb</vt:lpstr>
      <vt:lpstr>Mongodb cont.</vt:lpstr>
      <vt:lpstr>How are we going to use it?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Storage</dc:title>
  <dc:creator>Michael Paris</dc:creator>
  <cp:lastModifiedBy>Michael Paris</cp:lastModifiedBy>
  <cp:revision>9</cp:revision>
  <dcterms:created xsi:type="dcterms:W3CDTF">2014-03-16T20:34:02Z</dcterms:created>
  <dcterms:modified xsi:type="dcterms:W3CDTF">2014-03-17T04:17:32Z</dcterms:modified>
</cp:coreProperties>
</file>