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28"/>
  </p:handoutMasterIdLst>
  <p:sldIdLst>
    <p:sldId id="420" r:id="rId3"/>
    <p:sldId id="421" r:id="rId4"/>
    <p:sldId id="426" r:id="rId5"/>
    <p:sldId id="427" r:id="rId6"/>
    <p:sldId id="428" r:id="rId7"/>
    <p:sldId id="311" r:id="rId9"/>
    <p:sldId id="429" r:id="rId10"/>
    <p:sldId id="430" r:id="rId11"/>
    <p:sldId id="431" r:id="rId12"/>
    <p:sldId id="432" r:id="rId13"/>
    <p:sldId id="433" r:id="rId14"/>
    <p:sldId id="434" r:id="rId15"/>
    <p:sldId id="437" r:id="rId16"/>
    <p:sldId id="435" r:id="rId17"/>
    <p:sldId id="436" r:id="rId18"/>
    <p:sldId id="438" r:id="rId19"/>
    <p:sldId id="440" r:id="rId20"/>
    <p:sldId id="447" r:id="rId21"/>
    <p:sldId id="448" r:id="rId22"/>
    <p:sldId id="449" r:id="rId23"/>
    <p:sldId id="442" r:id="rId24"/>
    <p:sldId id="451" r:id="rId25"/>
    <p:sldId id="452" r:id="rId26"/>
    <p:sldId id="453" r:id="rId27"/>
  </p:sldIdLst>
  <p:sldSz cx="9144000" cy="6858000" type="screen4x3"/>
  <p:notesSz cx="7010400" cy="92964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-84" charset="0"/>
        <a:ea typeface="MS PGothic" pitchFamily="-84" charset="-128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-84" charset="0"/>
        <a:ea typeface="MS PGothic" pitchFamily="-84" charset="-128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-84" charset="0"/>
        <a:ea typeface="MS PGothic" pitchFamily="-84" charset="-128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-84" charset="0"/>
        <a:ea typeface="MS PGothic" pitchFamily="-84" charset="-128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-84" charset="0"/>
        <a:ea typeface="MS PGothic" pitchFamily="-84" charset="-128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-84" charset="0"/>
        <a:ea typeface="MS PGothic" pitchFamily="-84" charset="-128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-84" charset="0"/>
        <a:ea typeface="MS PGothic" pitchFamily="-84" charset="-128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-84" charset="0"/>
        <a:ea typeface="MS PGothic" pitchFamily="-84" charset="-128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-84" charset="0"/>
        <a:ea typeface="MS PGothic" pitchFamily="-8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2"/>
    <p:restoredTop sz="94628"/>
  </p:normalViewPr>
  <p:slideViewPr>
    <p:cSldViewPr snapToGrid="0" showGuides="1">
      <p:cViewPr varScale="1">
        <p:scale>
          <a:sx n="115" d="100"/>
          <a:sy n="115" d="100"/>
        </p:scale>
        <p:origin x="13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8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7316" tIns="43658" rIns="87316" bIns="43658" numCol="1" anchor="t" anchorCtr="0" compatLnSpc="1"/>
          <a:p>
            <a:pPr lvl="0" defTabSz="873125"/>
            <a:endParaRPr sz="110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7316" tIns="43658" rIns="87316" bIns="43658" numCol="1" anchor="t" anchorCtr="0" compatLnSpc="1"/>
          <a:p>
            <a:pPr lvl="0" algn="r" defTabSz="873125"/>
            <a:endParaRPr sz="1100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7316" tIns="43658" rIns="87316" bIns="43658" numCol="1" anchor="b" anchorCtr="0" compatLnSpc="1"/>
          <a:p>
            <a:pPr lvl="0" defTabSz="873125"/>
            <a:endParaRPr sz="1100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7316" tIns="43658" rIns="87316" bIns="43658" numCol="1" anchor="b" anchorCtr="0" compatLnSpc="1"/>
          <a:p>
            <a:pPr lvl="0" algn="r" defTabSz="873125"/>
            <a:fld id="{9A0DB2DC-4C9A-4742-B13C-FB6460FD3503}" type="slidenum">
              <a:rPr lang="en-US" altLang="en-US" sz="1100"/>
            </a:fld>
            <a:endParaRPr lang="en-US" altLang="en-US" sz="11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302" tIns="46151" rIns="92302" bIns="46151" numCol="1" anchor="t" anchorCtr="0" compatLnSpc="1"/>
          <a:p>
            <a:pPr lvl="0" defTabSz="923925"/>
            <a:endParaRPr sz="120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8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302" tIns="46151" rIns="92302" bIns="46151" numCol="1" anchor="t" anchorCtr="0" compatLnSpc="1"/>
          <a:p>
            <a:pPr lvl="0" algn="r" defTabSz="923925"/>
            <a:endParaRPr sz="1200"/>
          </a:p>
        </p:txBody>
      </p:sp>
      <p:sp>
        <p:nvSpPr>
          <p:cNvPr id="1331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82688" y="698500"/>
            <a:ext cx="4648200" cy="34861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302" tIns="46151" rIns="92302" bIns="46151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-84" charset="0"/>
                <a:ea typeface="MS PGothic" charset="0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-84" charset="0"/>
              <a:ea typeface="MS PGothic" charset="0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-84" charset="0"/>
                <a:ea typeface="MS PGothic" charset="0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-84" charset="0"/>
              <a:ea typeface="MS PGothic" charset="0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-84" charset="0"/>
                <a:ea typeface="MS PGothic" charset="0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-84" charset="0"/>
              <a:ea typeface="MS PGothic" charset="0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-84" charset="0"/>
                <a:ea typeface="MS PGothic" charset="0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-84" charset="0"/>
              <a:ea typeface="MS PGothic" charset="0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-84" charset="0"/>
                <a:ea typeface="MS PGothic" charset="0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-84" charset="0"/>
              <a:ea typeface="MS PGothic" charset="0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302" tIns="46151" rIns="92302" bIns="46151" numCol="1" anchor="b" anchorCtr="0" compatLnSpc="1"/>
          <a:p>
            <a:pPr lvl="0" defTabSz="923925"/>
            <a:endParaRPr sz="120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302" tIns="46151" rIns="92302" bIns="46151" numCol="1" anchor="b" anchorCtr="0" compatLnSpc="1"/>
          <a:p>
            <a:pPr lvl="0" algn="r" defTabSz="923925"/>
            <a:fld id="{9A0DB2DC-4C9A-4742-B13C-FB6460FD3503}" type="slidenum">
              <a:rPr lang="en-US" altLang="en-US" sz="1200"/>
            </a:fld>
            <a:endParaRPr lang="en-US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84" charset="0"/>
        <a:ea typeface="MS PGothic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84" charset="0"/>
        <a:ea typeface="MS PGothic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84" charset="0"/>
        <a:ea typeface="MS PGothic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84" charset="0"/>
        <a:ea typeface="MS PGothic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84" charset="0"/>
        <a:ea typeface="MS PGothic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lIns="92302" tIns="46151" rIns="92302" bIns="46151" anchor="b"/>
          <a:p>
            <a:pPr lvl="0" algn="r" defTabSz="923925">
              <a:spcBef>
                <a:spcPct val="0"/>
              </a:spcBef>
            </a:pPr>
            <a:fld id="{9A0DB2DC-4C9A-4742-B13C-FB6460FD3503}" type="slidenum">
              <a:rPr lang="en-US" altLang="en-US"/>
            </a:fld>
            <a:endParaRPr lang="en-US" altLang="en-US"/>
          </a:p>
        </p:txBody>
      </p:sp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302" tIns="46151" rIns="92302" bIns="46151" anchor="t"/>
          <a:p>
            <a:pPr lvl="0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lIns="92302" tIns="46151" rIns="92302" bIns="46151" anchor="b"/>
          <a:p>
            <a:pPr lvl="0" algn="r" defTabSz="923925">
              <a:spcBef>
                <a:spcPct val="0"/>
              </a:spcBef>
            </a:pPr>
            <a:fld id="{9A0DB2DC-4C9A-4742-B13C-FB6460FD3503}" type="slidenum">
              <a:rPr lang="en-US" altLang="en-US"/>
            </a:fld>
            <a:endParaRPr lang="en-US" altLang="en-US"/>
          </a:p>
        </p:txBody>
      </p:sp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302" tIns="46151" rIns="92302" bIns="46151" anchor="t"/>
          <a:p>
            <a:pPr lvl="0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lIns="92302" tIns="46151" rIns="92302" bIns="46151" anchor="b"/>
          <a:p>
            <a:pPr lvl="0" algn="r" defTabSz="923925">
              <a:spcBef>
                <a:spcPct val="0"/>
              </a:spcBef>
            </a:pPr>
            <a:fld id="{9A0DB2DC-4C9A-4742-B13C-FB6460FD3503}" type="slidenum">
              <a:rPr lang="en-US" altLang="en-US"/>
            </a:fld>
            <a:endParaRPr lang="en-US" altLang="en-US"/>
          </a:p>
        </p:txBody>
      </p:sp>
      <p:sp>
        <p:nvSpPr>
          <p:cNvPr id="38914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302" tIns="46151" rIns="92302" bIns="46151" anchor="t"/>
          <a:p>
            <a:pPr lvl="0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lIns="92302" tIns="46151" rIns="92302" bIns="46151" anchor="b"/>
          <a:p>
            <a:pPr lvl="0" algn="r" defTabSz="923925">
              <a:spcBef>
                <a:spcPct val="0"/>
              </a:spcBef>
            </a:pPr>
            <a:fld id="{9A0DB2DC-4C9A-4742-B13C-FB6460FD3503}" type="slidenum">
              <a:rPr lang="en-US" altLang="en-US"/>
            </a:fld>
            <a:endParaRPr lang="en-US" altLang="en-US"/>
          </a:p>
        </p:txBody>
      </p:sp>
      <p:sp>
        <p:nvSpPr>
          <p:cNvPr id="40962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302" tIns="46151" rIns="92302" bIns="46151" anchor="t"/>
          <a:p>
            <a:pPr lvl="0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lIns="92302" tIns="46151" rIns="92302" bIns="46151" anchor="b"/>
          <a:p>
            <a:pPr lvl="0" algn="r" defTabSz="923925">
              <a:spcBef>
                <a:spcPct val="0"/>
              </a:spcBef>
            </a:pPr>
            <a:fld id="{9A0DB2DC-4C9A-4742-B13C-FB6460FD3503}" type="slidenum">
              <a:rPr lang="en-US" altLang="en-US"/>
            </a:fld>
            <a:endParaRPr lang="en-US" altLang="en-US"/>
          </a:p>
        </p:txBody>
      </p:sp>
      <p:sp>
        <p:nvSpPr>
          <p:cNvPr id="43010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302" tIns="46151" rIns="92302" bIns="46151" anchor="t"/>
          <a:p>
            <a:pPr lvl="0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/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5410200" y="64008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/>
            <a:r>
              <a:rPr lang="en-US" altLang="zh-CN">
                <a:latin typeface="Comic Sans MS" panose="030F0902030302020204" pitchFamily="-84" charset="0"/>
              </a:rPr>
              <a:t> Introduction</a:t>
            </a: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305800" y="6400800"/>
            <a:ext cx="625475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/>
            <a:r>
              <a:rPr lang="en-US" altLang="en-US"/>
              <a:t>1-</a:t>
            </a:r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/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5410200" y="64008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/>
            <a:r>
              <a:rPr lang="en-US" altLang="zh-CN">
                <a:latin typeface="Comic Sans MS" panose="030F0902030302020204" pitchFamily="-84" charset="0"/>
              </a:rPr>
              <a:t> Introduction</a:t>
            </a: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305800" y="6400800"/>
            <a:ext cx="625475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/>
            <a:r>
              <a:rPr lang="en-US" altLang="en-US"/>
              <a:t>1-</a:t>
            </a:r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/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5410200" y="64008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/>
            <a:r>
              <a:rPr lang="en-US" altLang="zh-CN">
                <a:latin typeface="Comic Sans MS" panose="030F0902030302020204" pitchFamily="-84" charset="0"/>
              </a:rPr>
              <a:t> Introduction</a:t>
            </a: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305800" y="6400800"/>
            <a:ext cx="625475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/>
            <a:r>
              <a:rPr lang="en-US" altLang="en-US"/>
              <a:t>1-</a:t>
            </a:r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/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5410200" y="64008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/>
            <a:r>
              <a:rPr lang="en-US" altLang="zh-CN">
                <a:latin typeface="Comic Sans MS" panose="030F0902030302020204" pitchFamily="-84" charset="0"/>
              </a:rPr>
              <a:t> Introduction</a:t>
            </a: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305800" y="6400800"/>
            <a:ext cx="625475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/>
            <a:r>
              <a:rPr lang="en-US" altLang="en-US"/>
              <a:t>1-</a:t>
            </a:r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/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5410200" y="64008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/>
            <a:r>
              <a:rPr lang="en-US" altLang="zh-CN">
                <a:latin typeface="Comic Sans MS" panose="030F0902030302020204" pitchFamily="-84" charset="0"/>
              </a:rPr>
              <a:t> Introduction</a:t>
            </a: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305800" y="6400800"/>
            <a:ext cx="625475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/>
            <a:r>
              <a:rPr lang="en-US" altLang="en-US"/>
              <a:t>1-</a:t>
            </a:r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/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 bwMode="auto">
          <a:xfrm>
            <a:off x="5410200" y="64008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/>
            <a:r>
              <a:rPr lang="en-US" altLang="zh-CN">
                <a:latin typeface="Comic Sans MS" panose="030F0902030302020204" pitchFamily="-84" charset="0"/>
              </a:rPr>
              <a:t> Introduction</a:t>
            </a:r>
            <a:endParaRPr lang="en-US" altLang="zh-CN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 bwMode="auto">
          <a:xfrm>
            <a:off x="8305800" y="6400800"/>
            <a:ext cx="625475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/>
            <a:r>
              <a:rPr lang="en-US" altLang="en-US"/>
              <a:t>1-</a:t>
            </a:r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/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 bwMode="auto">
          <a:xfrm>
            <a:off x="5410200" y="64008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/>
            <a:r>
              <a:rPr lang="en-US" altLang="zh-CN">
                <a:latin typeface="Comic Sans MS" panose="030F0902030302020204" pitchFamily="-84" charset="0"/>
              </a:rPr>
              <a:t> Introduction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 bwMode="auto">
          <a:xfrm>
            <a:off x="8305800" y="6400800"/>
            <a:ext cx="625475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/>
            <a:r>
              <a:rPr lang="en-US" altLang="en-US"/>
              <a:t>1-</a:t>
            </a:r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/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 bwMode="auto">
          <a:xfrm>
            <a:off x="5410200" y="64008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/>
            <a:r>
              <a:rPr lang="en-US" altLang="zh-CN">
                <a:latin typeface="Comic Sans MS" panose="030F0902030302020204" pitchFamily="-84" charset="0"/>
              </a:rPr>
              <a:t> Introduction</a:t>
            </a:r>
            <a:endParaRPr lang="en-US" altLang="zh-CN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 bwMode="auto">
          <a:xfrm>
            <a:off x="8305800" y="6400800"/>
            <a:ext cx="625475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/>
            <a:r>
              <a:rPr lang="en-US" altLang="en-US"/>
              <a:t>1-</a:t>
            </a:r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/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5410200" y="64008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/>
            <a:r>
              <a:rPr lang="en-US" altLang="zh-CN">
                <a:latin typeface="Comic Sans MS" panose="030F0902030302020204" pitchFamily="-84" charset="0"/>
              </a:rPr>
              <a:t> Introduction</a:t>
            </a:r>
            <a:endParaRPr lang="en-US" altLang="zh-CN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305800" y="6400800"/>
            <a:ext cx="625475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/>
            <a:r>
              <a:rPr lang="en-US" altLang="en-US"/>
              <a:t>1-</a:t>
            </a:r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/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 bwMode="auto">
          <a:xfrm>
            <a:off x="5410200" y="64008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/>
            <a:r>
              <a:rPr lang="en-US" altLang="zh-CN">
                <a:latin typeface="Comic Sans MS" panose="030F0902030302020204" pitchFamily="-84" charset="0"/>
              </a:rPr>
              <a:t> Introduction</a:t>
            </a:r>
            <a:endParaRPr lang="en-US" altLang="zh-CN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 bwMode="auto">
          <a:xfrm>
            <a:off x="8305800" y="6400800"/>
            <a:ext cx="625475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/>
            <a:r>
              <a:rPr lang="en-US" altLang="en-US"/>
              <a:t>1-</a:t>
            </a:r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charset="0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/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 bwMode="auto">
          <a:xfrm>
            <a:off x="5410200" y="64008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/>
            <a:r>
              <a:rPr lang="en-US" altLang="zh-CN">
                <a:latin typeface="Comic Sans MS" panose="030F0902030302020204" pitchFamily="-84" charset="0"/>
              </a:rPr>
              <a:t> Introduction</a:t>
            </a:r>
            <a:endParaRPr lang="en-US" altLang="zh-CN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 bwMode="auto">
          <a:xfrm>
            <a:off x="8305800" y="6400800"/>
            <a:ext cx="625475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/>
            <a:r>
              <a:rPr lang="en-US" altLang="en-US"/>
              <a:t>1-</a:t>
            </a:r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  <a:p>
            <a:pPr lvl="4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lvl="0"/>
            <a:endParaRPr>
              <a:latin typeface="Times New Roman" panose="02020603050405020304" pitchFamily="-84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10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4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Introduction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00800"/>
            <a:ext cx="6254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/>
            <a:r>
              <a:rPr lang="en-US" altLang="en-US">
                <a:latin typeface="Times New Roman" panose="02020603050405020304" pitchFamily="-84" charset="0"/>
              </a:rPr>
              <a:t>1-</a:t>
            </a:r>
            <a:fld id="{9A0DB2DC-4C9A-4742-B13C-FB6460FD3503}" type="slidenum">
              <a:rPr lang="en-US" altLang="en-US" sz="1400">
                <a:latin typeface="Times New Roman" panose="02020603050405020304" pitchFamily="-84" charset="0"/>
              </a:rPr>
            </a:fld>
            <a:endParaRPr lang="en-US" altLang="en-US" sz="1400">
              <a:latin typeface="Times New Roman" panose="02020603050405020304" pitchFamily="-8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MS PGothic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902030302020204" pitchFamily="-84" charset="0"/>
          <a:ea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902030302020204" pitchFamily="-84" charset="0"/>
          <a:ea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902030302020204" pitchFamily="-84" charset="0"/>
          <a:ea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902030302020204" pitchFamily="-84" charset="0"/>
          <a:ea typeface="MS PGothic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902030302020204" pitchFamily="-8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902030302020204" pitchFamily="-8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902030302020204" pitchFamily="-8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902030302020204" pitchFamily="-8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q"/>
        <a:defRPr sz="2800">
          <a:solidFill>
            <a:schemeClr val="tx1"/>
          </a:solidFill>
          <a:latin typeface="+mn-lt"/>
          <a:ea typeface="MS PGothic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anose="02020603050405020304" pitchFamily="-84" charset="0"/>
          <a:ea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-84" charset="0"/>
          <a:ea typeface="MS PGothic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-8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-8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-8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-8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2"/>
          <p:cNvSpPr txBox="1"/>
          <p:nvPr/>
        </p:nvSpPr>
        <p:spPr>
          <a:xfrm>
            <a:off x="1201738" y="1108075"/>
            <a:ext cx="6019800" cy="2209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MS PGothic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-84" charset="0"/>
                <a:ea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84" charset="0"/>
                <a:ea typeface="MS PGothic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4600" u="sng">
                <a:solidFill>
                  <a:schemeClr val="accent2"/>
                </a:solidFill>
              </a:rPr>
              <a:t>Introduction to </a:t>
            </a:r>
            <a:r>
              <a:rPr lang="en-US" altLang="zh-CN" sz="4200" u="sng">
                <a:solidFill>
                  <a:schemeClr val="accent2"/>
                </a:solidFill>
              </a:rPr>
              <a:t>Computer Networks</a:t>
            </a:r>
            <a:endParaRPr lang="en-US" altLang="zh-CN" sz="4200" u="sng">
              <a:solidFill>
                <a:schemeClr val="accent2"/>
              </a:solidFill>
              <a:ea typeface="PMingLiU" pitchFamily="-84" charset="-120"/>
            </a:endParaRPr>
          </a:p>
        </p:txBody>
      </p:sp>
      <p:sp>
        <p:nvSpPr>
          <p:cNvPr id="15362" name="Rectangle 3"/>
          <p:cNvSpPr txBox="1"/>
          <p:nvPr/>
        </p:nvSpPr>
        <p:spPr>
          <a:xfrm>
            <a:off x="1201738" y="3546475"/>
            <a:ext cx="6019800" cy="1752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MS PGothic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-84" charset="0"/>
                <a:ea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84" charset="0"/>
                <a:ea typeface="MS PGothic" charset="0"/>
              </a:defRPr>
            </a:lvl5pPr>
          </a:lstStyle>
          <a:p>
            <a:pPr marL="342900" lvl="0" indent="-342900">
              <a:lnSpc>
                <a:spcPct val="80000"/>
              </a:lnSpc>
              <a:buNone/>
            </a:pPr>
            <a:r>
              <a:rPr lang="en-US" altLang="zh-CN" sz="1900">
                <a:ea typeface="宋体" pitchFamily="-84" charset="-122"/>
              </a:rPr>
              <a:t>Wenyuan Xu</a:t>
            </a:r>
            <a:endParaRPr lang="en-US" altLang="zh-CN" sz="1900">
              <a:ea typeface="宋体" pitchFamily="-84" charset="-122"/>
            </a:endParaRPr>
          </a:p>
          <a:p>
            <a:pPr marL="342900" lvl="0" indent="-342900">
              <a:lnSpc>
                <a:spcPct val="80000"/>
              </a:lnSpc>
              <a:buNone/>
            </a:pPr>
            <a:endParaRPr lang="en-US" altLang="zh-CN" sz="1900">
              <a:ea typeface="宋体" pitchFamily="-84" charset="-122"/>
            </a:endParaRPr>
          </a:p>
          <a:p>
            <a:pPr marL="342900" lvl="0" indent="-342900">
              <a:lnSpc>
                <a:spcPct val="80000"/>
              </a:lnSpc>
              <a:buNone/>
            </a:pPr>
            <a:r>
              <a:rPr lang="en-US" altLang="zh-CN" sz="1900" b="1">
                <a:solidFill>
                  <a:srgbClr val="FF0000"/>
                </a:solidFill>
                <a:ea typeface="宋体" pitchFamily="-84" charset="-122"/>
              </a:rPr>
              <a:t>Review</a:t>
            </a:r>
            <a:endParaRPr lang="en-US" altLang="zh-CN" sz="1900" b="1">
              <a:solidFill>
                <a:srgbClr val="FF0000"/>
              </a:solidFill>
              <a:ea typeface="宋体" pitchFamily="-84" charset="-122"/>
            </a:endParaRPr>
          </a:p>
          <a:p>
            <a:pPr marL="342900" lvl="0" indent="-342900">
              <a:lnSpc>
                <a:spcPct val="80000"/>
              </a:lnSpc>
              <a:buChar char="•"/>
            </a:pPr>
            <a:endParaRPr lang="en-US" altLang="zh-CN" sz="1900">
              <a:ea typeface="宋体" pitchFamily="-8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en-US"/>
              <a:t>Chapter 2: Application Layer</a:t>
            </a:r>
            <a:endParaRPr lang="en-US" altLang="en-US"/>
          </a:p>
        </p:txBody>
      </p:sp>
      <p:sp>
        <p:nvSpPr>
          <p:cNvPr id="26626" name="Content Placeholder 8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en-US" altLang="en-US" sz="2000"/>
              <a:t>DNS</a:t>
            </a:r>
            <a:endParaRPr lang="en-US" altLang="en-US" sz="2000"/>
          </a:p>
          <a:p>
            <a:pPr lvl="1"/>
            <a:r>
              <a:rPr lang="en-US" altLang="en-US" sz="1600"/>
              <a:t>Distributed or centralized?</a:t>
            </a:r>
            <a:endParaRPr lang="en-US" altLang="en-US" sz="1600"/>
          </a:p>
          <a:p>
            <a:pPr lvl="1"/>
            <a:r>
              <a:rPr lang="en-US" altLang="en-US" sz="1600"/>
              <a:t>What is DNS record? What information is recorded in DNS record?</a:t>
            </a:r>
            <a:endParaRPr lang="en-US" altLang="en-US" sz="1600"/>
          </a:p>
          <a:p>
            <a:pPr lvl="1"/>
            <a:r>
              <a:rPr lang="en-US" altLang="en-US" sz="1600"/>
              <a:t>What is authoritative DNS servers, TLD ?</a:t>
            </a:r>
            <a:endParaRPr lang="en-US" altLang="en-US" sz="1600"/>
          </a:p>
          <a:p>
            <a:pPr lvl="1"/>
            <a:r>
              <a:rPr lang="en-US" altLang="en-US" sz="1600"/>
              <a:t>What is local name server?  What is DNS cache? Why?</a:t>
            </a:r>
            <a:endParaRPr lang="en-US" altLang="en-US" sz="1600"/>
          </a:p>
          <a:p>
            <a:pPr lvl="1"/>
            <a:endParaRPr lang="en-US" altLang="en-US" sz="1600"/>
          </a:p>
        </p:txBody>
      </p:sp>
      <p:sp>
        <p:nvSpPr>
          <p:cNvPr id="26627" name="Slide Number Placeholder 6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>
                <a:latin typeface="Times New Roman" panose="02020603050405020304" pitchFamily="-84" charset="0"/>
              </a:rPr>
            </a:fld>
            <a:endParaRPr lang="en-US" altLang="en-US" sz="1400">
              <a:latin typeface="Times New Roman" panose="02020603050405020304" pitchFamily="-8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en-US"/>
              <a:t>Chapter 2: Application Layer</a:t>
            </a:r>
            <a:endParaRPr lang="en-US" altLang="en-US"/>
          </a:p>
        </p:txBody>
      </p:sp>
      <p:sp>
        <p:nvSpPr>
          <p:cNvPr id="27650" name="Content Placeholder 8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en-US" altLang="en-US" sz="2000"/>
              <a:t>BitTorrent</a:t>
            </a:r>
            <a:endParaRPr lang="en-US" altLang="en-US" sz="2000"/>
          </a:p>
          <a:p>
            <a:pPr lvl="1"/>
            <a:r>
              <a:rPr lang="en-US" altLang="en-US" sz="1600"/>
              <a:t>Tracker, Torrent, Chunks</a:t>
            </a:r>
            <a:endParaRPr lang="en-US" altLang="en-US" sz="1600"/>
          </a:p>
          <a:p>
            <a:pPr lvl="1"/>
            <a:r>
              <a:rPr lang="en-US" altLang="en-US" sz="1600"/>
              <a:t>How does torrent evolve as users join and leave the network?</a:t>
            </a:r>
            <a:endParaRPr lang="en-US" altLang="en-US" sz="1600"/>
          </a:p>
          <a:p>
            <a:pPr lvl="1"/>
            <a:r>
              <a:rPr lang="en-US" altLang="en-US" sz="1600"/>
              <a:t>How are peers connected? How many peers are connected? TCP vs UDP?</a:t>
            </a:r>
            <a:endParaRPr lang="en-US" altLang="en-US" sz="1600"/>
          </a:p>
          <a:p>
            <a:pPr lvl="1"/>
            <a:r>
              <a:rPr lang="en-US" altLang="en-US" sz="1600"/>
              <a:t>What is tit-for-tat?</a:t>
            </a:r>
            <a:endParaRPr lang="en-US" altLang="en-US" sz="1600"/>
          </a:p>
          <a:p>
            <a:pPr lvl="1"/>
            <a:r>
              <a:rPr lang="en-US" altLang="en-US" sz="1600"/>
              <a:t>Which chunk to get first?</a:t>
            </a:r>
            <a:endParaRPr lang="en-US" altLang="en-US" sz="1600"/>
          </a:p>
          <a:p>
            <a:pPr lvl="1"/>
            <a:r>
              <a:rPr lang="en-US" altLang="en-US" sz="1600"/>
              <a:t>Which peer request to fulfill?</a:t>
            </a:r>
            <a:endParaRPr lang="en-US" altLang="en-US" sz="1600"/>
          </a:p>
          <a:p>
            <a:pPr lvl="1"/>
            <a:r>
              <a:rPr lang="en-US" altLang="en-US" sz="1600"/>
              <a:t>Why randomly choose one peer to send chunks?</a:t>
            </a:r>
            <a:endParaRPr lang="en-US" altLang="en-US" sz="1600"/>
          </a:p>
          <a:p>
            <a:pPr lvl="1"/>
            <a:endParaRPr lang="en-US" altLang="en-US" sz="1600"/>
          </a:p>
          <a:p>
            <a:endParaRPr lang="en-US" altLang="en-US" sz="1600"/>
          </a:p>
        </p:txBody>
      </p:sp>
      <p:sp>
        <p:nvSpPr>
          <p:cNvPr id="27651" name="Slide Number Placeholder 6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>
                <a:latin typeface="Times New Roman" panose="02020603050405020304" pitchFamily="-84" charset="0"/>
              </a:rPr>
            </a:fld>
            <a:endParaRPr lang="en-US" altLang="en-US" sz="1400">
              <a:latin typeface="Times New Roman" panose="02020603050405020304" pitchFamily="-8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en-US"/>
              <a:t>Chapter 3: Transport Layer</a:t>
            </a:r>
            <a:endParaRPr lang="en-US" altLang="en-US"/>
          </a:p>
        </p:txBody>
      </p:sp>
      <p:sp>
        <p:nvSpPr>
          <p:cNvPr id="28674" name="Content Placeholder 8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342900" lvl="1" indent="-342900">
              <a:buSzPct val="85000"/>
              <a:buFont typeface="Wingdings" panose="05000000000000000000" pitchFamily="2" charset="2"/>
              <a:buChar char="q"/>
            </a:pPr>
            <a:r>
              <a:rPr lang="en-US" altLang="en-US"/>
              <a:t>Does transport layer run at end systems only?</a:t>
            </a:r>
            <a:endParaRPr lang="en-US" altLang="en-US"/>
          </a:p>
          <a:p>
            <a:pPr lvl="3"/>
            <a:endParaRPr lang="en-US" altLang="en-US" sz="1600"/>
          </a:p>
          <a:p>
            <a:r>
              <a:rPr lang="en-US" altLang="en-US" sz="2400"/>
              <a:t>understand principles behind transport layer services:</a:t>
            </a:r>
            <a:endParaRPr lang="en-US" altLang="en-US" sz="2400"/>
          </a:p>
          <a:p>
            <a:pPr marL="342900" lvl="1" indent="-342900"/>
            <a:r>
              <a:rPr lang="en-US" altLang="en-US" sz="2000"/>
              <a:t>multiplexing/demultiplexing</a:t>
            </a:r>
            <a:endParaRPr lang="en-US" altLang="en-US" sz="2000"/>
          </a:p>
          <a:p>
            <a:pPr lvl="2"/>
            <a:r>
              <a:rPr lang="en-US" altLang="en-US" sz="1600"/>
              <a:t>How it works?</a:t>
            </a:r>
            <a:endParaRPr lang="en-US" altLang="en-US" sz="1600"/>
          </a:p>
          <a:p>
            <a:pPr lvl="2"/>
            <a:r>
              <a:rPr lang="en-US" altLang="en-US" sz="1600"/>
              <a:t>Connectionless vs. connection-oriented</a:t>
            </a:r>
            <a:endParaRPr lang="en-US" altLang="en-US" sz="1600"/>
          </a:p>
          <a:p>
            <a:pPr marL="342900" lvl="1" indent="-342900"/>
            <a:r>
              <a:rPr lang="en-US" altLang="en-US" sz="2000"/>
              <a:t>reliable data transfer</a:t>
            </a:r>
            <a:endParaRPr lang="en-US" altLang="en-US" sz="2000"/>
          </a:p>
          <a:p>
            <a:pPr lvl="2"/>
            <a:r>
              <a:rPr lang="en-US" altLang="en-US" sz="1600"/>
              <a:t>How to deal with channels with errors and loss</a:t>
            </a:r>
            <a:endParaRPr lang="en-US" altLang="en-US" sz="1600"/>
          </a:p>
          <a:p>
            <a:pPr marL="342900" lvl="1" indent="-342900"/>
            <a:r>
              <a:rPr lang="en-US" altLang="en-US" sz="2000"/>
              <a:t>congestion control</a:t>
            </a:r>
            <a:endParaRPr lang="en-US" altLang="en-US" sz="2000"/>
          </a:p>
          <a:p>
            <a:pPr lvl="2"/>
            <a:r>
              <a:rPr lang="en-US" altLang="en-US" sz="1600"/>
              <a:t>What is the difference between congestion control and flow control?</a:t>
            </a:r>
            <a:endParaRPr lang="en-US" altLang="en-US" sz="1600"/>
          </a:p>
          <a:p>
            <a:pPr lvl="4"/>
            <a:endParaRPr lang="en-US" altLang="en-US" sz="1600"/>
          </a:p>
          <a:p>
            <a:endParaRPr lang="en-US" altLang="en-US" sz="2400"/>
          </a:p>
          <a:p>
            <a:pPr marL="342900" lvl="1" indent="-342900"/>
            <a:endParaRPr lang="en-US" altLang="en-US"/>
          </a:p>
          <a:p>
            <a:endParaRPr lang="en-US" altLang="en-US" sz="1600"/>
          </a:p>
        </p:txBody>
      </p:sp>
      <p:sp>
        <p:nvSpPr>
          <p:cNvPr id="28675" name="Slide Number Placeholder 6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>
                <a:latin typeface="Times New Roman" panose="02020603050405020304" pitchFamily="-84" charset="0"/>
              </a:rPr>
            </a:fld>
            <a:endParaRPr lang="en-US" altLang="en-US" sz="1400">
              <a:latin typeface="Times New Roman" panose="02020603050405020304" pitchFamily="-8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en-US"/>
              <a:t>Chapter 3: Transport Layer</a:t>
            </a:r>
            <a:endParaRPr lang="en-US" altLang="en-US"/>
          </a:p>
        </p:txBody>
      </p:sp>
      <p:sp>
        <p:nvSpPr>
          <p:cNvPr id="29698" name="Content Placeholder 8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lvl="4"/>
            <a:endParaRPr lang="en-US" altLang="en-US" sz="1600"/>
          </a:p>
          <a:p>
            <a:r>
              <a:rPr lang="en-US" altLang="en-US" sz="2400"/>
              <a:t>Transport layer protocols in the Internet:</a:t>
            </a:r>
            <a:endParaRPr lang="en-US" altLang="en-US" sz="2400"/>
          </a:p>
          <a:p>
            <a:pPr lvl="1"/>
            <a:r>
              <a:rPr lang="en-US" altLang="en-US" sz="2000"/>
              <a:t>UDP: connectionless transport</a:t>
            </a:r>
            <a:endParaRPr lang="en-US" altLang="en-US" sz="2000"/>
          </a:p>
          <a:p>
            <a:pPr lvl="1"/>
            <a:r>
              <a:rPr lang="en-US" altLang="en-US" sz="2000"/>
              <a:t>TCP: connection-oriented transport</a:t>
            </a:r>
            <a:endParaRPr lang="en-US" altLang="en-US" sz="2000"/>
          </a:p>
          <a:p>
            <a:pPr lvl="1"/>
            <a:endParaRPr lang="en-US" altLang="en-US"/>
          </a:p>
          <a:p>
            <a:endParaRPr lang="en-US" altLang="en-US" sz="1600"/>
          </a:p>
        </p:txBody>
      </p:sp>
      <p:sp>
        <p:nvSpPr>
          <p:cNvPr id="29699" name="Slide Number Placeholder 6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>
                <a:latin typeface="Times New Roman" panose="02020603050405020304" pitchFamily="-84" charset="0"/>
              </a:rPr>
            </a:fld>
            <a:endParaRPr lang="en-US" altLang="en-US" sz="1400">
              <a:latin typeface="Times New Roman" panose="02020603050405020304" pitchFamily="-8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en-US"/>
              <a:t>Chapter 3: Transport Layer</a:t>
            </a:r>
            <a:endParaRPr lang="en-US" altLang="en-US"/>
          </a:p>
        </p:txBody>
      </p:sp>
      <p:sp>
        <p:nvSpPr>
          <p:cNvPr id="30722" name="Content Placeholder 8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lvl="4"/>
            <a:endParaRPr lang="en-US" altLang="en-US" sz="1600"/>
          </a:p>
          <a:p>
            <a:r>
              <a:rPr lang="en-US" altLang="en-US"/>
              <a:t>UDP: connectionless transport</a:t>
            </a:r>
            <a:endParaRPr lang="en-US" altLang="en-US"/>
          </a:p>
          <a:p>
            <a:pPr lvl="1"/>
            <a:r>
              <a:rPr lang="en-US" altLang="en-US"/>
              <a:t>Why there is UDP?</a:t>
            </a:r>
            <a:endParaRPr lang="en-US" altLang="en-US"/>
          </a:p>
          <a:p>
            <a:pPr lvl="1"/>
            <a:r>
              <a:rPr lang="en-US" altLang="en-US"/>
              <a:t>What are the typical features?</a:t>
            </a:r>
            <a:endParaRPr lang="en-US" altLang="en-US"/>
          </a:p>
          <a:p>
            <a:pPr lvl="1"/>
            <a:r>
              <a:rPr lang="en-US" altLang="en-US"/>
              <a:t>UDP segment format- UDP header</a:t>
            </a:r>
            <a:endParaRPr lang="en-US" altLang="en-US"/>
          </a:p>
          <a:p>
            <a:pPr lvl="1"/>
            <a:r>
              <a:rPr lang="en-US" altLang="en-US"/>
              <a:t>Checksum—how to calculate?</a:t>
            </a:r>
            <a:endParaRPr lang="en-US" altLang="en-US"/>
          </a:p>
          <a:p>
            <a:pPr lvl="1"/>
            <a:endParaRPr lang="en-US" altLang="en-US"/>
          </a:p>
          <a:p>
            <a:endParaRPr lang="en-US" altLang="en-US" sz="1600"/>
          </a:p>
        </p:txBody>
      </p:sp>
      <p:sp>
        <p:nvSpPr>
          <p:cNvPr id="30723" name="Slide Number Placeholder 6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>
                <a:latin typeface="Times New Roman" panose="02020603050405020304" pitchFamily="-84" charset="0"/>
              </a:rPr>
            </a:fld>
            <a:endParaRPr lang="en-US" altLang="en-US" sz="1400">
              <a:latin typeface="Times New Roman" panose="02020603050405020304" pitchFamily="-8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en-US"/>
              <a:t>Chapter 3: Transport Layer</a:t>
            </a:r>
            <a:endParaRPr lang="en-US" altLang="en-US"/>
          </a:p>
        </p:txBody>
      </p:sp>
      <p:sp>
        <p:nvSpPr>
          <p:cNvPr id="31746" name="Content Placeholder 8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lvl="4"/>
            <a:endParaRPr lang="en-US" altLang="en-US" sz="1600"/>
          </a:p>
          <a:p>
            <a:r>
              <a:rPr lang="en-US" altLang="en-US"/>
              <a:t>TCP: connection-oriented transport</a:t>
            </a:r>
            <a:endParaRPr lang="en-US" altLang="en-US"/>
          </a:p>
          <a:p>
            <a:pPr lvl="1"/>
            <a:r>
              <a:rPr lang="en-US" altLang="en-US"/>
              <a:t>What are the </a:t>
            </a:r>
            <a:r>
              <a:rPr lang="en-US" altLang="en-US">
                <a:solidFill>
                  <a:srgbClr val="FF0000"/>
                </a:solidFill>
              </a:rPr>
              <a:t>typical features</a:t>
            </a:r>
            <a:r>
              <a:rPr lang="en-US" altLang="en-US"/>
              <a:t>?</a:t>
            </a:r>
            <a:endParaRPr lang="en-US" altLang="en-US"/>
          </a:p>
          <a:p>
            <a:pPr lvl="1"/>
            <a:r>
              <a:rPr lang="en-US" altLang="en-US"/>
              <a:t>Segment format- TCP </a:t>
            </a:r>
            <a:r>
              <a:rPr lang="en-US" altLang="en-US">
                <a:solidFill>
                  <a:srgbClr val="FF0000"/>
                </a:solidFill>
              </a:rPr>
              <a:t>header</a:t>
            </a:r>
            <a:r>
              <a:rPr lang="en-US" altLang="en-US"/>
              <a:t>  (You don</a:t>
            </a:r>
            <a:r>
              <a:rPr lang="ja-JP" altLang="en-US"/>
              <a:t>’</a:t>
            </a:r>
            <a:r>
              <a:rPr lang="en-US" altLang="ja-JP"/>
              <a:t>t have to remember the exact sequence of fields, but what fields are included)</a:t>
            </a:r>
            <a:endParaRPr lang="en-US" altLang="ja-JP"/>
          </a:p>
          <a:p>
            <a:pPr lvl="1"/>
            <a:r>
              <a:rPr lang="en-US" altLang="en-US"/>
              <a:t>How to ensure </a:t>
            </a:r>
            <a:r>
              <a:rPr lang="en-US" altLang="en-US">
                <a:solidFill>
                  <a:srgbClr val="FF0000"/>
                </a:solidFill>
              </a:rPr>
              <a:t>reliable</a:t>
            </a:r>
            <a:r>
              <a:rPr lang="en-US" altLang="en-US"/>
              <a:t> data transfer? </a:t>
            </a:r>
            <a:r>
              <a:rPr lang="en-US" altLang="en-US">
                <a:solidFill>
                  <a:srgbClr val="FF0000"/>
                </a:solidFill>
              </a:rPr>
              <a:t>In order </a:t>
            </a:r>
            <a:r>
              <a:rPr lang="en-US" altLang="en-US"/>
              <a:t>data transfer?</a:t>
            </a:r>
            <a:endParaRPr lang="en-US" altLang="en-US"/>
          </a:p>
          <a:p>
            <a:pPr lvl="2"/>
            <a:r>
              <a:rPr lang="en-US" altLang="en-US"/>
              <a:t>ACK, retransmission, timeout, duplicated ACKs</a:t>
            </a:r>
            <a:endParaRPr lang="en-US" altLang="en-US"/>
          </a:p>
          <a:p>
            <a:pPr lvl="2"/>
            <a:r>
              <a:rPr lang="en-US" altLang="en-US"/>
              <a:t>Sender and receiver events</a:t>
            </a:r>
            <a:endParaRPr lang="en-US" altLang="en-US"/>
          </a:p>
          <a:p>
            <a:pPr lvl="2"/>
            <a:r>
              <a:rPr lang="en-US" altLang="en-US"/>
              <a:t>What is fast re-transmission</a:t>
            </a:r>
            <a:endParaRPr lang="en-US" altLang="en-US"/>
          </a:p>
          <a:p>
            <a:pPr lvl="3">
              <a:buClr>
                <a:schemeClr val="accent2"/>
              </a:buClr>
              <a:buFont typeface="Wingdings" panose="05000000000000000000" pitchFamily="2" charset="2"/>
              <a:buChar char="–"/>
            </a:pPr>
            <a:endParaRPr lang="en-US" altLang="en-US" sz="2800">
              <a:latin typeface="Comic Sans MS" panose="030F0902030302020204" pitchFamily="-84" charset="0"/>
            </a:endParaRPr>
          </a:p>
          <a:p>
            <a:endParaRPr lang="en-US" altLang="en-US"/>
          </a:p>
        </p:txBody>
      </p:sp>
      <p:sp>
        <p:nvSpPr>
          <p:cNvPr id="31747" name="Slide Number Placeholder 6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>
                <a:latin typeface="Times New Roman" panose="02020603050405020304" pitchFamily="-84" charset="0"/>
              </a:rPr>
            </a:fld>
            <a:endParaRPr lang="en-US" altLang="en-US" sz="1400">
              <a:latin typeface="Times New Roman" panose="02020603050405020304" pitchFamily="-8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en-US"/>
              <a:t>Chapter 3: Transport Layer</a:t>
            </a:r>
            <a:endParaRPr lang="en-US" altLang="en-US"/>
          </a:p>
        </p:txBody>
      </p:sp>
      <p:sp>
        <p:nvSpPr>
          <p:cNvPr id="32770" name="Content Placeholder 8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lvl="4"/>
            <a:endParaRPr lang="en-US" altLang="en-US" sz="1600"/>
          </a:p>
          <a:p>
            <a:r>
              <a:rPr lang="en-US" altLang="en-US"/>
              <a:t>TCP: flow control</a:t>
            </a:r>
            <a:endParaRPr lang="en-US" altLang="en-US"/>
          </a:p>
          <a:p>
            <a:r>
              <a:rPr lang="en-US" altLang="en-US"/>
              <a:t>TCP: congestion control</a:t>
            </a:r>
            <a:endParaRPr lang="en-US" altLang="en-US"/>
          </a:p>
          <a:p>
            <a:pPr lvl="1"/>
            <a:r>
              <a:rPr lang="en-US" altLang="en-US"/>
              <a:t>Able to draw the change of congestion window</a:t>
            </a:r>
            <a:endParaRPr lang="en-US" altLang="en-US"/>
          </a:p>
          <a:p>
            <a:pPr lvl="1"/>
            <a:r>
              <a:rPr lang="en-US" altLang="en-US"/>
              <a:t>CongWin vs threshold of slow start</a:t>
            </a:r>
            <a:endParaRPr lang="en-US" altLang="en-US"/>
          </a:p>
          <a:p>
            <a:r>
              <a:rPr lang="en-US" altLang="en-US"/>
              <a:t>TCP: connection establish</a:t>
            </a:r>
            <a:endParaRPr lang="en-US" altLang="en-US"/>
          </a:p>
          <a:p>
            <a:pPr lvl="1"/>
            <a:r>
              <a:rPr lang="en-US" altLang="en-US"/>
              <a:t>Three way handshake</a:t>
            </a:r>
            <a:endParaRPr lang="en-US" altLang="en-US"/>
          </a:p>
          <a:p>
            <a:r>
              <a:rPr lang="en-US" altLang="en-US"/>
              <a:t>TCP: closing a connection</a:t>
            </a:r>
            <a:endParaRPr lang="en-US" altLang="en-US"/>
          </a:p>
          <a:p>
            <a:pPr lvl="3">
              <a:buClr>
                <a:schemeClr val="accent2"/>
              </a:buClr>
              <a:buFont typeface="Wingdings" panose="05000000000000000000" pitchFamily="2" charset="2"/>
              <a:buChar char="–"/>
            </a:pPr>
            <a:endParaRPr lang="en-US" altLang="en-US" sz="2800">
              <a:latin typeface="Comic Sans MS" panose="030F0902030302020204" pitchFamily="-84" charset="0"/>
            </a:endParaRPr>
          </a:p>
          <a:p>
            <a:endParaRPr lang="en-US" altLang="en-US"/>
          </a:p>
        </p:txBody>
      </p:sp>
      <p:sp>
        <p:nvSpPr>
          <p:cNvPr id="32771" name="Slide Number Placeholder 6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>
                <a:latin typeface="Times New Roman" panose="02020603050405020304" pitchFamily="-84" charset="0"/>
              </a:rPr>
            </a:fld>
            <a:endParaRPr lang="en-US" altLang="en-US" sz="1400">
              <a:latin typeface="Times New Roman" panose="02020603050405020304" pitchFamily="-8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Slide Number Placeholder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r>
              <a:rPr lang="en-US" altLang="en-US" sz="1400">
                <a:latin typeface="Times New Roman" panose="02020603050405020304" pitchFamily="-84" charset="0"/>
              </a:rPr>
              <a:t>4-</a:t>
            </a:r>
            <a:fld id="{9A0DB2DC-4C9A-4742-B13C-FB6460FD3503}" type="slidenum">
              <a:rPr lang="en-US" altLang="en-US" sz="1400">
                <a:latin typeface="Times New Roman" panose="02020603050405020304" pitchFamily="-84" charset="0"/>
              </a:rPr>
            </a:fld>
            <a:endParaRPr lang="en-US" altLang="en-US" sz="1400">
              <a:latin typeface="Times New Roman" panose="02020603050405020304" pitchFamily="-84" charset="0"/>
            </a:endParaRPr>
          </a:p>
        </p:txBody>
      </p:sp>
      <p:sp>
        <p:nvSpPr>
          <p:cNvPr id="3379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en-US"/>
              <a:t>Chapter 4-5: Network Layer</a:t>
            </a:r>
            <a:endParaRPr lang="en-US" altLang="en-US"/>
          </a:p>
        </p:txBody>
      </p:sp>
      <p:sp>
        <p:nvSpPr>
          <p:cNvPr id="33795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8064500" cy="4648200"/>
          </a:xfrm>
          <a:ln/>
        </p:spPr>
        <p:txBody>
          <a:bodyPr vert="horz" wrap="square" lIns="91440" tIns="45720" rIns="91440" bIns="45720" anchor="t"/>
          <a:p>
            <a:pPr>
              <a:lnSpc>
                <a:spcPct val="90000"/>
              </a:lnSpc>
            </a:pPr>
            <a:r>
              <a:rPr lang="en-US" altLang="en-US"/>
              <a:t>understand principles behind network layer services: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network layer service models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forwarding versus routing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routing (path selection)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advanced topics: IPv6</a:t>
            </a: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en-US"/>
              <a:t>Chapter 4-5: Network Layer</a:t>
            </a:r>
            <a:endParaRPr lang="en-US" altLang="en-US"/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en-US" altLang="en-US"/>
              <a:t>Two key network functions</a:t>
            </a:r>
            <a:endParaRPr lang="en-US" altLang="en-US"/>
          </a:p>
          <a:p>
            <a:pPr lvl="1"/>
            <a:r>
              <a:rPr lang="en-US" altLang="en-US"/>
              <a:t>Forwarding vs. Routing</a:t>
            </a:r>
            <a:endParaRPr lang="en-US" altLang="en-US"/>
          </a:p>
          <a:p>
            <a:r>
              <a:rPr lang="en-US" altLang="en-US"/>
              <a:t>Datagram networks-Internet</a:t>
            </a:r>
            <a:endParaRPr lang="en-US" altLang="en-US"/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IP protocol</a:t>
            </a:r>
            <a:endParaRPr lang="en-US" altLang="en-US">
              <a:solidFill>
                <a:srgbClr val="FF0000"/>
              </a:solidFill>
            </a:endParaRPr>
          </a:p>
          <a:p>
            <a:pPr lvl="2"/>
            <a:r>
              <a:rPr lang="en-US" altLang="en-US" sz="1600">
                <a:solidFill>
                  <a:srgbClr val="FF0000"/>
                </a:solidFill>
              </a:rPr>
              <a:t>Datagram format  - header</a:t>
            </a:r>
            <a:endParaRPr lang="en-US" altLang="en-US" sz="1600">
              <a:solidFill>
                <a:srgbClr val="FF0000"/>
              </a:solidFill>
            </a:endParaRPr>
          </a:p>
          <a:p>
            <a:pPr lvl="3"/>
            <a:r>
              <a:rPr lang="en-US" altLang="en-US" sz="1600"/>
              <a:t>IP Fragmentation and Reassembly</a:t>
            </a:r>
            <a:endParaRPr lang="en-US" altLang="en-US" sz="1600">
              <a:solidFill>
                <a:srgbClr val="FF0000"/>
              </a:solidFill>
            </a:endParaRPr>
          </a:p>
          <a:p>
            <a:pPr lvl="2"/>
            <a:r>
              <a:rPr lang="en-US" altLang="en-US" sz="1600">
                <a:solidFill>
                  <a:srgbClr val="FF0000"/>
                </a:solidFill>
              </a:rPr>
              <a:t>IPv4 addressing</a:t>
            </a:r>
            <a:endParaRPr lang="en-US" altLang="en-US" sz="1600">
              <a:solidFill>
                <a:srgbClr val="FF0000"/>
              </a:solidFill>
            </a:endParaRPr>
          </a:p>
          <a:p>
            <a:pPr lvl="3"/>
            <a:r>
              <a:rPr lang="en-US" altLang="en-US" sz="1600">
                <a:solidFill>
                  <a:srgbClr val="FF0000"/>
                </a:solidFill>
              </a:rPr>
              <a:t>Subnet, CIDR, Route aggregation, DHCP, NAT</a:t>
            </a:r>
            <a:endParaRPr lang="en-US" altLang="en-US" sz="1600">
              <a:solidFill>
                <a:srgbClr val="FF0000"/>
              </a:solidFill>
            </a:endParaRPr>
          </a:p>
          <a:p>
            <a:pPr lvl="2"/>
            <a:r>
              <a:rPr lang="en-US" altLang="en-US" sz="1600">
                <a:solidFill>
                  <a:srgbClr val="FF0000"/>
                </a:solidFill>
              </a:rPr>
              <a:t>IPv6</a:t>
            </a:r>
            <a:endParaRPr lang="en-US" altLang="en-US" sz="1600">
              <a:solidFill>
                <a:srgbClr val="FF0000"/>
              </a:solidFill>
            </a:endParaRPr>
          </a:p>
          <a:p>
            <a:pPr lvl="3"/>
            <a:r>
              <a:rPr lang="en-US" altLang="en-US" sz="1600">
                <a:solidFill>
                  <a:srgbClr val="FF0000"/>
                </a:solidFill>
              </a:rPr>
              <a:t>Tunneling</a:t>
            </a:r>
            <a:endParaRPr lang="en-US" altLang="en-US">
              <a:solidFill>
                <a:srgbClr val="FF0000"/>
              </a:solidFill>
            </a:endParaRPr>
          </a:p>
          <a:p>
            <a:pPr lvl="1"/>
            <a:r>
              <a:rPr lang="en-US" altLang="en-US"/>
              <a:t>ICMP protocol</a:t>
            </a:r>
            <a:endParaRPr lang="en-US" altLang="en-US"/>
          </a:p>
          <a:p>
            <a:pPr lvl="1"/>
            <a:r>
              <a:rPr lang="en-US" altLang="en-US"/>
              <a:t>Routing protocol</a:t>
            </a:r>
            <a:endParaRPr lang="en-US" altLang="en-US"/>
          </a:p>
          <a:p>
            <a:pPr lvl="4"/>
            <a:endParaRPr lang="en-US" altLang="en-US"/>
          </a:p>
        </p:txBody>
      </p:sp>
      <p:sp>
        <p:nvSpPr>
          <p:cNvPr id="34819" name="Footer Placeholder 3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r>
              <a:rPr lang="en-US" altLang="en-US" sz="1400"/>
              <a:t> Introduction</a:t>
            </a:r>
            <a:endParaRPr lang="en-US" altLang="en-US" sz="1400">
              <a:latin typeface="Times New Roman" panose="02020603050405020304" pitchFamily="-84" charset="0"/>
            </a:endParaRPr>
          </a:p>
        </p:txBody>
      </p:sp>
      <p:sp>
        <p:nvSpPr>
          <p:cNvPr id="34820" name="Slide Number Placeholder 4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r>
              <a:rPr lang="en-US" altLang="en-US" sz="1400">
                <a:latin typeface="Times New Roman" panose="02020603050405020304" pitchFamily="-84" charset="0"/>
              </a:rPr>
              <a:t>1-</a:t>
            </a:r>
            <a:fld id="{9A0DB2DC-4C9A-4742-B13C-FB6460FD3503}" type="slidenum">
              <a:rPr lang="en-US" altLang="en-US" sz="1400">
                <a:latin typeface="Times New Roman" panose="02020603050405020304" pitchFamily="-84" charset="0"/>
              </a:rPr>
            </a:fld>
            <a:endParaRPr lang="en-US" altLang="en-US" sz="1400">
              <a:latin typeface="Times New Roman" panose="02020603050405020304" pitchFamily="-8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en-US"/>
              <a:t>Chapter 4-5: Network Layer</a:t>
            </a:r>
            <a:endParaRPr lang="en-US" altLang="en-US"/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en-US" altLang="en-US"/>
              <a:t>Datagram networks-Internet</a:t>
            </a:r>
            <a:endParaRPr lang="en-US" altLang="en-US"/>
          </a:p>
          <a:p>
            <a:pPr lvl="1"/>
            <a:r>
              <a:rPr lang="en-US" altLang="en-US"/>
              <a:t>IP protocol</a:t>
            </a:r>
            <a:endParaRPr lang="en-US" altLang="en-US"/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ICMP protocol</a:t>
            </a:r>
            <a:endParaRPr lang="en-US" altLang="en-US">
              <a:solidFill>
                <a:srgbClr val="FF0000"/>
              </a:solidFill>
            </a:endParaRPr>
          </a:p>
          <a:p>
            <a:pPr lvl="2"/>
            <a:r>
              <a:rPr lang="en-US" altLang="en-US">
                <a:solidFill>
                  <a:srgbClr val="FF0000"/>
                </a:solidFill>
              </a:rPr>
              <a:t>What for?</a:t>
            </a:r>
            <a:endParaRPr lang="en-US" altLang="en-US">
              <a:solidFill>
                <a:srgbClr val="FF0000"/>
              </a:solidFill>
            </a:endParaRPr>
          </a:p>
          <a:p>
            <a:pPr lvl="2"/>
            <a:r>
              <a:rPr lang="en-US" altLang="en-US">
                <a:solidFill>
                  <a:srgbClr val="FF0000"/>
                </a:solidFill>
              </a:rPr>
              <a:t>Traceroute</a:t>
            </a:r>
            <a:endParaRPr lang="en-US" altLang="en-US">
              <a:solidFill>
                <a:srgbClr val="FF0000"/>
              </a:solidFill>
            </a:endParaRPr>
          </a:p>
          <a:p>
            <a:pPr lvl="1"/>
            <a:r>
              <a:rPr lang="en-US" altLang="en-US"/>
              <a:t>Routing protocol</a:t>
            </a:r>
            <a:endParaRPr lang="en-US" altLang="en-US"/>
          </a:p>
          <a:p>
            <a:pPr lvl="4"/>
            <a:endParaRPr lang="en-US" altLang="en-US"/>
          </a:p>
        </p:txBody>
      </p:sp>
      <p:sp>
        <p:nvSpPr>
          <p:cNvPr id="35843" name="Footer Placeholder 3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r>
              <a:rPr lang="en-US" altLang="en-US" sz="1400"/>
              <a:t> Introduction</a:t>
            </a:r>
            <a:endParaRPr lang="en-US" altLang="en-US" sz="1400">
              <a:latin typeface="Times New Roman" panose="02020603050405020304" pitchFamily="-84" charset="0"/>
            </a:endParaRPr>
          </a:p>
        </p:txBody>
      </p:sp>
      <p:sp>
        <p:nvSpPr>
          <p:cNvPr id="35844" name="Slide Number Placeholder 4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r>
              <a:rPr lang="en-US" altLang="en-US" sz="1400">
                <a:latin typeface="Times New Roman" panose="02020603050405020304" pitchFamily="-84" charset="0"/>
              </a:rPr>
              <a:t>1-</a:t>
            </a:r>
            <a:fld id="{9A0DB2DC-4C9A-4742-B13C-FB6460FD3503}" type="slidenum">
              <a:rPr lang="en-US" altLang="en-US" sz="1400">
                <a:latin typeface="Times New Roman" panose="02020603050405020304" pitchFamily="-84" charset="0"/>
              </a:rPr>
            </a:fld>
            <a:endParaRPr lang="en-US" altLang="en-US" sz="1400">
              <a:latin typeface="Times New Roman" panose="02020603050405020304" pitchFamily="-8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>
                <a:ea typeface="宋体" pitchFamily="-84" charset="-122"/>
              </a:rPr>
              <a:t>Final exam:</a:t>
            </a:r>
            <a:endParaRPr lang="en-US" altLang="zh-CN">
              <a:ea typeface="宋体" pitchFamily="-84" charset="-122"/>
            </a:endParaRPr>
          </a:p>
        </p:txBody>
      </p:sp>
      <p:sp>
        <p:nvSpPr>
          <p:cNvPr id="1638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en-US" altLang="zh-CN" sz="2400">
                <a:ea typeface="宋体" pitchFamily="-84" charset="-122"/>
              </a:rPr>
              <a:t>Format of final exam</a:t>
            </a:r>
            <a:r>
              <a:rPr lang="en-US" altLang="zh-CN" sz="2200">
                <a:solidFill>
                  <a:srgbClr val="262699"/>
                </a:solidFill>
                <a:ea typeface="宋体" pitchFamily="-84" charset="-122"/>
              </a:rPr>
              <a:t>:</a:t>
            </a:r>
            <a:endParaRPr lang="en-US" altLang="zh-CN" sz="2200">
              <a:solidFill>
                <a:srgbClr val="262699"/>
              </a:solidFill>
              <a:ea typeface="宋体" pitchFamily="-84" charset="-122"/>
            </a:endParaRPr>
          </a:p>
          <a:p>
            <a:pPr lvl="1"/>
            <a:r>
              <a:rPr lang="en-US" altLang="zh-CN" sz="1800">
                <a:ea typeface="宋体" pitchFamily="-84" charset="-122"/>
              </a:rPr>
              <a:t>closed book, comprehensive</a:t>
            </a:r>
            <a:endParaRPr lang="en-US" altLang="zh-CN" sz="1800">
              <a:ea typeface="宋体" pitchFamily="-84" charset="-122"/>
            </a:endParaRPr>
          </a:p>
          <a:p>
            <a:pPr lvl="1"/>
            <a:r>
              <a:rPr lang="en-US" altLang="zh-CN" sz="1800">
                <a:ea typeface="宋体" pitchFamily="-84" charset="-122"/>
              </a:rPr>
              <a:t>2 hours</a:t>
            </a:r>
            <a:endParaRPr lang="en-US" altLang="zh-CN" sz="1800">
              <a:ea typeface="宋体" pitchFamily="-84" charset="-122"/>
            </a:endParaRPr>
          </a:p>
          <a:p>
            <a:pPr lvl="1"/>
            <a:r>
              <a:rPr lang="en-US" altLang="zh-CN" sz="1800">
                <a:solidFill>
                  <a:srgbClr val="FF0000"/>
                </a:solidFill>
                <a:ea typeface="宋体" pitchFamily="-84" charset="-122"/>
              </a:rPr>
              <a:t>2021 </a:t>
            </a:r>
            <a:endParaRPr lang="en-US" altLang="zh-CN" sz="1800">
              <a:solidFill>
                <a:srgbClr val="FF0000"/>
              </a:solidFill>
              <a:ea typeface="宋体" pitchFamily="-84" charset="-122"/>
            </a:endParaRPr>
          </a:p>
          <a:p>
            <a:pPr lvl="1"/>
            <a:endParaRPr lang="en-US" altLang="zh-CN" sz="2400">
              <a:ea typeface="宋体" pitchFamily="-8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pitchFamily="-84" charset="-122"/>
              </a:rPr>
              <a:t>Questions:</a:t>
            </a:r>
            <a:endParaRPr lang="en-US" altLang="zh-CN" sz="2400">
              <a:ea typeface="宋体" pitchFamily="-84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pitchFamily="-84" charset="-122"/>
              </a:rPr>
              <a:t>Calculation</a:t>
            </a:r>
            <a:endParaRPr lang="en-US" altLang="zh-CN" sz="2000">
              <a:ea typeface="宋体" pitchFamily="-84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pitchFamily="-84" charset="-122"/>
              </a:rPr>
              <a:t>Protocol explanation and concepts</a:t>
            </a:r>
            <a:endParaRPr lang="en-US" altLang="zh-CN" sz="2000">
              <a:ea typeface="宋体" pitchFamily="-84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pitchFamily="-84" charset="-122"/>
              </a:rPr>
              <a:t>Analyze snapshot of packets captured by Wireshark</a:t>
            </a:r>
            <a:endParaRPr lang="en-US" altLang="zh-CN" sz="2000">
              <a:ea typeface="宋体" pitchFamily="-84" charset="-122"/>
            </a:endParaRPr>
          </a:p>
          <a:p>
            <a:pPr lvl="4"/>
            <a:endParaRPr lang="en-US" altLang="en-US"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en-US"/>
              <a:t>Chapter 4-5: Network Layer</a:t>
            </a:r>
            <a:endParaRPr lang="en-US" altLang="en-US"/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en-US" altLang="en-US"/>
              <a:t>Datagram networks-Internet</a:t>
            </a:r>
            <a:endParaRPr lang="en-US" altLang="en-US"/>
          </a:p>
          <a:p>
            <a:pPr lvl="1"/>
            <a:r>
              <a:rPr lang="en-US" altLang="en-US"/>
              <a:t>IP protocol</a:t>
            </a:r>
            <a:endParaRPr lang="en-US" altLang="en-US"/>
          </a:p>
          <a:p>
            <a:pPr lvl="1"/>
            <a:r>
              <a:rPr lang="en-US" altLang="en-US"/>
              <a:t>ICMP protocol</a:t>
            </a:r>
            <a:endParaRPr lang="en-US" altLang="en-US"/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Routing protocol</a:t>
            </a:r>
            <a:endParaRPr lang="en-US" altLang="en-US">
              <a:solidFill>
                <a:srgbClr val="FF0000"/>
              </a:solidFill>
            </a:endParaRPr>
          </a:p>
          <a:p>
            <a:pPr lvl="2"/>
            <a:r>
              <a:rPr lang="en-US" altLang="en-US">
                <a:solidFill>
                  <a:srgbClr val="FF0000"/>
                </a:solidFill>
              </a:rPr>
              <a:t>Intra-AS routing</a:t>
            </a:r>
            <a:endParaRPr lang="en-US" altLang="en-US">
              <a:solidFill>
                <a:srgbClr val="FF0000"/>
              </a:solidFill>
            </a:endParaRPr>
          </a:p>
          <a:p>
            <a:pPr lvl="3"/>
            <a:r>
              <a:rPr lang="en-US" altLang="en-US" sz="1600">
                <a:solidFill>
                  <a:srgbClr val="FF0000"/>
                </a:solidFill>
              </a:rPr>
              <a:t>Link state (Dijkstra</a:t>
            </a:r>
            <a:r>
              <a:rPr lang="ja-JP" altLang="en-US" sz="1600">
                <a:solidFill>
                  <a:srgbClr val="FF0000"/>
                </a:solidFill>
              </a:rPr>
              <a:t>’</a:t>
            </a:r>
            <a:r>
              <a:rPr lang="en-US" altLang="ja-JP" sz="1600">
                <a:solidFill>
                  <a:srgbClr val="FF0000"/>
                </a:solidFill>
              </a:rPr>
              <a:t>s algorithm)</a:t>
            </a:r>
            <a:endParaRPr lang="en-US" altLang="ja-JP" sz="1600">
              <a:solidFill>
                <a:srgbClr val="FF0000"/>
              </a:solidFill>
            </a:endParaRPr>
          </a:p>
          <a:p>
            <a:pPr lvl="3"/>
            <a:r>
              <a:rPr lang="en-US" altLang="en-US" sz="1600">
                <a:solidFill>
                  <a:srgbClr val="FF0000"/>
                </a:solidFill>
              </a:rPr>
              <a:t>Distance Vector</a:t>
            </a:r>
            <a:endParaRPr lang="en-US" altLang="en-US" sz="1600">
              <a:solidFill>
                <a:srgbClr val="FF0000"/>
              </a:solidFill>
            </a:endParaRPr>
          </a:p>
          <a:p>
            <a:pPr lvl="3"/>
            <a:r>
              <a:rPr lang="en-US" altLang="en-US" sz="1600">
                <a:solidFill>
                  <a:srgbClr val="FF0000"/>
                </a:solidFill>
              </a:rPr>
              <a:t>Hierarchical routing</a:t>
            </a:r>
            <a:endParaRPr lang="en-US" altLang="en-US" sz="1600">
              <a:solidFill>
                <a:srgbClr val="FF0000"/>
              </a:solidFill>
            </a:endParaRPr>
          </a:p>
          <a:p>
            <a:pPr lvl="2"/>
            <a:r>
              <a:rPr lang="en-US" altLang="zh-CN">
                <a:solidFill>
                  <a:srgbClr val="FF0000"/>
                </a:solidFill>
              </a:rPr>
              <a:t>Inter-AS routing</a:t>
            </a:r>
            <a:endParaRPr lang="en-US" altLang="en-US">
              <a:solidFill>
                <a:srgbClr val="FF0000"/>
              </a:solidFill>
            </a:endParaRPr>
          </a:p>
          <a:p>
            <a:pPr lvl="3"/>
            <a:r>
              <a:rPr lang="en-US" altLang="en-US"/>
              <a:t>BGP</a:t>
            </a:r>
            <a:endParaRPr lang="en-US" altLang="en-US"/>
          </a:p>
        </p:txBody>
      </p:sp>
      <p:sp>
        <p:nvSpPr>
          <p:cNvPr id="36867" name="Footer Placeholder 3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r>
              <a:rPr lang="en-US" altLang="en-US" sz="1400"/>
              <a:t> Introduction</a:t>
            </a:r>
            <a:endParaRPr lang="en-US" altLang="en-US" sz="1400">
              <a:latin typeface="Times New Roman" panose="02020603050405020304" pitchFamily="-84" charset="0"/>
            </a:endParaRPr>
          </a:p>
        </p:txBody>
      </p:sp>
      <p:sp>
        <p:nvSpPr>
          <p:cNvPr id="36868" name="Slide Number Placeholder 4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r>
              <a:rPr lang="en-US" altLang="en-US" sz="1400">
                <a:latin typeface="Times New Roman" panose="02020603050405020304" pitchFamily="-84" charset="0"/>
              </a:rPr>
              <a:t>1-</a:t>
            </a:r>
            <a:fld id="{9A0DB2DC-4C9A-4742-B13C-FB6460FD3503}" type="slidenum">
              <a:rPr lang="en-US" altLang="en-US" sz="1400">
                <a:latin typeface="Times New Roman" panose="02020603050405020304" pitchFamily="-84" charset="0"/>
              </a:rPr>
            </a:fld>
            <a:endParaRPr lang="en-US" altLang="en-US" sz="1400">
              <a:latin typeface="Times New Roman" panose="02020603050405020304" pitchFamily="-8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en-US"/>
              <a:t>Chapter 6: The Data Link Layer</a:t>
            </a:r>
            <a:endParaRPr lang="en-US" altLang="en-US"/>
          </a:p>
        </p:txBody>
      </p:sp>
      <p:sp>
        <p:nvSpPr>
          <p:cNvPr id="37890" name="Rectangle 3"/>
          <p:cNvSpPr>
            <a:spLocks noGrp="1"/>
          </p:cNvSpPr>
          <p:nvPr>
            <p:ph sz="half" idx="1"/>
          </p:nvPr>
        </p:nvSpPr>
        <p:spPr>
          <a:xfrm>
            <a:off x="533400" y="1371600"/>
            <a:ext cx="7305675" cy="4648200"/>
          </a:xfrm>
          <a:ln/>
        </p:spPr>
        <p:txBody>
          <a:bodyPr vert="horz" wrap="square" lIns="91440" tIns="45720" rIns="91440" bIns="45720" anchor="t"/>
          <a:p>
            <a:pPr>
              <a:buSzPct val="85000"/>
            </a:pPr>
            <a:r>
              <a:rPr lang="en-US" altLang="en-US" sz="2400">
                <a:latin typeface="+mn-lt"/>
                <a:ea typeface="MS PGothic" charset="0"/>
                <a:cs typeface="+mn-cs"/>
              </a:rPr>
              <a:t>understand principles behind data link layer services:</a:t>
            </a:r>
            <a:endParaRPr lang="en-US" altLang="en-US" sz="2400">
              <a:latin typeface="+mn-lt"/>
              <a:ea typeface="MS PGothic" charset="0"/>
              <a:cs typeface="+mn-cs"/>
            </a:endParaRPr>
          </a:p>
          <a:p>
            <a:pPr lvl="1">
              <a:buSzPct val="75000"/>
            </a:pPr>
            <a:r>
              <a:rPr lang="en-US" altLang="en-US" sz="2000">
                <a:latin typeface="+mn-lt"/>
                <a:ea typeface="MS PGothic" charset="0"/>
              </a:rPr>
              <a:t>What are the main services of link layer?</a:t>
            </a:r>
            <a:endParaRPr lang="en-US" altLang="en-US" sz="2000">
              <a:latin typeface="+mn-lt"/>
              <a:ea typeface="MS PGothic" charset="0"/>
            </a:endParaRPr>
          </a:p>
          <a:p>
            <a:pPr lvl="1">
              <a:buSzPct val="75000"/>
            </a:pPr>
            <a:r>
              <a:rPr lang="en-US" altLang="en-US" sz="2000">
                <a:latin typeface="+mn-lt"/>
                <a:ea typeface="MS PGothic" charset="0"/>
              </a:rPr>
              <a:t>error detection, correction</a:t>
            </a:r>
            <a:endParaRPr lang="en-US" altLang="en-US" sz="2000">
              <a:latin typeface="+mn-lt"/>
              <a:ea typeface="MS PGothic" charset="0"/>
            </a:endParaRPr>
          </a:p>
          <a:p>
            <a:pPr lvl="1">
              <a:buSzPct val="75000"/>
            </a:pPr>
            <a:r>
              <a:rPr lang="en-US" altLang="en-US" sz="2000">
                <a:latin typeface="+mn-lt"/>
                <a:ea typeface="MS PGothic" charset="0"/>
              </a:rPr>
              <a:t>sharing a broadcast channel: multiple access</a:t>
            </a:r>
            <a:endParaRPr lang="en-US" altLang="en-US" sz="2000">
              <a:latin typeface="+mn-lt"/>
              <a:ea typeface="MS PGothic" charset="0"/>
            </a:endParaRPr>
          </a:p>
          <a:p>
            <a:pPr lvl="1">
              <a:buSzPct val="75000"/>
            </a:pPr>
            <a:r>
              <a:rPr lang="en-US" altLang="en-US" sz="2000">
                <a:latin typeface="+mn-lt"/>
                <a:ea typeface="MS PGothic" charset="0"/>
              </a:rPr>
              <a:t>link layer addressing</a:t>
            </a:r>
            <a:endParaRPr lang="en-US" altLang="en-US" sz="2000">
              <a:latin typeface="+mn-lt"/>
              <a:ea typeface="MS PGothic" charset="0"/>
            </a:endParaRPr>
          </a:p>
          <a:p>
            <a:pPr>
              <a:buSzPct val="85000"/>
            </a:pPr>
            <a:endParaRPr lang="en-US" altLang="en-US" sz="2400">
              <a:latin typeface="+mn-lt"/>
              <a:ea typeface="MS PGothic" charset="0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en-US"/>
              <a:t>Chapter 6: The Data Link Layer</a:t>
            </a:r>
            <a:endParaRPr lang="en-US" altLang="en-US"/>
          </a:p>
        </p:txBody>
      </p:sp>
      <p:sp>
        <p:nvSpPr>
          <p:cNvPr id="39938" name="Rectangle 3"/>
          <p:cNvSpPr>
            <a:spLocks noGrp="1"/>
          </p:cNvSpPr>
          <p:nvPr>
            <p:ph sz="half" idx="1"/>
          </p:nvPr>
        </p:nvSpPr>
        <p:spPr>
          <a:xfrm>
            <a:off x="533400" y="1371600"/>
            <a:ext cx="7305675" cy="4648200"/>
          </a:xfrm>
          <a:ln/>
        </p:spPr>
        <p:txBody>
          <a:bodyPr vert="horz" wrap="square" lIns="91440" tIns="45720" rIns="91440" bIns="45720" anchor="t"/>
          <a:p>
            <a:pPr>
              <a:buSzPct val="85000"/>
            </a:pPr>
            <a:r>
              <a:rPr lang="en-US" altLang="en-US" sz="2400">
                <a:latin typeface="+mn-lt"/>
                <a:ea typeface="MS PGothic" charset="0"/>
                <a:cs typeface="+mn-cs"/>
              </a:rPr>
              <a:t>Error detection and correction</a:t>
            </a:r>
            <a:endParaRPr lang="en-US" altLang="en-US" sz="2400">
              <a:latin typeface="+mn-lt"/>
              <a:ea typeface="MS PGothic" charset="0"/>
              <a:cs typeface="+mn-cs"/>
            </a:endParaRPr>
          </a:p>
          <a:p>
            <a:pPr lvl="1">
              <a:buSzPct val="75000"/>
            </a:pPr>
            <a:r>
              <a:rPr lang="en-US" altLang="en-US" sz="2000">
                <a:latin typeface="+mn-lt"/>
                <a:ea typeface="MS PGothic" charset="0"/>
              </a:rPr>
              <a:t>Parity Checking</a:t>
            </a:r>
            <a:endParaRPr lang="en-US" altLang="en-US" sz="2000">
              <a:latin typeface="+mn-lt"/>
              <a:ea typeface="MS PGothic" charset="0"/>
            </a:endParaRPr>
          </a:p>
          <a:p>
            <a:pPr lvl="1">
              <a:buSzPct val="75000"/>
            </a:pPr>
            <a:r>
              <a:rPr lang="en-US" altLang="en-US" sz="2000">
                <a:latin typeface="+mn-lt"/>
                <a:ea typeface="MS PGothic" charset="0"/>
              </a:rPr>
              <a:t>Checksumming: Cyclic Redundancy Check</a:t>
            </a:r>
            <a:endParaRPr lang="en-US" altLang="en-US" sz="2000">
              <a:latin typeface="+mn-lt"/>
              <a:ea typeface="MS PGothic" charset="0"/>
            </a:endParaRPr>
          </a:p>
          <a:p>
            <a:pPr>
              <a:buSzPct val="85000"/>
            </a:pPr>
            <a:r>
              <a:rPr lang="en-US" altLang="en-US">
                <a:latin typeface="+mn-lt"/>
                <a:ea typeface="MS PGothic" charset="0"/>
                <a:cs typeface="+mn-cs"/>
              </a:rPr>
              <a:t>Multiple Access Protocols (MAC)- </a:t>
            </a:r>
            <a:r>
              <a:rPr lang="en-US" altLang="en-US" sz="2400">
                <a:latin typeface="+mn-lt"/>
                <a:ea typeface="MS PGothic" charset="0"/>
                <a:cs typeface="+mn-cs"/>
              </a:rPr>
              <a:t>Three broad classes:</a:t>
            </a:r>
            <a:endParaRPr lang="en-US" altLang="en-US" sz="2400">
              <a:latin typeface="+mn-lt"/>
              <a:ea typeface="MS PGothic" charset="0"/>
              <a:cs typeface="+mn-cs"/>
            </a:endParaRPr>
          </a:p>
          <a:p>
            <a:pPr lvl="1">
              <a:buSzPct val="75000"/>
            </a:pPr>
            <a:r>
              <a:rPr lang="en-US" altLang="en-US" sz="2000">
                <a:solidFill>
                  <a:srgbClr val="FF0000"/>
                </a:solidFill>
                <a:latin typeface="+mn-lt"/>
                <a:ea typeface="MS PGothic" charset="0"/>
              </a:rPr>
              <a:t>Channel Partitioning</a:t>
            </a:r>
            <a:endParaRPr lang="en-US" altLang="en-US" sz="2000">
              <a:solidFill>
                <a:srgbClr val="FF0000"/>
              </a:solidFill>
              <a:latin typeface="+mn-lt"/>
              <a:ea typeface="MS PGothic" charset="0"/>
            </a:endParaRPr>
          </a:p>
          <a:p>
            <a:pPr lvl="2"/>
            <a:r>
              <a:rPr lang="en-US" altLang="en-US">
                <a:solidFill>
                  <a:srgbClr val="FF0000"/>
                </a:solidFill>
                <a:latin typeface="+mn-lt"/>
                <a:ea typeface="MS PGothic" charset="0"/>
              </a:rPr>
              <a:t>TDMA, FDMA, CDMA</a:t>
            </a:r>
            <a:endParaRPr lang="en-US" altLang="en-US">
              <a:latin typeface="+mn-lt"/>
              <a:ea typeface="MS PGothic" charset="0"/>
            </a:endParaRPr>
          </a:p>
          <a:p>
            <a:pPr lvl="1">
              <a:buSzPct val="75000"/>
            </a:pPr>
            <a:r>
              <a:rPr lang="en-US" altLang="en-US" sz="2000">
                <a:solidFill>
                  <a:srgbClr val="FF0000"/>
                </a:solidFill>
                <a:latin typeface="+mn-lt"/>
                <a:ea typeface="MS PGothic" charset="0"/>
              </a:rPr>
              <a:t>Random Access</a:t>
            </a:r>
            <a:endParaRPr lang="en-US" altLang="en-US" sz="2000">
              <a:solidFill>
                <a:srgbClr val="FF0000"/>
              </a:solidFill>
              <a:latin typeface="+mn-lt"/>
              <a:ea typeface="MS PGothic" charset="0"/>
            </a:endParaRPr>
          </a:p>
          <a:p>
            <a:pPr lvl="2"/>
            <a:r>
              <a:rPr lang="en-US" altLang="en-US">
                <a:solidFill>
                  <a:srgbClr val="FF0000"/>
                </a:solidFill>
                <a:latin typeface="+mn-lt"/>
                <a:ea typeface="MS PGothic" charset="0"/>
              </a:rPr>
              <a:t>Aloha, slotted Aloha, CSMA/CD</a:t>
            </a:r>
            <a:endParaRPr lang="en-US" altLang="en-US">
              <a:latin typeface="+mn-lt"/>
              <a:ea typeface="MS PGothic" charset="0"/>
            </a:endParaRPr>
          </a:p>
          <a:p>
            <a:pPr lvl="1">
              <a:buSzPct val="75000"/>
            </a:pPr>
            <a:r>
              <a:rPr lang="ja-JP" altLang="en-US" sz="2000">
                <a:solidFill>
                  <a:srgbClr val="FF0000"/>
                </a:solidFill>
                <a:latin typeface="+mn-lt"/>
                <a:ea typeface="MS PGothic" charset="0"/>
              </a:rPr>
              <a:t>“</a:t>
            </a:r>
            <a:r>
              <a:rPr lang="en-US" altLang="ja-JP" sz="2000">
                <a:solidFill>
                  <a:srgbClr val="FF0000"/>
                </a:solidFill>
                <a:latin typeface="+mn-lt"/>
                <a:ea typeface="MS PGothic" charset="0"/>
              </a:rPr>
              <a:t>Taking turns</a:t>
            </a:r>
            <a:r>
              <a:rPr lang="ja-JP" altLang="en-US" sz="2000">
                <a:solidFill>
                  <a:srgbClr val="FF0000"/>
                </a:solidFill>
                <a:latin typeface="+mn-lt"/>
                <a:ea typeface="MS PGothic" charset="0"/>
              </a:rPr>
              <a:t>”</a:t>
            </a:r>
            <a:endParaRPr lang="en-US" altLang="ja-JP" sz="2000">
              <a:solidFill>
                <a:srgbClr val="FF0000"/>
              </a:solidFill>
              <a:latin typeface="+mn-lt"/>
              <a:ea typeface="MS PGothic" charset="0"/>
            </a:endParaRPr>
          </a:p>
          <a:p>
            <a:pPr lvl="2"/>
            <a:r>
              <a:rPr lang="en-US" altLang="en-US">
                <a:solidFill>
                  <a:srgbClr val="FF0000"/>
                </a:solidFill>
                <a:latin typeface="+mn-lt"/>
                <a:ea typeface="MS PGothic" charset="0"/>
              </a:rPr>
              <a:t>Pulling, token passing</a:t>
            </a:r>
            <a:endParaRPr lang="en-US" altLang="en-US">
              <a:latin typeface="+mn-lt"/>
              <a:ea typeface="MS PGothic" charset="0"/>
            </a:endParaRPr>
          </a:p>
          <a:p>
            <a:pPr>
              <a:buSzPct val="85000"/>
            </a:pPr>
            <a:endParaRPr lang="en-US" altLang="en-US">
              <a:latin typeface="+mn-lt"/>
              <a:ea typeface="MS PGothic" charset="0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en-US"/>
              <a:t>Chapter 6: The Data Link Layer</a:t>
            </a:r>
            <a:endParaRPr lang="en-US" altLang="en-US"/>
          </a:p>
        </p:txBody>
      </p:sp>
      <p:sp>
        <p:nvSpPr>
          <p:cNvPr id="41986" name="Rectangle 3"/>
          <p:cNvSpPr>
            <a:spLocks noGrp="1"/>
          </p:cNvSpPr>
          <p:nvPr>
            <p:ph sz="half" idx="1"/>
          </p:nvPr>
        </p:nvSpPr>
        <p:spPr>
          <a:xfrm>
            <a:off x="533400" y="1371600"/>
            <a:ext cx="7305675" cy="4648200"/>
          </a:xfrm>
          <a:ln/>
        </p:spPr>
        <p:txBody>
          <a:bodyPr vert="horz" wrap="square" lIns="91440" tIns="45720" rIns="91440" bIns="45720" anchor="t"/>
          <a:p>
            <a:pPr>
              <a:buSzPct val="85000"/>
            </a:pPr>
            <a:r>
              <a:rPr lang="en-US" altLang="en-US" sz="2000">
                <a:latin typeface="+mn-lt"/>
                <a:ea typeface="MS PGothic" charset="0"/>
                <a:cs typeface="+mn-cs"/>
              </a:rPr>
              <a:t>Link layer address</a:t>
            </a:r>
            <a:endParaRPr lang="en-US" altLang="en-US" sz="2000">
              <a:latin typeface="+mn-lt"/>
              <a:ea typeface="MS PGothic" charset="0"/>
              <a:cs typeface="+mn-cs"/>
            </a:endParaRPr>
          </a:p>
          <a:p>
            <a:pPr lvl="1">
              <a:buSzPct val="75000"/>
            </a:pPr>
            <a:r>
              <a:rPr lang="en-US" altLang="en-US" sz="2000">
                <a:latin typeface="+mn-lt"/>
                <a:ea typeface="MS PGothic" charset="0"/>
              </a:rPr>
              <a:t>MAC address</a:t>
            </a:r>
            <a:endParaRPr lang="en-US" altLang="en-US" sz="2000">
              <a:latin typeface="+mn-lt"/>
              <a:ea typeface="MS PGothic" charset="0"/>
            </a:endParaRPr>
          </a:p>
          <a:p>
            <a:pPr lvl="1">
              <a:buSzPct val="75000"/>
            </a:pPr>
            <a:r>
              <a:rPr lang="en-US" altLang="en-US" sz="2000">
                <a:latin typeface="+mn-lt"/>
                <a:ea typeface="MS PGothic" charset="0"/>
              </a:rPr>
              <a:t>ARP, RARP</a:t>
            </a:r>
            <a:endParaRPr lang="en-US" altLang="en-US" sz="2000">
              <a:latin typeface="+mn-lt"/>
              <a:ea typeface="MS PGothic" charset="0"/>
            </a:endParaRPr>
          </a:p>
          <a:p>
            <a:pPr lvl="1">
              <a:buSzPct val="75000"/>
            </a:pPr>
            <a:r>
              <a:rPr lang="en-US" altLang="en-US" sz="2000">
                <a:latin typeface="+mn-lt"/>
                <a:ea typeface="MS PGothic" charset="0"/>
              </a:rPr>
              <a:t>How to route to another LAN?</a:t>
            </a:r>
            <a:endParaRPr lang="en-US" altLang="en-US" sz="2000">
              <a:latin typeface="+mn-lt"/>
              <a:ea typeface="MS PGothic" charset="0"/>
            </a:endParaRPr>
          </a:p>
          <a:p>
            <a:pPr lvl="1">
              <a:buSzPct val="75000"/>
            </a:pPr>
            <a:endParaRPr lang="en-US" altLang="en-US" sz="2000">
              <a:latin typeface="+mn-lt"/>
              <a:ea typeface="MS PGothic" charset="0"/>
            </a:endParaRPr>
          </a:p>
          <a:p>
            <a:pPr>
              <a:buSzPct val="85000"/>
            </a:pPr>
            <a:r>
              <a:rPr lang="en-US" altLang="en-US" sz="2400">
                <a:latin typeface="+mn-lt"/>
                <a:ea typeface="MS PGothic" charset="0"/>
                <a:cs typeface="+mn-cs"/>
              </a:rPr>
              <a:t>Ethernet</a:t>
            </a:r>
            <a:endParaRPr lang="en-US" altLang="en-US" sz="2400">
              <a:latin typeface="+mn-lt"/>
              <a:ea typeface="MS PGothic" charset="0"/>
              <a:cs typeface="+mn-cs"/>
            </a:endParaRPr>
          </a:p>
          <a:p>
            <a:pPr lvl="1">
              <a:buSzPct val="75000"/>
            </a:pPr>
            <a:r>
              <a:rPr lang="en-US" altLang="en-US" sz="2000">
                <a:latin typeface="+mn-lt"/>
                <a:ea typeface="MS PGothic" charset="0"/>
              </a:rPr>
              <a:t>Star vs. bus topology (broadcast based?)</a:t>
            </a:r>
            <a:endParaRPr lang="en-US" altLang="en-US" sz="2000">
              <a:latin typeface="+mn-lt"/>
              <a:ea typeface="MS PGothic" charset="0"/>
            </a:endParaRPr>
          </a:p>
          <a:p>
            <a:pPr lvl="1">
              <a:buSzPct val="75000"/>
            </a:pPr>
            <a:r>
              <a:rPr lang="en-US" altLang="en-US" sz="2000">
                <a:latin typeface="+mn-lt"/>
                <a:ea typeface="MS PGothic" charset="0"/>
              </a:rPr>
              <a:t>Ethernet frame format</a:t>
            </a:r>
            <a:endParaRPr lang="en-US" altLang="en-US" sz="2000">
              <a:latin typeface="+mn-lt"/>
              <a:ea typeface="MS PGothic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en-US"/>
              <a:t>Chapter 7</a:t>
            </a:r>
            <a:endParaRPr lang="en-US" altLang="en-US"/>
          </a:p>
        </p:txBody>
      </p:sp>
      <p:sp>
        <p:nvSpPr>
          <p:cNvPr id="44034" name="Content Placeholder 6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>
              <a:lnSpc>
                <a:spcPct val="90000"/>
              </a:lnSpc>
            </a:pPr>
            <a:r>
              <a:rPr lang="en-US" altLang="en-US"/>
              <a:t>Wireless links, characteristics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Hidden terminal problem</a:t>
            </a: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IEEE 802.11 wireless LANs (“wi-fi”)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MAC protocol: CSMA/CA</a:t>
            </a:r>
            <a:endParaRPr lang="en-US" altLang="en-US"/>
          </a:p>
          <a:p>
            <a:endParaRPr lang="en-US" altLang="en-US"/>
          </a:p>
        </p:txBody>
      </p:sp>
      <p:sp>
        <p:nvSpPr>
          <p:cNvPr id="44035" name="Footer Placeholder 4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r>
              <a:rPr lang="en-US" altLang="en-US" sz="1400"/>
              <a:t> Introduction</a:t>
            </a:r>
            <a:endParaRPr lang="en-US" altLang="en-US" sz="1400">
              <a:latin typeface="Times New Roman" panose="02020603050405020304" pitchFamily="-84" charset="0"/>
            </a:endParaRPr>
          </a:p>
        </p:txBody>
      </p:sp>
      <p:sp>
        <p:nvSpPr>
          <p:cNvPr id="44036" name="Slide Number Placeholder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r>
              <a:rPr lang="en-US" altLang="en-US" sz="1400">
                <a:latin typeface="Times New Roman" panose="02020603050405020304" pitchFamily="-84" charset="0"/>
              </a:rPr>
              <a:t>1-</a:t>
            </a:r>
            <a:fld id="{9A0DB2DC-4C9A-4742-B13C-FB6460FD3503}" type="slidenum">
              <a:rPr lang="en-US" altLang="en-US" sz="1400">
                <a:latin typeface="Times New Roman" panose="02020603050405020304" pitchFamily="-84" charset="0"/>
              </a:rPr>
            </a:fld>
            <a:endParaRPr lang="en-US" altLang="en-US" sz="1400">
              <a:latin typeface="Times New Roman" panose="02020603050405020304" pitchFamily="-8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>
                <a:ea typeface="宋体" pitchFamily="-84" charset="-122"/>
              </a:rPr>
              <a:t>General rule to prepare for the final:</a:t>
            </a:r>
            <a:endParaRPr lang="en-US" altLang="zh-CN">
              <a:ea typeface="宋体" pitchFamily="-84" charset="-122"/>
            </a:endParaRPr>
          </a:p>
        </p:txBody>
      </p:sp>
      <p:sp>
        <p:nvSpPr>
          <p:cNvPr id="1741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>
              <a:lnSpc>
                <a:spcPct val="90000"/>
              </a:lnSpc>
            </a:pPr>
            <a:r>
              <a:rPr lang="en-US" altLang="zh-CN" sz="2400">
                <a:ea typeface="宋体" pitchFamily="-84" charset="-122"/>
              </a:rPr>
              <a:t>Understand the fundamental concepts and basic principles of computer networks</a:t>
            </a:r>
            <a:endParaRPr lang="en-US" altLang="zh-CN" sz="2400">
              <a:ea typeface="宋体" pitchFamily="-84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宋体" pitchFamily="-84" charset="-122"/>
              </a:rPr>
              <a:t>Network basic</a:t>
            </a:r>
            <a:endParaRPr lang="en-US" altLang="zh-CN" sz="1800">
              <a:ea typeface="宋体" pitchFamily="-84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宋体" pitchFamily="-84" charset="-122"/>
              </a:rPr>
              <a:t>Basic design principles in network protocols</a:t>
            </a:r>
            <a:endParaRPr lang="en-US" altLang="zh-CN" sz="1800">
              <a:ea typeface="宋体" pitchFamily="-84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宋体" pitchFamily="-84" charset="-122"/>
              </a:rPr>
              <a:t>Internet protocols</a:t>
            </a:r>
            <a:endParaRPr lang="en-US" altLang="zh-CN" sz="1800">
              <a:ea typeface="宋体" pitchFamily="-84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宋体" pitchFamily="-84" charset="-122"/>
              </a:rPr>
              <a:t>Wireless network protocols</a:t>
            </a:r>
            <a:endParaRPr lang="en-US" altLang="zh-CN" sz="2000">
              <a:ea typeface="宋体" pitchFamily="-84" charset="-122"/>
            </a:endParaRPr>
          </a:p>
          <a:p>
            <a:pPr lvl="4">
              <a:lnSpc>
                <a:spcPct val="90000"/>
              </a:lnSpc>
            </a:pPr>
            <a:endParaRPr lang="en-US" altLang="zh-CN" sz="1600">
              <a:ea typeface="宋体" pitchFamily="-84" charset="-122"/>
            </a:endParaRPr>
          </a:p>
          <a:p>
            <a:r>
              <a:rPr lang="en-US" altLang="en-US" sz="2400"/>
              <a:t>What you should review:</a:t>
            </a:r>
            <a:endParaRPr lang="en-US" altLang="en-US" sz="2400"/>
          </a:p>
          <a:p>
            <a:pPr lvl="1"/>
            <a:r>
              <a:rPr lang="en-US" altLang="en-US" sz="1600"/>
              <a:t>Homework</a:t>
            </a:r>
            <a:endParaRPr lang="en-US" altLang="en-US" sz="1600"/>
          </a:p>
          <a:p>
            <a:pPr lvl="1"/>
            <a:r>
              <a:rPr lang="en-US" altLang="en-US" sz="1600"/>
              <a:t>Quizzes</a:t>
            </a:r>
            <a:endParaRPr lang="en-US" altLang="en-US" sz="1600"/>
          </a:p>
          <a:p>
            <a:pPr lvl="1"/>
            <a:r>
              <a:rPr lang="en-US" altLang="en-US" sz="1600"/>
              <a:t>Projects</a:t>
            </a:r>
            <a:endParaRPr lang="en-US" altLang="en-US" sz="1600"/>
          </a:p>
          <a:p>
            <a:pPr lvl="1"/>
            <a:r>
              <a:rPr lang="en-US" altLang="en-US" sz="1600"/>
              <a:t>Slides</a:t>
            </a:r>
            <a:endParaRPr lang="en-US" altLang="en-US" sz="1600"/>
          </a:p>
          <a:p>
            <a:pPr lvl="1"/>
            <a:r>
              <a:rPr lang="en-US" altLang="en-US" sz="1600"/>
              <a:t>Related book chapter</a:t>
            </a:r>
            <a:endParaRPr lang="en-US" altLang="en-US" sz="1600"/>
          </a:p>
          <a:p>
            <a:pPr lvl="4"/>
            <a:endParaRPr lang="en-US" altLang="en-US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Title 5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en-US"/>
              <a:t>Chapter 1: Introduction</a:t>
            </a:r>
            <a:endParaRPr lang="en-US" altLang="en-US"/>
          </a:p>
        </p:txBody>
      </p:sp>
      <p:sp>
        <p:nvSpPr>
          <p:cNvPr id="18434" name="Content Placeholder 6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en-US" altLang="en-US" sz="2400"/>
              <a:t>what</a:t>
            </a:r>
            <a:r>
              <a:rPr lang="ja-JP" altLang="en-US" sz="2400"/>
              <a:t>’</a:t>
            </a:r>
            <a:r>
              <a:rPr lang="en-US" altLang="ja-JP" sz="2400"/>
              <a:t>s a protocol?</a:t>
            </a:r>
            <a:endParaRPr lang="en-US" altLang="ja-JP" sz="2400"/>
          </a:p>
          <a:p>
            <a:r>
              <a:rPr lang="en-US" altLang="en-US" sz="2400"/>
              <a:t>network edge; </a:t>
            </a:r>
            <a:endParaRPr lang="en-US" altLang="en-US" sz="2400"/>
          </a:p>
          <a:p>
            <a:pPr lvl="1"/>
            <a:r>
              <a:rPr lang="en-US" altLang="en-US" sz="2000"/>
              <a:t>Hosts</a:t>
            </a:r>
            <a:endParaRPr lang="en-US" altLang="en-US" sz="2000"/>
          </a:p>
          <a:p>
            <a:pPr lvl="1"/>
            <a:r>
              <a:rPr lang="en-US" altLang="en-US" sz="2000"/>
              <a:t>Physical media (shared  or dedicated, bandwidth comparison)</a:t>
            </a:r>
            <a:endParaRPr lang="en-US" altLang="en-US" sz="2000"/>
          </a:p>
          <a:p>
            <a:r>
              <a:rPr lang="en-US" altLang="en-US" sz="2400"/>
              <a:t>network core: </a:t>
            </a:r>
            <a:endParaRPr lang="en-US" altLang="en-US" sz="2400"/>
          </a:p>
          <a:p>
            <a:pPr lvl="1"/>
            <a:r>
              <a:rPr lang="en-US" altLang="en-US" sz="2000"/>
              <a:t>packet/circuit switching</a:t>
            </a:r>
            <a:endParaRPr lang="en-US" altLang="en-US" sz="2000"/>
          </a:p>
          <a:p>
            <a:pPr lvl="1"/>
            <a:r>
              <a:rPr lang="en-US" altLang="en-US" sz="2000"/>
              <a:t>Internet structure</a:t>
            </a:r>
            <a:endParaRPr lang="en-US" alt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8207375" cy="4648200"/>
          </a:xfrm>
          <a:ln/>
        </p:spPr>
        <p:txBody>
          <a:bodyPr vert="horz" wrap="square" lIns="91440" tIns="45720" rIns="91440" bIns="45720" anchor="t"/>
          <a:p>
            <a:r>
              <a:rPr lang="en-US" altLang="en-US" sz="2400"/>
              <a:t>Performance: loss, delay, throughput</a:t>
            </a:r>
            <a:endParaRPr lang="en-US" altLang="en-US" sz="2400"/>
          </a:p>
          <a:p>
            <a:pPr lvl="1"/>
            <a:r>
              <a:rPr lang="en-US" altLang="en-US" sz="2000"/>
              <a:t>Why there is loss?</a:t>
            </a:r>
            <a:endParaRPr lang="en-US" altLang="en-US" sz="2000"/>
          </a:p>
          <a:p>
            <a:pPr lvl="1"/>
            <a:r>
              <a:rPr lang="en-US" altLang="en-US" sz="2000"/>
              <a:t>What are the sources that can cause delay? </a:t>
            </a:r>
            <a:endParaRPr lang="en-US" altLang="en-US" sz="2000"/>
          </a:p>
          <a:p>
            <a:pPr lvl="1"/>
            <a:r>
              <a:rPr lang="en-US" altLang="en-US" sz="2000"/>
              <a:t>What factors can affect delay?</a:t>
            </a:r>
            <a:endParaRPr lang="en-US" altLang="en-US" sz="2000"/>
          </a:p>
          <a:p>
            <a:pPr lvl="1"/>
            <a:r>
              <a:rPr lang="en-US" altLang="en-US" sz="2000"/>
              <a:t>What determines end-to-end throughput?</a:t>
            </a:r>
            <a:endParaRPr lang="en-US" altLang="en-US" sz="2000"/>
          </a:p>
          <a:p>
            <a:pPr lvl="4"/>
            <a:endParaRPr lang="en-US" altLang="en-US" sz="1600"/>
          </a:p>
          <a:p>
            <a:r>
              <a:rPr lang="en-US" altLang="en-US" sz="2400"/>
              <a:t>Protocol layers, service models</a:t>
            </a:r>
            <a:endParaRPr lang="en-US" altLang="en-US" sz="2400"/>
          </a:p>
          <a:p>
            <a:pPr lvl="1"/>
            <a:r>
              <a:rPr lang="en-US" altLang="en-US" sz="2000"/>
              <a:t>Internet protocol stack</a:t>
            </a:r>
            <a:endParaRPr lang="en-US" altLang="en-US" sz="2000"/>
          </a:p>
          <a:p>
            <a:pPr lvl="1"/>
            <a:r>
              <a:rPr lang="en-US" altLang="en-US" sz="2000"/>
              <a:t>How encapsulation work?</a:t>
            </a:r>
            <a:endParaRPr lang="en-US" altLang="en-US" sz="2000"/>
          </a:p>
          <a:p>
            <a:pPr lvl="1"/>
            <a:r>
              <a:rPr lang="en-US" altLang="en-US" sz="2000"/>
              <a:t>What is the definition of </a:t>
            </a:r>
            <a:r>
              <a:rPr lang="ja-JP" altLang="en-US" sz="2000"/>
              <a:t>‘</a:t>
            </a:r>
            <a:r>
              <a:rPr lang="en-US" altLang="ja-JP" sz="2000"/>
              <a:t>message</a:t>
            </a:r>
            <a:r>
              <a:rPr lang="ja-JP" altLang="en-US" sz="2000"/>
              <a:t>’</a:t>
            </a:r>
            <a:r>
              <a:rPr lang="en-US" altLang="ja-JP" sz="2000"/>
              <a:t>, </a:t>
            </a:r>
            <a:r>
              <a:rPr lang="ja-JP" altLang="en-US" sz="2000"/>
              <a:t>’</a:t>
            </a:r>
            <a:r>
              <a:rPr lang="en-US" altLang="ja-JP" sz="2000"/>
              <a:t>segment</a:t>
            </a:r>
            <a:r>
              <a:rPr lang="ja-JP" altLang="en-US" sz="2000"/>
              <a:t>’</a:t>
            </a:r>
            <a:r>
              <a:rPr lang="en-US" altLang="ja-JP" sz="2000"/>
              <a:t>, </a:t>
            </a:r>
            <a:r>
              <a:rPr lang="ja-JP" altLang="en-US" sz="2000"/>
              <a:t>’</a:t>
            </a:r>
            <a:r>
              <a:rPr lang="en-US" altLang="ja-JP" sz="2000"/>
              <a:t>datagram</a:t>
            </a:r>
            <a:r>
              <a:rPr lang="ja-JP" altLang="en-US" sz="2000"/>
              <a:t>’</a:t>
            </a:r>
            <a:r>
              <a:rPr lang="en-US" altLang="ja-JP" sz="2000"/>
              <a:t>, </a:t>
            </a:r>
            <a:r>
              <a:rPr lang="ja-JP" altLang="en-US" sz="2000"/>
              <a:t>’</a:t>
            </a:r>
            <a:r>
              <a:rPr lang="en-US" altLang="ja-JP" sz="2000"/>
              <a:t>frame</a:t>
            </a:r>
            <a:r>
              <a:rPr lang="ja-JP" altLang="en-US" sz="2000"/>
              <a:t>’</a:t>
            </a:r>
            <a:endParaRPr lang="en-US" altLang="ja-JP" sz="2000"/>
          </a:p>
          <a:p>
            <a:endParaRPr lang="en-US" altLang="en-US" sz="2400"/>
          </a:p>
        </p:txBody>
      </p:sp>
      <p:sp>
        <p:nvSpPr>
          <p:cNvPr id="19458" name="Title 5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en-US"/>
              <a:t>Chapter 1: Introduction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Footer Placeholder 4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r>
              <a:rPr lang="en-US" altLang="en-US" sz="1400"/>
              <a:t> Introduction</a:t>
            </a:r>
            <a:endParaRPr lang="en-US" altLang="en-US" sz="1400">
              <a:latin typeface="Times New Roman" panose="02020603050405020304" pitchFamily="-84" charset="0"/>
            </a:endParaRPr>
          </a:p>
        </p:txBody>
      </p:sp>
      <p:sp>
        <p:nvSpPr>
          <p:cNvPr id="21506" name="Slide Number Placeholder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r>
              <a:rPr lang="en-US" altLang="en-US" sz="1400">
                <a:latin typeface="Times New Roman" panose="02020603050405020304" pitchFamily="-84" charset="0"/>
              </a:rPr>
              <a:t>1-</a:t>
            </a:r>
            <a:fld id="{9A0DB2DC-4C9A-4742-B13C-FB6460FD3503}" type="slidenum">
              <a:rPr lang="en-US" altLang="en-US" sz="1400">
                <a:latin typeface="Times New Roman" panose="02020603050405020304" pitchFamily="-84" charset="0"/>
              </a:rPr>
            </a:fld>
            <a:endParaRPr lang="en-US" altLang="en-US" sz="1400">
              <a:latin typeface="Times New Roman" panose="02020603050405020304" pitchFamily="-84" charset="0"/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8207375" cy="4648200"/>
          </a:xfrm>
          <a:ln/>
        </p:spPr>
        <p:txBody>
          <a:bodyPr vert="horz" wrap="square" lIns="91440" tIns="45720" rIns="91440" bIns="45720" anchor="t"/>
          <a:p>
            <a:r>
              <a:rPr lang="en-US" altLang="en-US" sz="2400"/>
              <a:t>Security</a:t>
            </a:r>
            <a:endParaRPr lang="en-US" altLang="en-US" sz="2400"/>
          </a:p>
          <a:p>
            <a:pPr lvl="1"/>
            <a:r>
              <a:rPr lang="en-US" altLang="en-US" sz="2000"/>
              <a:t>What is the definition of malware?</a:t>
            </a:r>
            <a:endParaRPr lang="en-US" altLang="en-US" sz="2000"/>
          </a:p>
          <a:p>
            <a:pPr lvl="1"/>
            <a:r>
              <a:rPr lang="en-US" altLang="en-US" sz="2000"/>
              <a:t>What is the difference between virus, worm, Trojan house?</a:t>
            </a:r>
            <a:endParaRPr lang="en-US" altLang="en-US" sz="2000"/>
          </a:p>
        </p:txBody>
      </p:sp>
      <p:sp>
        <p:nvSpPr>
          <p:cNvPr id="21508" name="Title 5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en-US"/>
              <a:t>Chapter 1: Introduction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en-US"/>
              <a:t>Chapter 2: Application Layer</a:t>
            </a:r>
            <a:endParaRPr lang="en-US" altLang="en-US"/>
          </a:p>
        </p:txBody>
      </p:sp>
      <p:sp>
        <p:nvSpPr>
          <p:cNvPr id="23554" name="Content Placeholder 8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en-US" altLang="en-US" sz="2400"/>
              <a:t>What are the typical network architectures and their main features/difference? </a:t>
            </a:r>
            <a:endParaRPr lang="en-US" altLang="en-US" sz="2400"/>
          </a:p>
          <a:p>
            <a:pPr lvl="1"/>
            <a:r>
              <a:rPr lang="en-US" altLang="en-US" sz="2000"/>
              <a:t>Client-server</a:t>
            </a:r>
            <a:endParaRPr lang="en-US" altLang="en-US" sz="2000"/>
          </a:p>
          <a:p>
            <a:pPr lvl="1"/>
            <a:r>
              <a:rPr lang="en-US" altLang="en-US" sz="2000"/>
              <a:t>P2P</a:t>
            </a:r>
            <a:endParaRPr lang="en-US" altLang="en-US" sz="2000"/>
          </a:p>
          <a:p>
            <a:pPr lvl="1"/>
            <a:endParaRPr lang="en-US" altLang="en-US" sz="2000"/>
          </a:p>
          <a:p>
            <a:pPr lvl="4"/>
            <a:endParaRPr lang="en-US" altLang="en-US" sz="1800"/>
          </a:p>
          <a:p>
            <a:r>
              <a:rPr lang="en-US" altLang="en-US" sz="2400"/>
              <a:t>What is the architecture of typical applications?</a:t>
            </a:r>
            <a:endParaRPr lang="en-US" altLang="en-US" sz="2400"/>
          </a:p>
          <a:p>
            <a:pPr lvl="1"/>
            <a:r>
              <a:rPr lang="en-US" altLang="en-US" sz="2000"/>
              <a:t>Bittorrent</a:t>
            </a:r>
            <a:endParaRPr lang="en-US" altLang="en-US" sz="2000"/>
          </a:p>
          <a:p>
            <a:pPr lvl="1"/>
            <a:r>
              <a:rPr lang="en-US" altLang="en-US" sz="2000"/>
              <a:t>Email, Http…...</a:t>
            </a:r>
            <a:endParaRPr lang="en-US" altLang="en-US" sz="2000"/>
          </a:p>
          <a:p>
            <a:pPr lvl="1"/>
            <a:endParaRPr lang="en-US" alt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en-US"/>
              <a:t>Chapter 2: Application Layer</a:t>
            </a:r>
            <a:endParaRPr lang="en-US" altLang="en-US"/>
          </a:p>
        </p:txBody>
      </p:sp>
      <p:sp>
        <p:nvSpPr>
          <p:cNvPr id="24578" name="Content Placeholder 8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en-US" altLang="en-US" sz="2000"/>
              <a:t>What transport service does an app need? </a:t>
            </a:r>
            <a:endParaRPr lang="en-US" altLang="en-US" sz="2000"/>
          </a:p>
          <a:p>
            <a:pPr lvl="1"/>
            <a:r>
              <a:rPr lang="en-US" altLang="en-US" sz="1600"/>
              <a:t>TCP or UDP? Why?</a:t>
            </a:r>
            <a:endParaRPr lang="en-US" altLang="en-US" sz="1600"/>
          </a:p>
          <a:p>
            <a:pPr lvl="1"/>
            <a:r>
              <a:rPr lang="en-US" altLang="en-US" sz="1600"/>
              <a:t>What application service requirements?</a:t>
            </a:r>
            <a:endParaRPr lang="en-US" altLang="en-US" sz="1600"/>
          </a:p>
          <a:p>
            <a:pPr lvl="2"/>
            <a:r>
              <a:rPr lang="en-US" altLang="en-US" sz="1400"/>
              <a:t>reliability, bandwidth, delay</a:t>
            </a:r>
            <a:endParaRPr lang="en-US" altLang="en-US" sz="1400"/>
          </a:p>
          <a:p>
            <a:pPr lvl="1"/>
            <a:endParaRPr lang="en-US" altLang="en-US" sz="1600"/>
          </a:p>
          <a:p>
            <a:r>
              <a:rPr lang="en-US" altLang="en-US" sz="2000">
                <a:solidFill>
                  <a:srgbClr val="FF0000"/>
                </a:solidFill>
              </a:rPr>
              <a:t>Understand the typical application protocols:</a:t>
            </a:r>
            <a:endParaRPr lang="en-US" altLang="en-US" sz="2000">
              <a:solidFill>
                <a:srgbClr val="FF0000"/>
              </a:solidFill>
            </a:endParaRPr>
          </a:p>
          <a:p>
            <a:pPr lvl="1"/>
            <a:r>
              <a:rPr lang="en-US" altLang="en-US" sz="1600"/>
              <a:t>Architecture</a:t>
            </a:r>
            <a:endParaRPr lang="en-US" altLang="en-US" sz="1600"/>
          </a:p>
          <a:p>
            <a:pPr lvl="1"/>
            <a:r>
              <a:rPr lang="en-US" altLang="en-US" sz="1600"/>
              <a:t>Main feature </a:t>
            </a:r>
            <a:endParaRPr lang="en-US" altLang="en-US" sz="1600"/>
          </a:p>
          <a:p>
            <a:pPr lvl="2"/>
            <a:r>
              <a:rPr lang="en-US" altLang="en-US" sz="1400"/>
              <a:t>centralized vs. decentralized </a:t>
            </a:r>
            <a:endParaRPr lang="en-US" altLang="en-US" sz="1400"/>
          </a:p>
          <a:p>
            <a:pPr lvl="2"/>
            <a:r>
              <a:rPr lang="en-US" altLang="en-US" sz="1400"/>
              <a:t>stateless vs. stateful</a:t>
            </a:r>
            <a:endParaRPr lang="en-US" altLang="en-US" sz="1400"/>
          </a:p>
          <a:p>
            <a:pPr lvl="2"/>
            <a:r>
              <a:rPr lang="en-US" altLang="en-US" sz="1400"/>
              <a:t>reliable vs. unreliable msg transfer</a:t>
            </a:r>
            <a:endParaRPr lang="en-US" altLang="en-US" sz="1400"/>
          </a:p>
          <a:p>
            <a:pPr lvl="1"/>
            <a:r>
              <a:rPr lang="en-US" altLang="en-US" sz="1800"/>
              <a:t>Message formats:</a:t>
            </a:r>
            <a:endParaRPr lang="en-US" altLang="en-US" sz="1800"/>
          </a:p>
          <a:p>
            <a:pPr lvl="2"/>
            <a:r>
              <a:rPr lang="en-US" altLang="en-US" sz="1400"/>
              <a:t>headers: fields giving info about data</a:t>
            </a:r>
            <a:endParaRPr lang="en-US" altLang="en-US" sz="1400"/>
          </a:p>
          <a:p>
            <a:pPr lvl="2"/>
            <a:r>
              <a:rPr lang="en-US" altLang="en-US" sz="1400"/>
              <a:t>data: info being communicated</a:t>
            </a:r>
            <a:endParaRPr lang="en-US" altLang="en-US" sz="1600"/>
          </a:p>
          <a:p>
            <a:pPr lvl="1"/>
            <a:r>
              <a:rPr lang="en-US" altLang="en-US" sz="1800"/>
              <a:t>Typical request/reply message exchange:</a:t>
            </a:r>
            <a:endParaRPr lang="en-US" altLang="en-US" sz="1800"/>
          </a:p>
          <a:p>
            <a:pPr lvl="2"/>
            <a:r>
              <a:rPr lang="en-US" altLang="en-US" sz="1400"/>
              <a:t>client requests info or service</a:t>
            </a:r>
            <a:endParaRPr lang="en-US" altLang="en-US" sz="1400"/>
          </a:p>
          <a:p>
            <a:pPr lvl="2"/>
            <a:r>
              <a:rPr lang="en-US" altLang="en-US" sz="1400"/>
              <a:t>server responds with data, status code</a:t>
            </a:r>
            <a:endParaRPr lang="en-US" altLang="en-US" sz="1400"/>
          </a:p>
          <a:p>
            <a:endParaRPr lang="en-US" altLang="en-US" sz="2000"/>
          </a:p>
        </p:txBody>
      </p:sp>
      <p:sp>
        <p:nvSpPr>
          <p:cNvPr id="24579" name="Slide Number Placeholder 6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>
                <a:latin typeface="Times New Roman" panose="02020603050405020304" pitchFamily="-84" charset="0"/>
              </a:rPr>
            </a:fld>
            <a:endParaRPr lang="en-US" altLang="en-US" sz="1400">
              <a:latin typeface="Times New Roman" panose="02020603050405020304" pitchFamily="-8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en-US"/>
              <a:t>Chapter 2: Application Layer</a:t>
            </a:r>
            <a:endParaRPr lang="en-US" altLang="en-US"/>
          </a:p>
        </p:txBody>
      </p:sp>
      <p:sp>
        <p:nvSpPr>
          <p:cNvPr id="25602" name="Content Placeholder 8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en-US" altLang="en-US" sz="2000"/>
              <a:t>WEB—HTTP</a:t>
            </a:r>
            <a:endParaRPr lang="en-US" altLang="en-US" sz="2000"/>
          </a:p>
          <a:p>
            <a:pPr lvl="1"/>
            <a:r>
              <a:rPr lang="en-US" altLang="en-US" sz="1600"/>
              <a:t>What is URL?</a:t>
            </a:r>
            <a:endParaRPr lang="en-US" altLang="en-US" sz="1600"/>
          </a:p>
          <a:p>
            <a:pPr lvl="1"/>
            <a:r>
              <a:rPr lang="en-US" altLang="en-US" sz="1600"/>
              <a:t>Non-persistent vs. Persistent </a:t>
            </a:r>
            <a:endParaRPr lang="en-US" altLang="en-US" sz="1600"/>
          </a:p>
          <a:p>
            <a:pPr lvl="1"/>
            <a:r>
              <a:rPr lang="en-US" altLang="en-US" sz="1600"/>
              <a:t>HTTP response/request message format</a:t>
            </a:r>
            <a:endParaRPr lang="en-US" altLang="en-US" sz="1600"/>
          </a:p>
          <a:p>
            <a:pPr lvl="1"/>
            <a:r>
              <a:rPr lang="en-US" altLang="en-US" sz="1600"/>
              <a:t>How cookies work?</a:t>
            </a:r>
            <a:endParaRPr lang="en-US" altLang="en-US" sz="1600"/>
          </a:p>
          <a:p>
            <a:pPr lvl="1"/>
            <a:r>
              <a:rPr lang="en-US" altLang="en-US" sz="1600"/>
              <a:t>Bandwidth calculation in web cache</a:t>
            </a:r>
            <a:endParaRPr lang="en-US" altLang="en-US" sz="1600"/>
          </a:p>
          <a:p>
            <a:pPr lvl="1"/>
            <a:endParaRPr lang="en-US" altLang="en-US" sz="1600"/>
          </a:p>
          <a:p>
            <a:r>
              <a:rPr lang="en-US" altLang="en-US" sz="2000"/>
              <a:t>EMAIL—SMTP, POP3, IMAP</a:t>
            </a:r>
            <a:endParaRPr lang="en-US" altLang="en-US" sz="2000"/>
          </a:p>
          <a:p>
            <a:pPr lvl="1"/>
            <a:r>
              <a:rPr lang="en-US" altLang="en-US" sz="1600"/>
              <a:t>What are the difference between those protocols?</a:t>
            </a:r>
            <a:endParaRPr lang="en-US" altLang="en-US" sz="1600"/>
          </a:p>
          <a:p>
            <a:pPr lvl="1"/>
            <a:r>
              <a:rPr lang="en-US" altLang="en-US" sz="1600"/>
              <a:t>How should they be used?</a:t>
            </a:r>
            <a:endParaRPr lang="en-US" altLang="en-US" sz="1600"/>
          </a:p>
          <a:p>
            <a:pPr lvl="1"/>
            <a:r>
              <a:rPr lang="en-US" altLang="en-US" sz="1600"/>
              <a:t>Architecture?</a:t>
            </a:r>
            <a:endParaRPr lang="en-US" altLang="en-US" sz="1600"/>
          </a:p>
        </p:txBody>
      </p:sp>
      <p:sp>
        <p:nvSpPr>
          <p:cNvPr id="25603" name="Slide Number Placeholder 6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>
                <a:latin typeface="Times New Roman" panose="02020603050405020304" pitchFamily="-84" charset="0"/>
              </a:rPr>
            </a:fld>
            <a:endParaRPr lang="en-US" altLang="en-US" sz="1400">
              <a:latin typeface="Times New Roman" panose="02020603050405020304" pitchFamily="-8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-8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-8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5474</Words>
  <Application>WPS 演示</Application>
  <PresentationFormat>On-screen Show (4:3)</PresentationFormat>
  <Paragraphs>325</Paragraphs>
  <Slides>24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4" baseType="lpstr">
      <vt:lpstr>Arial</vt:lpstr>
      <vt:lpstr>方正书宋_GBK</vt:lpstr>
      <vt:lpstr>Wingdings</vt:lpstr>
      <vt:lpstr>Times New Roman</vt:lpstr>
      <vt:lpstr>MS PGothic</vt:lpstr>
      <vt:lpstr>Comic Sans MS</vt:lpstr>
      <vt:lpstr>PMingLiU</vt:lpstr>
      <vt:lpstr>宋体</vt:lpstr>
      <vt:lpstr>MS PGothic</vt:lpstr>
      <vt:lpstr>苹方-简</vt:lpstr>
      <vt:lpstr>汉仪书宋二KW</vt:lpstr>
      <vt:lpstr>Wingdings</vt:lpstr>
      <vt:lpstr>宋体-简</vt:lpstr>
      <vt:lpstr>微软雅黑</vt:lpstr>
      <vt:lpstr>汉仪旗黑</vt:lpstr>
      <vt:lpstr>宋体</vt:lpstr>
      <vt:lpstr>Arial Unicode MS</vt:lpstr>
      <vt:lpstr>冬青黑体简体中文</vt:lpstr>
      <vt:lpstr>宋体-繁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4th Edition: Chapter 1</dc:title>
  <dc:creator>Jim Kurose and Keith Ross</dc:creator>
  <cp:lastModifiedBy>wangzhi</cp:lastModifiedBy>
  <cp:revision>277</cp:revision>
  <cp:lastPrinted>2021-04-23T00:01:38Z</cp:lastPrinted>
  <dcterms:created xsi:type="dcterms:W3CDTF">2021-04-23T00:01:38Z</dcterms:created>
  <dcterms:modified xsi:type="dcterms:W3CDTF">2021-04-23T00:01:38Z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2052-3.4.2.5348</vt:lpwstr>
  </property>
</Properties>
</file>