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sldIdLst>
    <p:sldId id="287" r:id="rId2"/>
    <p:sldId id="288" r:id="rId3"/>
    <p:sldId id="289" r:id="rId4"/>
    <p:sldId id="290" r:id="rId5"/>
    <p:sldId id="256" r:id="rId6"/>
    <p:sldId id="269" r:id="rId7"/>
    <p:sldId id="271" r:id="rId8"/>
    <p:sldId id="270" r:id="rId9"/>
    <p:sldId id="272" r:id="rId10"/>
    <p:sldId id="258" r:id="rId11"/>
    <p:sldId id="259" r:id="rId12"/>
    <p:sldId id="275" r:id="rId13"/>
    <p:sldId id="276" r:id="rId14"/>
    <p:sldId id="260" r:id="rId15"/>
    <p:sldId id="277" r:id="rId16"/>
    <p:sldId id="261" r:id="rId17"/>
    <p:sldId id="262" r:id="rId18"/>
    <p:sldId id="263" r:id="rId19"/>
    <p:sldId id="264" r:id="rId20"/>
    <p:sldId id="266" r:id="rId21"/>
    <p:sldId id="278" r:id="rId22"/>
    <p:sldId id="279" r:id="rId23"/>
    <p:sldId id="265" r:id="rId24"/>
    <p:sldId id="267" r:id="rId25"/>
    <p:sldId id="268" r:id="rId26"/>
    <p:sldId id="280" r:id="rId27"/>
    <p:sldId id="285" r:id="rId28"/>
    <p:sldId id="283" r:id="rId29"/>
    <p:sldId id="284" r:id="rId30"/>
    <p:sldId id="281" r:id="rId31"/>
    <p:sldId id="282" r:id="rId32"/>
    <p:sldId id="286" r:id="rId33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0000"/>
    <a:srgbClr val="FEE96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152A9-5219-4081-9CFE-9F5542D64413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F43BD-AD0B-4C97-A194-EFB3CCB6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772400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Tampa Code Camp | 2010.11.13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02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39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s.xkcd.com/comics/func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15" y="896327"/>
            <a:ext cx="4251570" cy="506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0">
        <p:fade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6853">
            <a:off x="352628" y="1054202"/>
            <a:ext cx="9970693" cy="6890741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23825"/>
            <a:ext cx="8559800" cy="1325563"/>
          </a:xfrm>
        </p:spPr>
        <p:txBody>
          <a:bodyPr/>
          <a:lstStyle/>
          <a:p>
            <a:pPr algn="ctr"/>
            <a:r>
              <a:rPr lang="en-US" dirty="0" smtClean="0"/>
              <a:t>F# is not a first-class citizen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51000" y="4499572"/>
            <a:ext cx="495300" cy="6439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3217496"/>
            <a:ext cx="6028860" cy="36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181100" y="2281283"/>
            <a:ext cx="11290300" cy="1947344"/>
            <a:chOff x="-1409700" y="1195433"/>
            <a:chExt cx="11290300" cy="1947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494356"/>
              <a:ext cx="5943600" cy="1177728"/>
            </a:xfrm>
            <a:prstGeom prst="rect">
              <a:avLst/>
            </a:prstGeom>
          </p:spPr>
        </p:pic>
        <p:sp>
          <p:nvSpPr>
            <p:cNvPr id="8" name="Multiply 7"/>
            <p:cNvSpPr/>
            <p:nvPr/>
          </p:nvSpPr>
          <p:spPr>
            <a:xfrm rot="403241">
              <a:off x="-1409700" y="1195433"/>
              <a:ext cx="11290300" cy="1947344"/>
            </a:xfrm>
            <a:prstGeom prst="mathMultiply">
              <a:avLst/>
            </a:prstGeom>
            <a:solidFill>
              <a:srgbClr val="FF0000">
                <a:alpha val="61176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073150" y="4109601"/>
            <a:ext cx="11290300" cy="1947344"/>
            <a:chOff x="-1301750" y="3023751"/>
            <a:chExt cx="11290300" cy="1947344"/>
          </a:xfrm>
        </p:grpSpPr>
        <p:sp>
          <p:nvSpPr>
            <p:cNvPr id="9" name="TextBox 8"/>
            <p:cNvSpPr txBox="1"/>
            <p:nvPr/>
          </p:nvSpPr>
          <p:spPr>
            <a:xfrm>
              <a:off x="1485900" y="3073460"/>
              <a:ext cx="48590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 err="1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CodeRush</a:t>
              </a:r>
              <a:endParaRPr lang="en-US" sz="8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 rot="155325">
              <a:off x="-1301750" y="3023751"/>
              <a:ext cx="11290300" cy="1947344"/>
            </a:xfrm>
            <a:prstGeom prst="mathMultiply">
              <a:avLst/>
            </a:prstGeom>
            <a:solidFill>
              <a:srgbClr val="FF0000">
                <a:alpha val="61176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2100" y="317499"/>
            <a:ext cx="8559800" cy="1325564"/>
          </a:xfrm>
        </p:spPr>
        <p:txBody>
          <a:bodyPr/>
          <a:lstStyle/>
          <a:p>
            <a:pPr algn="ctr"/>
            <a:r>
              <a:rPr lang="en-US" dirty="0" smtClean="0"/>
              <a:t>Beloved tools don’t love you back when you use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695"/>
            <a:ext cx="7886700" cy="680223"/>
          </a:xfrm>
        </p:spPr>
        <p:txBody>
          <a:bodyPr/>
          <a:lstStyle/>
          <a:p>
            <a:pPr algn="ctr"/>
            <a:r>
              <a:rPr lang="en-US" dirty="0" smtClean="0"/>
              <a:t>My world is crumbling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27" y="1171574"/>
            <a:ext cx="653474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http://www.desicomments.com/dc1/08/130594/130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5250"/>
            <a:ext cx="5334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6760">
            <a:off x="128468" y="2487180"/>
            <a:ext cx="8342463" cy="56110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2100" y="311571"/>
            <a:ext cx="8559800" cy="823070"/>
          </a:xfrm>
        </p:spPr>
        <p:txBody>
          <a:bodyPr/>
          <a:lstStyle/>
          <a:p>
            <a:pPr algn="ctr"/>
            <a:r>
              <a:rPr lang="en-US" dirty="0" smtClean="0"/>
              <a:t>F# is a [growing]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9476">
            <a:off x="2110219" y="1728896"/>
            <a:ext cx="6904762" cy="1742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109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2100" y="311571"/>
            <a:ext cx="8559800" cy="823070"/>
          </a:xfrm>
        </p:spPr>
        <p:txBody>
          <a:bodyPr/>
          <a:lstStyle/>
          <a:p>
            <a:pPr algn="ctr"/>
            <a:r>
              <a:rPr lang="en-US" dirty="0" smtClean="0"/>
              <a:t>F# is a [growing] community</a:t>
            </a:r>
            <a:endParaRPr lang="en-US" dirty="0"/>
          </a:p>
        </p:txBody>
      </p:sp>
      <p:pic>
        <p:nvPicPr>
          <p:cNvPr id="15362" name="Picture 2" descr="https://sergeytihon.files.wordpress.com/2013/12/rper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914044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4400" y="5905500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*Word clouds prove things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01384"/>
            <a:ext cx="8559800" cy="748245"/>
          </a:xfrm>
        </p:spPr>
        <p:txBody>
          <a:bodyPr/>
          <a:lstStyle/>
          <a:p>
            <a:pPr algn="ctr"/>
            <a:r>
              <a:rPr lang="en-US" dirty="0" smtClean="0"/>
              <a:t>F# is fully .NET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180532"/>
            <a:ext cx="8559800" cy="1470741"/>
          </a:xfrm>
        </p:spPr>
        <p:txBody>
          <a:bodyPr/>
          <a:lstStyle/>
          <a:p>
            <a:pPr algn="ctr"/>
            <a:r>
              <a:rPr lang="en-US" dirty="0" smtClean="0"/>
              <a:t>Its provenance makes it idiomatically distinctive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dirty="0" smtClean="0"/>
              <a:t>Uses many familiar .NET types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4874" y="1734870"/>
            <a:ext cx="3898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</a:schemeClr>
                </a:solidFill>
                <a:latin typeface="Envy Code R" panose="02000509000000020004" pitchFamily="49" charset="0"/>
              </a:rPr>
              <a:t>open System</a:t>
            </a:r>
          </a:p>
          <a:p>
            <a:endParaRPr lang="en-US" sz="3200" dirty="0" smtClean="0">
              <a:latin typeface="Envy Code R" panose="0200050900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char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byte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Envy Code R" panose="02000509000000020004" pitchFamily="49" charset="0"/>
              </a:rPr>
              <a:t>int</a:t>
            </a:r>
            <a:r>
              <a:rPr lang="en-US" sz="3200" dirty="0" smtClean="0">
                <a:latin typeface="Envy Code R" panose="02000509000000020004" pitchFamily="49" charset="0"/>
              </a:rPr>
              <a:t> (16,32,64)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Envy Code R" panose="02000509000000020004" pitchFamily="49" charset="0"/>
              </a:rPr>
              <a:t>enum</a:t>
            </a:r>
            <a:endParaRPr lang="en-US" sz="3200" dirty="0" smtClean="0">
              <a:latin typeface="Envy Code R" panose="0200050900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i="1" dirty="0" smtClean="0">
                <a:latin typeface="Envy Code R" panose="020005090000000200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005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i="1" dirty="0" smtClean="0"/>
              <a:t>Can </a:t>
            </a:r>
            <a:r>
              <a:rPr lang="en-US" dirty="0" smtClean="0"/>
              <a:t>use </a:t>
            </a:r>
            <a:r>
              <a:rPr lang="en-US" i="1" dirty="0" smtClean="0"/>
              <a:t>any </a:t>
            </a:r>
            <a:r>
              <a:rPr lang="en-US" dirty="0" smtClean="0"/>
              <a:t>.NET type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01765" y="2313204"/>
            <a:ext cx="3898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web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crypto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Envy Code R" panose="02000509000000020004" pitchFamily="49" charset="0"/>
              </a:rPr>
              <a:t>LINQ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i="1" dirty="0" smtClean="0">
                <a:latin typeface="Envy Code R" panose="02000509000000020004" pitchFamily="49" charset="0"/>
              </a:rPr>
              <a:t>etc</a:t>
            </a:r>
            <a:r>
              <a:rPr lang="en-US" sz="3200" dirty="0" smtClean="0">
                <a:latin typeface="Envy Code R" panose="0200050900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4796"/>
            <a:ext cx="8862646" cy="68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fade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7975" y="1568894"/>
            <a:ext cx="4775200" cy="47752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1403" y="2711449"/>
            <a:ext cx="3362547" cy="3362547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8" y="1838421"/>
            <a:ext cx="3123809" cy="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48" y="3194049"/>
            <a:ext cx="2324100" cy="23241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459295"/>
            <a:ext cx="8559800" cy="913215"/>
          </a:xfrm>
        </p:spPr>
        <p:txBody>
          <a:bodyPr/>
          <a:lstStyle/>
          <a:p>
            <a:pPr algn="ctr"/>
            <a:r>
              <a:rPr lang="en-US" dirty="0" smtClean="0"/>
              <a:t>Idiomatically Distinct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65" y="2288202"/>
            <a:ext cx="4209074" cy="1893110"/>
          </a:xfrm>
        </p:spPr>
        <p:txBody>
          <a:bodyPr/>
          <a:lstStyle/>
          <a:p>
            <a:pPr algn="ctr"/>
            <a:r>
              <a:rPr lang="en-US" sz="6000" dirty="0" smtClean="0"/>
              <a:t>idiomatic</a:t>
            </a:r>
            <a:br>
              <a:rPr lang="en-US" sz="6000" dirty="0" smtClean="0"/>
            </a:b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86434" y="2288202"/>
            <a:ext cx="4209074" cy="189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idiotic</a:t>
            </a:r>
            <a:br>
              <a:rPr lang="en-US" sz="6000" dirty="0" smtClean="0"/>
            </a:br>
            <a:r>
              <a:rPr lang="en-US" sz="6000" dirty="0" smtClean="0"/>
              <a:t>code</a:t>
            </a:r>
            <a:endParaRPr lang="en-US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10403" y="2573545"/>
            <a:ext cx="1719874" cy="121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/>
              <a:t>&gt;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43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oatus.com/Assets/www.boatus.com/magazines/boatus/2014/october/img/the-most-interesting-man-in-the-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09625"/>
            <a:ext cx="5715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790"/>
            <a:ext cx="7886700" cy="1314610"/>
          </a:xfrm>
        </p:spPr>
        <p:txBody>
          <a:bodyPr/>
          <a:lstStyle/>
          <a:p>
            <a:pPr algn="ctr"/>
            <a: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I DON’T ALWAYS WRITE CODE,</a:t>
            </a:r>
            <a:b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</a:br>
            <a:r>
              <a:rPr lang="en-US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BUT WHEN I DO,</a:t>
            </a:r>
            <a:endParaRPr lang="en-US" dirty="0">
              <a:ln w="25400">
                <a:noFill/>
              </a:ln>
              <a:effectLst>
                <a:glow rad="127000">
                  <a:schemeClr val="bg1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5492590"/>
            <a:ext cx="7886700" cy="1365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8800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IT IS IDIOMATIC</a:t>
            </a:r>
            <a:r>
              <a:rPr lang="en-US" sz="7200" baseline="40000" dirty="0" smtClean="0">
                <a:ln w="25400">
                  <a:noFill/>
                </a:ln>
                <a:effectLst>
                  <a:glow rad="127000">
                    <a:schemeClr val="bg1"/>
                  </a:glow>
                </a:effectLst>
                <a:latin typeface="Impact" panose="020B0806030902050204" pitchFamily="34" charset="0"/>
              </a:rPr>
              <a:t>*</a:t>
            </a:r>
            <a:endParaRPr lang="en-US" sz="8800" baseline="40000" dirty="0">
              <a:ln w="25400">
                <a:noFill/>
              </a:ln>
              <a:effectLst>
                <a:glow rad="127000">
                  <a:schemeClr val="bg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525841"/>
            <a:ext cx="8559800" cy="754723"/>
          </a:xfrm>
        </p:spPr>
        <p:txBody>
          <a:bodyPr/>
          <a:lstStyle/>
          <a:p>
            <a:pPr algn="ctr"/>
            <a:r>
              <a:rPr lang="en-US" dirty="0" smtClean="0"/>
              <a:t>Has its own types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8377" y="2463273"/>
            <a:ext cx="3721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unions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records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tuples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modules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functions</a:t>
            </a:r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234682"/>
            <a:ext cx="8559800" cy="1337040"/>
          </a:xfrm>
        </p:spPr>
        <p:txBody>
          <a:bodyPr/>
          <a:lstStyle/>
          <a:p>
            <a:pPr algn="ctr"/>
            <a:r>
              <a:rPr lang="en-US" dirty="0" smtClean="0"/>
              <a:t>Idiomatically distinct</a:t>
            </a:r>
            <a:br>
              <a:rPr lang="en-US" dirty="0" smtClean="0"/>
            </a:br>
            <a:r>
              <a:rPr lang="en-US" dirty="0" smtClean="0"/>
              <a:t>…but IL is IL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1" y="3956494"/>
            <a:ext cx="2908278" cy="799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16347" y="4543341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.NET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8377" y="2463273"/>
            <a:ext cx="3721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unions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records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collections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tuples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modules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Rockwell" panose="02060603020205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8066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446593"/>
            <a:ext cx="8559800" cy="1366575"/>
          </a:xfrm>
        </p:spPr>
        <p:txBody>
          <a:bodyPr/>
          <a:lstStyle/>
          <a:p>
            <a:pPr algn="ctr"/>
            <a:r>
              <a:rPr lang="en-US" sz="5400" dirty="0" smtClean="0"/>
              <a:t>F# </a:t>
            </a:r>
            <a:r>
              <a:rPr lang="en-US" sz="6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r>
              <a:rPr lang="en-US" sz="5400" dirty="0" smtClean="0"/>
              <a:t> is about </a:t>
            </a:r>
            <a:r>
              <a:rPr lang="en-US" sz="5400" i="1" dirty="0" smtClean="0"/>
              <a:t>features</a:t>
            </a:r>
            <a:br>
              <a:rPr lang="en-US" sz="5400" i="1" dirty="0" smtClean="0"/>
            </a:br>
            <a:r>
              <a:rPr lang="en-US" sz="2800" dirty="0" err="1" smtClean="0"/>
              <a:t>Features</a:t>
            </a:r>
            <a:r>
              <a:rPr lang="en-US" sz="2800" dirty="0" smtClean="0"/>
              <a:t> are leveraged through idioms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38556" y="1957204"/>
            <a:ext cx="463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pattern-matching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Envy Code R" panose="02000509000000020004" pitchFamily="49" charset="0"/>
              </a:rPr>
              <a:t>|&gt;</a:t>
            </a:r>
            <a:r>
              <a:rPr lang="en-US" sz="3600" dirty="0" smtClean="0">
                <a:latin typeface="Rockwell" panose="02060603020205020403" pitchFamily="18" charset="0"/>
              </a:rPr>
              <a:t> piping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recursion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currying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immutability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null-</a:t>
            </a:r>
            <a:r>
              <a:rPr lang="en-US" sz="3600" dirty="0" err="1" smtClean="0">
                <a:latin typeface="Rockwell" panose="02060603020205020403" pitchFamily="18" charset="0"/>
              </a:rPr>
              <a:t>lessness</a:t>
            </a:r>
            <a:endParaRPr lang="en-US" sz="3600" dirty="0" smtClean="0"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Rockwell" panose="02060603020205020403" pitchFamily="18" charset="0"/>
              </a:rPr>
              <a:t>_</a:t>
            </a:r>
            <a:endParaRPr lang="en-US" sz="3600" dirty="0" smtClean="0"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Rockwell" panose="02060603020205020403" pitchFamily="18" charset="0"/>
              </a:rPr>
              <a:t>REPL</a:t>
            </a:r>
            <a:endParaRPr lang="en-US" sz="3600" dirty="0" smtClean="0">
              <a:latin typeface="Rockwell" panose="020606030202050204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32400" y="2609850"/>
            <a:ext cx="3492500" cy="34925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194049"/>
            <a:ext cx="2324100" cy="2324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68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7634" y="5799015"/>
            <a:ext cx="8188732" cy="9691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346113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Tooling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0" y="3003650"/>
            <a:ext cx="1797396" cy="1797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9" y="3375763"/>
            <a:ext cx="1053171" cy="1053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25" y="1570564"/>
            <a:ext cx="1329447" cy="1457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89" y="1468964"/>
            <a:ext cx="1474358" cy="17084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49" y="1401190"/>
            <a:ext cx="1437589" cy="1725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4" y="3003650"/>
            <a:ext cx="1797396" cy="17973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5" y="5873508"/>
            <a:ext cx="835745" cy="8357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8" y="5873508"/>
            <a:ext cx="1040346" cy="83574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62899" y="4631364"/>
            <a:ext cx="5578393" cy="10472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49" y="4694886"/>
            <a:ext cx="920216" cy="9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1341" y="424534"/>
            <a:ext cx="3361319" cy="933389"/>
            <a:chOff x="2256965" y="424534"/>
            <a:chExt cx="3361319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65" y="50377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2946479" y="424534"/>
              <a:ext cx="2671805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Folding</a:t>
              </a:r>
              <a:endParaRPr lang="en-US" sz="5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9232" y="1636774"/>
            <a:ext cx="7491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Visual Studio does not support code folding (collapse/expand).</a:t>
            </a:r>
          </a:p>
          <a:p>
            <a:endParaRPr lang="en-US" sz="3200" dirty="0" smtClean="0">
              <a:latin typeface="Rockwell" panose="02060603020205020403" pitchFamily="18" charset="0"/>
            </a:endParaRPr>
          </a:p>
          <a:p>
            <a:r>
              <a:rPr lang="en-US" sz="3200" dirty="0" smtClean="0">
                <a:latin typeface="Rockwell" panose="02060603020205020403" pitchFamily="18" charset="0"/>
              </a:rPr>
              <a:t>At all.</a:t>
            </a:r>
          </a:p>
          <a:p>
            <a:endParaRPr lang="en-US" sz="3200" dirty="0" smtClean="0">
              <a:latin typeface="Rockwell" panose="02060603020205020403" pitchFamily="18" charset="0"/>
            </a:endParaRPr>
          </a:p>
          <a:p>
            <a:r>
              <a:rPr lang="en-US" sz="3200" dirty="0" smtClean="0">
                <a:latin typeface="Rockwell" panose="02060603020205020403" pitchFamily="18" charset="0"/>
              </a:rPr>
              <a:t>Not for modules, not for functions, not for types.</a:t>
            </a:r>
            <a:endParaRPr lang="en-US" sz="2400" dirty="0" smtClean="0">
              <a:latin typeface="Envy Code R" panose="0200050900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57" y="5612451"/>
            <a:ext cx="3447619" cy="8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0723" y="5089231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(meh)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1" y="3340588"/>
            <a:ext cx="4209524" cy="121904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grpSp>
        <p:nvGrpSpPr>
          <p:cNvPr id="6" name="Group 5"/>
          <p:cNvGrpSpPr/>
          <p:nvPr/>
        </p:nvGrpSpPr>
        <p:grpSpPr>
          <a:xfrm>
            <a:off x="2250126" y="424534"/>
            <a:ext cx="4784076" cy="933389"/>
            <a:chOff x="2366379" y="424534"/>
            <a:chExt cx="4784076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379" y="50377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2946479" y="424534"/>
              <a:ext cx="4203976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Debugging</a:t>
              </a:r>
              <a:endParaRPr lang="en-US" sz="5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540" y="1566435"/>
            <a:ext cx="813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Breakpoint conditions, Immediate, Watch and other debugging tools require C#/compiled syntax</a:t>
            </a:r>
            <a:endParaRPr lang="en-US" dirty="0" smtClean="0">
              <a:latin typeface="Envy Code R" panose="020005090000000200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0" y="2797235"/>
            <a:ext cx="4388741" cy="241618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7" y="4321939"/>
            <a:ext cx="3009900" cy="156210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26" name="TextBox 25"/>
          <p:cNvSpPr txBox="1"/>
          <p:nvPr/>
        </p:nvSpPr>
        <p:spPr>
          <a:xfrm>
            <a:off x="1918677" y="6100649"/>
            <a:ext cx="530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Rockwell" panose="02060603020205020403" pitchFamily="18" charset="0"/>
              </a:rPr>
              <a:t>…and they allow mutation</a:t>
            </a:r>
            <a:endParaRPr lang="en-US" sz="2400" dirty="0" smtClean="0">
              <a:solidFill>
                <a:srgbClr val="FFFF00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2019" y="424534"/>
            <a:ext cx="8050549" cy="933389"/>
            <a:chOff x="2913457" y="424534"/>
            <a:chExt cx="8050549" cy="933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457" y="472518"/>
              <a:ext cx="696749" cy="69674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 flipH="1">
              <a:off x="3743297" y="424534"/>
              <a:ext cx="7220709" cy="93338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dirty="0" smtClean="0"/>
                <a:t>Folders: A Tale of Woe</a:t>
              </a:r>
              <a:endParaRPr lang="en-US" sz="54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2"/>
          <a:stretch/>
        </p:blipFill>
        <p:spPr>
          <a:xfrm>
            <a:off x="492019" y="1257415"/>
            <a:ext cx="440287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583" y="3118215"/>
            <a:ext cx="758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FACT</a:t>
            </a:r>
          </a:p>
          <a:p>
            <a:pPr algn="ctr"/>
            <a:r>
              <a:rPr lang="en-US" sz="2400" dirty="0" smtClean="0">
                <a:latin typeface="Rockwell" panose="02060603020205020403" pitchFamily="18" charset="0"/>
              </a:rPr>
              <a:t>Visual Studio does not support folders in F# projects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880" y="4212908"/>
            <a:ext cx="6582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HOPE</a:t>
            </a:r>
          </a:p>
          <a:p>
            <a:pPr algn="ctr"/>
            <a:r>
              <a:rPr lang="en-US" sz="2400" dirty="0" smtClean="0">
                <a:latin typeface="Rockwell" panose="02060603020205020403" pitchFamily="18" charset="0"/>
              </a:rPr>
              <a:t>F# Power Tools adds support for folders in VS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6559" y="5317327"/>
            <a:ext cx="31667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7217A"/>
                </a:solidFill>
                <a:latin typeface="Rockwell" panose="02060603020205020403" pitchFamily="18" charset="0"/>
              </a:rPr>
              <a:t>RECOMMENDATION</a:t>
            </a:r>
          </a:p>
          <a:p>
            <a:pPr algn="ctr"/>
            <a:r>
              <a:rPr lang="en-US" sz="2800" dirty="0" smtClean="0">
                <a:latin typeface="Rockwell" panose="02060603020205020403" pitchFamily="18" charset="0"/>
              </a:rPr>
              <a:t>Don’t you do it!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Adding F# to Your C# Codebase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What you need to know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Jay Hill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jayhill@jayhill.net</a:t>
            </a:r>
          </a:p>
          <a:p>
            <a:r>
              <a:rPr lang="en-US" dirty="0" smtClean="0"/>
              <a:t>@jittery</a:t>
            </a:r>
          </a:p>
          <a:p>
            <a:r>
              <a:rPr lang="en-US" dirty="0" smtClean="0"/>
              <a:t>speakerrate.com/</a:t>
            </a:r>
            <a:r>
              <a:rPr lang="en-US" dirty="0" err="1" smtClean="0"/>
              <a:t>jayhill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jayhill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0">
        <p:fade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Data Structures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527540" y="1754003"/>
            <a:ext cx="8139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Envy Code R" panose="02000509000000020004" pitchFamily="49" charset="0"/>
              </a:rPr>
              <a:t>FSharp.Collections</a:t>
            </a:r>
            <a:r>
              <a:rPr lang="en-US" dirty="0" smtClean="0">
                <a:latin typeface="Envy Code R" panose="02000509000000020004" pitchFamily="49" charset="0"/>
              </a:rPr>
              <a:t/>
            </a:r>
            <a:br>
              <a:rPr lang="en-US" dirty="0" smtClean="0">
                <a:latin typeface="Envy Code R" panose="02000509000000020004" pitchFamily="49" charset="0"/>
              </a:rPr>
            </a:br>
            <a:r>
              <a:rPr lang="en-US" dirty="0" err="1" smtClean="0">
                <a:latin typeface="Envy Code R" panose="02000509000000020004" pitchFamily="49" charset="0"/>
              </a:rPr>
              <a:t>FSharp.Core.ExtraTopLevelOperators</a:t>
            </a:r>
            <a:r>
              <a:rPr lang="en-US" dirty="0" smtClean="0">
                <a:latin typeface="Envy Code R" panose="02000509000000020004" pitchFamily="49" charset="0"/>
              </a:rPr>
              <a:t> </a:t>
            </a:r>
            <a:r>
              <a:rPr lang="en-US" dirty="0" smtClean="0">
                <a:latin typeface="Rockwell" panose="02060603020205020403" pitchFamily="18" charset="0"/>
              </a:rPr>
              <a:t>(ick)</a:t>
            </a:r>
          </a:p>
          <a:p>
            <a:endParaRPr lang="en-US" dirty="0">
              <a:latin typeface="Envy Code R" panose="0200050900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list	: </a:t>
            </a:r>
            <a:r>
              <a:rPr lang="en-US" dirty="0" err="1" smtClean="0">
                <a:latin typeface="Envy Code R" panose="02000509000000020004" pitchFamily="49" charset="0"/>
              </a:rPr>
              <a:t>FSharpList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map	: </a:t>
            </a:r>
            <a:r>
              <a:rPr lang="en-US" dirty="0" err="1" smtClean="0">
                <a:latin typeface="Envy Code R" panose="02000509000000020004" pitchFamily="49" charset="0"/>
              </a:rPr>
              <a:t>FSharpMap</a:t>
            </a:r>
            <a:r>
              <a:rPr lang="en-US" dirty="0" smtClean="0">
                <a:latin typeface="Envy Code R" panose="02000509000000020004" pitchFamily="49" charset="0"/>
              </a:rPr>
              <a:t>&lt;</a:t>
            </a:r>
            <a:r>
              <a:rPr lang="en-US" dirty="0" err="1" smtClean="0">
                <a:latin typeface="Envy Code R" panose="02000509000000020004" pitchFamily="49" charset="0"/>
              </a:rPr>
              <a:t>TKey,TValue</a:t>
            </a:r>
            <a:r>
              <a:rPr lang="en-US" dirty="0" smtClean="0">
                <a:latin typeface="Envy Code R" panose="02000509000000020004" pitchFamily="49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Envy Code R" panose="02000509000000020004" pitchFamily="49" charset="0"/>
              </a:rPr>
              <a:t>set	: </a:t>
            </a:r>
            <a:r>
              <a:rPr lang="en-US" dirty="0" err="1" smtClean="0">
                <a:latin typeface="Envy Code R" panose="02000509000000020004" pitchFamily="49" charset="0"/>
              </a:rPr>
              <a:t>FSharpSet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Envy Code R" panose="02000509000000020004" pitchFamily="49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F# Power Pack adds other useful structures, such as</a:t>
            </a:r>
            <a:r>
              <a:rPr lang="en-US" dirty="0">
                <a:latin typeface="Envy Code R" panose="02000509000000020004" pitchFamily="49" charset="0"/>
              </a:rPr>
              <a:t> Matrix&lt;T&gt;.</a:t>
            </a:r>
          </a:p>
          <a:p>
            <a:endParaRPr lang="en-US" dirty="0">
              <a:latin typeface="Envy Code R" panose="02000509000000020004" pitchFamily="49" charset="0"/>
            </a:endParaRPr>
          </a:p>
          <a:p>
            <a:r>
              <a:rPr lang="en-US" dirty="0" smtClean="0">
                <a:latin typeface="Rockwell" panose="02060603020205020403" pitchFamily="18" charset="0"/>
              </a:rPr>
              <a:t>All of these collection types implement expected generic and non-generic collection interfaces:</a:t>
            </a:r>
            <a:br>
              <a:rPr lang="en-US" dirty="0" smtClean="0">
                <a:latin typeface="Rockwell" panose="02060603020205020403" pitchFamily="18" charset="0"/>
              </a:rPr>
            </a:br>
            <a:endParaRPr lang="en-US" dirty="0" smtClean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IEnumerable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IEnumerable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ICollection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ICollection</a:t>
            </a:r>
            <a:r>
              <a:rPr lang="en-US" dirty="0" smtClean="0">
                <a:latin typeface="Envy Code R" panose="02000509000000020004" pitchFamily="49" charset="0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Envy Code R" panose="02000509000000020004" pitchFamily="49" charset="0"/>
              </a:rPr>
              <a:t>IDictionary</a:t>
            </a:r>
            <a:r>
              <a:rPr lang="en-US" dirty="0" smtClean="0">
                <a:latin typeface="Envy Code R" panose="02000509000000020004" pitchFamily="49" charset="0"/>
              </a:rPr>
              <a:t>&lt;</a:t>
            </a:r>
            <a:r>
              <a:rPr lang="en-US" dirty="0" err="1" smtClean="0">
                <a:latin typeface="Envy Code R" panose="02000509000000020004" pitchFamily="49" charset="0"/>
              </a:rPr>
              <a:t>TKey</a:t>
            </a:r>
            <a:r>
              <a:rPr lang="en-US" dirty="0" smtClean="0">
                <a:latin typeface="Envy Code R" panose="02000509000000020004" pitchFamily="49" charset="0"/>
              </a:rPr>
              <a:t>, </a:t>
            </a:r>
            <a:r>
              <a:rPr lang="en-US" dirty="0" err="1" smtClean="0">
                <a:latin typeface="Envy Code R" panose="02000509000000020004" pitchFamily="49" charset="0"/>
              </a:rPr>
              <a:t>TValue</a:t>
            </a:r>
            <a:r>
              <a:rPr lang="en-US" dirty="0" smtClean="0">
                <a:latin typeface="Envy Code R" panose="02000509000000020004" pitchFamily="49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Envy Code R" panose="02000509000000020004" pitchFamily="49" charset="0"/>
              </a:rPr>
              <a:t>etc</a:t>
            </a:r>
            <a:r>
              <a:rPr lang="en-US" dirty="0" smtClean="0">
                <a:latin typeface="Envy Code R" panose="0200050900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6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Data Structures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27540" y="1701079"/>
            <a:ext cx="8139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Many F# idioms don’t work without F# types.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No list pattern-matching with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IList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&lt;T&gt;</a:t>
            </a:r>
            <a:r>
              <a:rPr lang="en-US" sz="2400" dirty="0" smtClean="0">
                <a:latin typeface="Rockwell" panose="02060603020205020403" pitchFamily="18" charset="0"/>
              </a:rPr>
              <a:t>, only with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FSharpList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&lt;T&gt;</a:t>
            </a:r>
            <a:r>
              <a:rPr lang="en-US" sz="2000" dirty="0" smtClean="0">
                <a:latin typeface="Rockwell" panose="02060603020205020403" pitchFamily="18" charset="0"/>
              </a:rPr>
              <a:t>.</a:t>
            </a:r>
            <a:endParaRPr lang="en-US" sz="2400" dirty="0" smtClean="0">
              <a:latin typeface="Rockwell" panose="02060603020205020403" pitchFamily="18" charset="0"/>
            </a:endParaRPr>
          </a:p>
          <a:p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let rec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matchStrings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 = function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[] -&gt; “empty”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[x] -&gt; “one item: ” + x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| head::tail -&gt; head + “, ” + 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matchStrings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 tail)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663186"/>
            <a:ext cx="8559800" cy="933389"/>
          </a:xfrm>
        </p:spPr>
        <p:txBody>
          <a:bodyPr/>
          <a:lstStyle/>
          <a:p>
            <a:pPr algn="ctr"/>
            <a:r>
              <a:rPr lang="en-US" sz="5400" dirty="0" smtClean="0"/>
              <a:t>Porting Classes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27540" y="1701079"/>
            <a:ext cx="8139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Members cannot be 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protected</a:t>
            </a:r>
            <a:endParaRPr lang="en-US" sz="2400" dirty="0" smtClean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Members cannot be 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nvy Code R" panose="02000509000000020004" pitchFamily="49" charset="0"/>
              </a:rPr>
              <a:t>sealed</a:t>
            </a:r>
            <a:r>
              <a:rPr lang="en-US" sz="2400" dirty="0" smtClean="0">
                <a:latin typeface="Rockwell" panose="02060603020205020403" pitchFamily="18" charset="0"/>
              </a:rPr>
              <a:t> (but classes can </a:t>
            </a:r>
            <a:r>
              <a:rPr lang="en-US" sz="2400" dirty="0" err="1" smtClean="0">
                <a:latin typeface="Rockwell" panose="02060603020205020403" pitchFamily="18" charset="0"/>
              </a:rPr>
              <a:t>fwiw</a:t>
            </a:r>
            <a:r>
              <a:rPr lang="en-US" sz="2400" dirty="0" smtClean="0">
                <a:latin typeface="Rockwell" panose="02060603020205020403" pitchFamily="18" charset="0"/>
              </a:rPr>
              <a:t>)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Classes cannot be nested (but modules can </a:t>
            </a:r>
            <a:r>
              <a:rPr lang="en-US" sz="2400" dirty="0" err="1" smtClean="0">
                <a:latin typeface="Rockwell" panose="02060603020205020403" pitchFamily="18" charset="0"/>
              </a:rPr>
              <a:t>fwiw</a:t>
            </a:r>
            <a:r>
              <a:rPr lang="en-US" sz="2400" dirty="0" smtClean="0">
                <a:latin typeface="Rockwell" panose="02060603020205020403" pitchFamily="18" charset="0"/>
              </a:rPr>
              <a:t>)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Adding F# to Your C# Codebase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What you need to know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Jay Hill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jayhill@jayhill.net</a:t>
            </a:r>
          </a:p>
          <a:p>
            <a:r>
              <a:rPr lang="en-US" dirty="0" smtClean="0"/>
              <a:t>@jittery</a:t>
            </a:r>
          </a:p>
          <a:p>
            <a:r>
              <a:rPr lang="en-US" dirty="0" smtClean="0"/>
              <a:t>speakerrate.com/</a:t>
            </a:r>
            <a:r>
              <a:rPr lang="en-US" dirty="0" err="1" smtClean="0"/>
              <a:t>jayhill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jayhill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99" y="1716326"/>
            <a:ext cx="4432803" cy="34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Non-Objectives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300" y="2138680"/>
            <a:ext cx="7099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Convince you that F# is great </a:t>
            </a:r>
            <a:r>
              <a:rPr lang="en-US" sz="28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Convince you that C# is so over </a:t>
            </a:r>
            <a:r>
              <a:rPr lang="en-US" sz="28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isn’t)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Teach you F#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Get you to add F# to your .NET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ckwell" panose="02060603020205020403" pitchFamily="18" charset="0"/>
              </a:rPr>
              <a:t>Make false claims about F# or FP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350" y="1765717"/>
            <a:ext cx="8388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Set expectations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Highlight key trade-offs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Rockwell" panose="02060603020205020403" pitchFamily="18" charset="0"/>
              </a:rPr>
              <a:t>Provide practical strategies to keep C# and F# </a:t>
            </a:r>
            <a:r>
              <a:rPr lang="en-US" sz="3600" dirty="0" err="1" smtClean="0">
                <a:latin typeface="Rockwell" panose="02060603020205020403" pitchFamily="18" charset="0"/>
              </a:rPr>
              <a:t>interop</a:t>
            </a:r>
            <a:r>
              <a:rPr lang="en-US" sz="3600" dirty="0" smtClean="0">
                <a:latin typeface="Rockwell" panose="02060603020205020403" pitchFamily="18" charset="0"/>
              </a:rPr>
              <a:t> code idiomatic and clean</a:t>
            </a:r>
            <a:endParaRPr lang="en-US" sz="3600" i="1" dirty="0" smtClean="0">
              <a:solidFill>
                <a:schemeClr val="bg1">
                  <a:lumMod val="50000"/>
                  <a:lumOff val="50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endParaRPr lang="en-US" sz="3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4"/>
            <a:ext cx="7886700" cy="748245"/>
          </a:xfrm>
        </p:spPr>
        <p:txBody>
          <a:bodyPr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" y="1536900"/>
            <a:ext cx="85674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think that F# might be great </a:t>
            </a:r>
            <a:r>
              <a:rPr lang="en-US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don’t think C# is a golden hammer </a:t>
            </a:r>
            <a:r>
              <a:rPr lang="en-US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isn’t)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don’t think F# is a golden hammer </a:t>
            </a:r>
            <a:r>
              <a:rPr lang="en-US" sz="2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(it is… </a:t>
            </a:r>
            <a:r>
              <a:rPr lang="en-US" sz="2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n’t</a:t>
            </a:r>
            <a:r>
              <a:rPr lang="en-US" sz="2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Rockwell" panose="020606030202050204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know or might learn some F#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You’re interested in adding F# to your .NET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Rockwell" panose="02060603020205020403" pitchFamily="18" charset="0"/>
              </a:rPr>
              <a:t>You understand that F# &amp; FP don’t solve all the things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32" y="4712022"/>
            <a:ext cx="28531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ia-cache-ak0.pinimg.com/736x/e2/24/ff/e224ffce02ce6a68a915acfa987eec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196907"/>
            <a:ext cx="4069080" cy="6479426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" y="2415540"/>
            <a:ext cx="1339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YOU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318" y="5638800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ME</a:t>
            </a:r>
            <a:endParaRPr lang="en-US" sz="4400" dirty="0">
              <a:latin typeface="Rockwell" panose="020606030202050204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73580" y="2926080"/>
            <a:ext cx="685800" cy="403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7375" y="4962525"/>
            <a:ext cx="1595943" cy="847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7816</TotalTime>
  <Words>476</Words>
  <Application>Microsoft Office PowerPoint</Application>
  <PresentationFormat>On-screen Show (4:3)</PresentationFormat>
  <Paragraphs>136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Arial</vt:lpstr>
      <vt:lpstr>Calibri</vt:lpstr>
      <vt:lpstr>Envy Code R</vt:lpstr>
      <vt:lpstr>Impact</vt:lpstr>
      <vt:lpstr>Rockwell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Adding F# to Your C# Codebase What you need to know</vt:lpstr>
      <vt:lpstr>Adding F# to Your C# Codebase What you need to know</vt:lpstr>
      <vt:lpstr>PowerPoint Presentation</vt:lpstr>
      <vt:lpstr>Non-Objectives</vt:lpstr>
      <vt:lpstr>Objectives</vt:lpstr>
      <vt:lpstr>Assumptions</vt:lpstr>
      <vt:lpstr>PowerPoint Presentation</vt:lpstr>
      <vt:lpstr>F# is not a first-class citizen</vt:lpstr>
      <vt:lpstr>Beloved tools don’t love you back when you use F#</vt:lpstr>
      <vt:lpstr>My world is crumbling</vt:lpstr>
      <vt:lpstr>PowerPoint Presentation</vt:lpstr>
      <vt:lpstr>F# is a [growing] community</vt:lpstr>
      <vt:lpstr>F# is a [growing] community</vt:lpstr>
      <vt:lpstr>F# is fully .NET </vt:lpstr>
      <vt:lpstr>Its provenance makes it idiomatically distinctive</vt:lpstr>
      <vt:lpstr>Uses many familiar .NET types</vt:lpstr>
      <vt:lpstr>Can use any .NET type</vt:lpstr>
      <vt:lpstr>Idiomatically Distinct</vt:lpstr>
      <vt:lpstr>idiomatic code</vt:lpstr>
      <vt:lpstr>I DON’T ALWAYS WRITE CODE, BUT WHEN I DO,</vt:lpstr>
      <vt:lpstr>Has its own types</vt:lpstr>
      <vt:lpstr>Idiomatically distinct …but IL is IL</vt:lpstr>
      <vt:lpstr>F# ♥ is about features Features are leveraged through idioms</vt:lpstr>
      <vt:lpstr>Tooling</vt:lpstr>
      <vt:lpstr>PowerPoint Presentation</vt:lpstr>
      <vt:lpstr>PowerPoint Presentation</vt:lpstr>
      <vt:lpstr>PowerPoint Presentation</vt:lpstr>
      <vt:lpstr>Data Structures</vt:lpstr>
      <vt:lpstr>Data Structures</vt:lpstr>
      <vt:lpstr>Porting Classes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Hill</dc:creator>
  <cp:lastModifiedBy>Jay Hill</cp:lastModifiedBy>
  <cp:revision>115</cp:revision>
  <dcterms:created xsi:type="dcterms:W3CDTF">2015-10-11T14:02:59Z</dcterms:created>
  <dcterms:modified xsi:type="dcterms:W3CDTF">2015-10-17T19:15:08Z</dcterms:modified>
</cp:coreProperties>
</file>