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comments/comment2.xml" ContentType="application/vnd.openxmlformats-officedocument.presentationml.comments+xml"/>
  <Override PartName="/ppt/notesSlides/notesSlide3.xml" ContentType="application/vnd.openxmlformats-officedocument.presentationml.notesSlide+xml"/>
  <Override PartName="/ppt/comments/comment3.xml" ContentType="application/vnd.openxmlformats-officedocument.presentationml.comments+xml"/>
  <Override PartName="/ppt/notesSlides/notesSlide4.xml" ContentType="application/vnd.openxmlformats-officedocument.presentationml.notesSlide+xml"/>
  <Override PartName="/ppt/comments/comment4.xml" ContentType="application/vnd.openxmlformats-officedocument.presentationml.comments+xml"/>
  <Override PartName="/ppt/notesSlides/notesSlide5.xml" ContentType="application/vnd.openxmlformats-officedocument.presentationml.notesSlide+xml"/>
  <Override PartName="/ppt/comments/comment5.xml" ContentType="application/vnd.openxmlformats-officedocument.presentationml.comments+xml"/>
  <Override PartName="/ppt/notesSlides/notesSlide6.xml" ContentType="application/vnd.openxmlformats-officedocument.presentationml.notesSlide+xml"/>
  <Override PartName="/ppt/comments/comment6.xml" ContentType="application/vnd.openxmlformats-officedocument.presentationml.comments+xml"/>
  <Override PartName="/ppt/notesSlides/notesSlide7.xml" ContentType="application/vnd.openxmlformats-officedocument.presentationml.notesSlide+xml"/>
  <Override PartName="/ppt/comments/comment7.xml" ContentType="application/vnd.openxmlformats-officedocument.presentationml.comments+xml"/>
  <Override PartName="/ppt/notesSlides/notesSlide8.xml" ContentType="application/vnd.openxmlformats-officedocument.presentationml.notesSlide+xml"/>
  <Override PartName="/ppt/comments/comment8.xml" ContentType="application/vnd.openxmlformats-officedocument.presentationml.comments+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13"/>
  </p:notesMasterIdLst>
  <p:sldIdLst>
    <p:sldId id="256" r:id="rId2"/>
    <p:sldId id="259" r:id="rId3"/>
    <p:sldId id="257" r:id="rId4"/>
    <p:sldId id="258" r:id="rId5"/>
    <p:sldId id="261" r:id="rId6"/>
    <p:sldId id="262" r:id="rId7"/>
    <p:sldId id="263" r:id="rId8"/>
    <p:sldId id="265" r:id="rId9"/>
    <p:sldId id="264" r:id="rId10"/>
    <p:sldId id="266"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ourtney Muhlbach" initials="CM" lastIdx="8" clrIdx="0">
    <p:extLst>
      <p:ext uri="{19B8F6BF-5375-455C-9EA6-DF929625EA0E}">
        <p15:presenceInfo xmlns:p15="http://schemas.microsoft.com/office/powerpoint/2012/main" userId="94d33c04faa072a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3519" autoAdjust="0"/>
  </p:normalViewPr>
  <p:slideViewPr>
    <p:cSldViewPr snapToGrid="0">
      <p:cViewPr>
        <p:scale>
          <a:sx n="45" d="100"/>
          <a:sy n="45" d="100"/>
        </p:scale>
        <p:origin x="750"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11-08T17:16:53.980" idx="8">
    <p:pos x="10" y="10"/>
    <p:text>Jenny</p:text>
    <p:extLst>
      <p:ext uri="{C676402C-5697-4E1C-873F-D02D1690AC5C}">
        <p15:threadingInfo xmlns:p15="http://schemas.microsoft.com/office/powerpoint/2012/main" timeZoneBias="48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0-11-08T17:10:00.495" idx="4">
    <p:pos x="10" y="10"/>
    <p:text>Jenny</p:text>
    <p:extLst>
      <p:ext uri="{C676402C-5697-4E1C-873F-D02D1690AC5C}">
        <p15:threadingInfo xmlns:p15="http://schemas.microsoft.com/office/powerpoint/2012/main" timeZoneBias="48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0-11-08T17:10:25.602" idx="5">
    <p:pos x="10" y="10"/>
    <p:text>Erica</p:text>
    <p:extLst>
      <p:ext uri="{C676402C-5697-4E1C-873F-D02D1690AC5C}">
        <p15:threadingInfo xmlns:p15="http://schemas.microsoft.com/office/powerpoint/2012/main" timeZoneBias="48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0-11-08T17:10:33.700" idx="6">
    <p:pos x="10" y="10"/>
    <p:text>Erica</p:text>
    <p:extLst>
      <p:ext uri="{C676402C-5697-4E1C-873F-D02D1690AC5C}">
        <p15:threadingInfo xmlns:p15="http://schemas.microsoft.com/office/powerpoint/2012/main" timeZoneBias="48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20-11-08T16:47:27.584" idx="3">
    <p:pos x="10" y="10"/>
    <p:text>Joshua</p:text>
    <p:extLst>
      <p:ext uri="{C676402C-5697-4E1C-873F-D02D1690AC5C}">
        <p15:threadingInfo xmlns:p15="http://schemas.microsoft.com/office/powerpoint/2012/main" timeZoneBias="48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20-11-08T16:47:05.976" idx="2">
    <p:pos x="10" y="10"/>
    <p:text>Jay</p:text>
    <p:extLst>
      <p:ext uri="{C676402C-5697-4E1C-873F-D02D1690AC5C}">
        <p15:threadingInfo xmlns:p15="http://schemas.microsoft.com/office/powerpoint/2012/main" timeZoneBias="48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20-11-08T17:16:07.919" idx="7">
    <p:pos x="10" y="10"/>
    <p:text>All - walk through notebook</p:text>
    <p:extLst>
      <p:ext uri="{C676402C-5697-4E1C-873F-D02D1690AC5C}">
        <p15:threadingInfo xmlns:p15="http://schemas.microsoft.com/office/powerpoint/2012/main" timeZoneBias="48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1" dt="2020-11-08T16:46:20.310" idx="1">
    <p:pos x="10" y="10"/>
    <p:text>Courtney</p:text>
    <p:extLst>
      <p:ext uri="{C676402C-5697-4E1C-873F-D02D1690AC5C}">
        <p15:threadingInfo xmlns:p15="http://schemas.microsoft.com/office/powerpoint/2012/main" timeZoneBias="4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952F50-9AC3-48F1-A657-DC6C258797CF}" type="datetimeFigureOut">
              <a:rPr lang="en-US" smtClean="0"/>
              <a:t>11/9/2020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F9C49E-566E-4C32-9550-3CFB77E325AD}" type="slidenum">
              <a:rPr lang="en-US" smtClean="0"/>
              <a:t>‹#›</a:t>
            </a:fld>
            <a:endParaRPr lang="en-US"/>
          </a:p>
        </p:txBody>
      </p:sp>
    </p:spTree>
    <p:extLst>
      <p:ext uri="{BB962C8B-B14F-4D97-AF65-F5344CB8AC3E}">
        <p14:creationId xmlns:p14="http://schemas.microsoft.com/office/powerpoint/2010/main" val="2978708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F9C49E-566E-4C32-9550-3CFB77E325AD}" type="slidenum">
              <a:rPr lang="en-US" smtClean="0"/>
              <a:t>1</a:t>
            </a:fld>
            <a:endParaRPr lang="en-US"/>
          </a:p>
        </p:txBody>
      </p:sp>
    </p:spTree>
    <p:extLst>
      <p:ext uri="{BB962C8B-B14F-4D97-AF65-F5344CB8AC3E}">
        <p14:creationId xmlns:p14="http://schemas.microsoft.com/office/powerpoint/2010/main" val="10480501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 Salmon facts:</a:t>
            </a:r>
          </a:p>
          <a:p>
            <a:r>
              <a:rPr lang="en-US" sz="1000" dirty="0"/>
              <a:t>Salmon like a very narrow range of temperatures</a:t>
            </a:r>
          </a:p>
          <a:p>
            <a:r>
              <a:rPr lang="en-US" sz="1000" dirty="0"/>
              <a:t>The Columbia River is one of the world’s largest hydropower systems</a:t>
            </a:r>
          </a:p>
          <a:p>
            <a:r>
              <a:rPr lang="en-US" sz="1000" dirty="0"/>
              <a:t>There are over 450 dams throughout the entire Columbia River system</a:t>
            </a:r>
          </a:p>
          <a:p>
            <a:r>
              <a:rPr lang="en-US" sz="1000" dirty="0"/>
              <a:t>The Chinook salmon of the Columbia River has been classified as an endangered species</a:t>
            </a:r>
          </a:p>
          <a:p>
            <a:r>
              <a:rPr lang="en-US" sz="1000" dirty="0"/>
              <a:t>Many factors affect the water temperature/Snow pack/Population/Pollution/Gage</a:t>
            </a:r>
          </a:p>
          <a:p>
            <a:r>
              <a:rPr lang="en-US" sz="1000" dirty="0"/>
              <a:t>Young juvenile salmon or smolts seem to like warmer water, unless it is hot outside, then they seek cooler water</a:t>
            </a:r>
          </a:p>
          <a:p>
            <a:r>
              <a:rPr lang="en-US" sz="1000" dirty="0"/>
              <a:t>In the fall juvenile salmon move downstream to avoid colder water upstream</a:t>
            </a:r>
          </a:p>
          <a:p>
            <a:r>
              <a:rPr lang="en-US" sz="1000" dirty="0"/>
              <a:t>Spring chinook are even more sensitive than a lot of other fish</a:t>
            </a:r>
          </a:p>
          <a:p>
            <a:r>
              <a:rPr lang="en-US" sz="1000" dirty="0"/>
              <a:t>During the spawning migration, temperature is a critical environment factor. High water temps can delay or even halt fish migration</a:t>
            </a:r>
          </a:p>
          <a:p>
            <a:r>
              <a:rPr lang="en-US" sz="1000" dirty="0"/>
              <a:t>Spring Chinook like to spawn in May-June and the ideal temp is 40-50 degrees f</a:t>
            </a:r>
          </a:p>
          <a:p>
            <a:r>
              <a:rPr lang="en-US" sz="1000" dirty="0"/>
              <a:t>If the chinook salmon is shocked thermally (unideal temp) it will often be preyed upon by larger fish</a:t>
            </a:r>
          </a:p>
          <a:p>
            <a:endParaRPr lang="en-US" sz="1000" dirty="0"/>
          </a:p>
        </p:txBody>
      </p:sp>
      <p:sp>
        <p:nvSpPr>
          <p:cNvPr id="4" name="Slide Number Placeholder 3"/>
          <p:cNvSpPr>
            <a:spLocks noGrp="1"/>
          </p:cNvSpPr>
          <p:nvPr>
            <p:ph type="sldNum" sz="quarter" idx="5"/>
          </p:nvPr>
        </p:nvSpPr>
        <p:spPr/>
        <p:txBody>
          <a:bodyPr/>
          <a:lstStyle/>
          <a:p>
            <a:fld id="{4DF9C49E-566E-4C32-9550-3CFB77E325AD}" type="slidenum">
              <a:rPr lang="en-US" smtClean="0"/>
              <a:t>2</a:t>
            </a:fld>
            <a:endParaRPr lang="en-US"/>
          </a:p>
        </p:txBody>
      </p:sp>
    </p:spTree>
    <p:extLst>
      <p:ext uri="{BB962C8B-B14F-4D97-AF65-F5344CB8AC3E}">
        <p14:creationId xmlns:p14="http://schemas.microsoft.com/office/powerpoint/2010/main" val="28992334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DF9C49E-566E-4C32-9550-3CFB77E325AD}" type="slidenum">
              <a:rPr lang="en-US" smtClean="0"/>
              <a:t>3</a:t>
            </a:fld>
            <a:endParaRPr lang="en-US"/>
          </a:p>
        </p:txBody>
      </p:sp>
    </p:spTree>
    <p:extLst>
      <p:ext uri="{BB962C8B-B14F-4D97-AF65-F5344CB8AC3E}">
        <p14:creationId xmlns:p14="http://schemas.microsoft.com/office/powerpoint/2010/main" val="1485295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Our motivation was to find a correlation between the “2008-2019” water’s effect on the Native Chinook Salmon Populations in the “Lower Columbia” area during their migration cycle to spawn in the “Spring”.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*Lower Columbia is from the Bonneville and down, Willamette Falls included.</a:t>
            </a:r>
          </a:p>
          <a:p>
            <a:endParaRPr lang="en-US" dirty="0"/>
          </a:p>
        </p:txBody>
      </p:sp>
      <p:sp>
        <p:nvSpPr>
          <p:cNvPr id="4" name="Slide Number Placeholder 3"/>
          <p:cNvSpPr>
            <a:spLocks noGrp="1"/>
          </p:cNvSpPr>
          <p:nvPr>
            <p:ph type="sldNum" sz="quarter" idx="5"/>
          </p:nvPr>
        </p:nvSpPr>
        <p:spPr/>
        <p:txBody>
          <a:bodyPr/>
          <a:lstStyle/>
          <a:p>
            <a:fld id="{4DF9C49E-566E-4C32-9550-3CFB77E325AD}" type="slidenum">
              <a:rPr lang="en-US" smtClean="0"/>
              <a:t>4</a:t>
            </a:fld>
            <a:endParaRPr lang="en-US"/>
          </a:p>
        </p:txBody>
      </p:sp>
    </p:spTree>
    <p:extLst>
      <p:ext uri="{BB962C8B-B14F-4D97-AF65-F5344CB8AC3E}">
        <p14:creationId xmlns:p14="http://schemas.microsoft.com/office/powerpoint/2010/main" val="42341249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are the ideal water conditions for Chinook Salmon spring spawning habitat?</a:t>
            </a:r>
          </a:p>
          <a:p>
            <a:r>
              <a:rPr lang="en-US" dirty="0"/>
              <a:t>Were the temperatures met between the years of 2008-2020?</a:t>
            </a:r>
          </a:p>
          <a:p>
            <a:r>
              <a:rPr lang="en-US" dirty="0"/>
              <a:t>Is there a correlation between the Portland Metro population and the number of salmon?</a:t>
            </a:r>
          </a:p>
          <a:p>
            <a:r>
              <a:rPr lang="en-US" dirty="0"/>
              <a:t>We looked at the temperature surrounding the Bonneville dam and Willamette falls as well as the gage height.</a:t>
            </a:r>
          </a:p>
          <a:p>
            <a:r>
              <a:rPr lang="en-US" dirty="0"/>
              <a:t>We also looked at the oxygen levels but weren’t able to pull in more than one location.</a:t>
            </a:r>
          </a:p>
          <a:p>
            <a:r>
              <a:rPr lang="en-US" dirty="0"/>
              <a:t>We took a look at the snow pack as well.</a:t>
            </a:r>
          </a:p>
          <a:p>
            <a:r>
              <a:rPr lang="en-US" dirty="0"/>
              <a:t>The best places that we were able to find the data was the USGS (US Geological Survey), NRCS (Natural Resources Conservation Services), Columbia Basin Research (DART- Data Access in Real Time), and US Census.</a:t>
            </a:r>
          </a:p>
        </p:txBody>
      </p:sp>
      <p:sp>
        <p:nvSpPr>
          <p:cNvPr id="4" name="Slide Number Placeholder 3"/>
          <p:cNvSpPr>
            <a:spLocks noGrp="1"/>
          </p:cNvSpPr>
          <p:nvPr>
            <p:ph type="sldNum" sz="quarter" idx="5"/>
          </p:nvPr>
        </p:nvSpPr>
        <p:spPr/>
        <p:txBody>
          <a:bodyPr/>
          <a:lstStyle/>
          <a:p>
            <a:fld id="{4DF9C49E-566E-4C32-9550-3CFB77E325AD}" type="slidenum">
              <a:rPr lang="en-US" smtClean="0"/>
              <a:t>5</a:t>
            </a:fld>
            <a:endParaRPr lang="en-US"/>
          </a:p>
        </p:txBody>
      </p:sp>
    </p:spTree>
    <p:extLst>
      <p:ext uri="{BB962C8B-B14F-4D97-AF65-F5344CB8AC3E}">
        <p14:creationId xmlns:p14="http://schemas.microsoft.com/office/powerpoint/2010/main" val="2464704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nature of the data on the web is there can be several false positives when searching through all the </a:t>
            </a:r>
          </a:p>
          <a:p>
            <a:r>
              <a:rPr lang="en-US" dirty="0"/>
              <a:t>different keywords.   </a:t>
            </a:r>
          </a:p>
          <a:p>
            <a:r>
              <a:rPr lang="en-US" dirty="0"/>
              <a:t>   - Many sites had great </a:t>
            </a:r>
            <a:r>
              <a:rPr lang="en-US" dirty="0" err="1"/>
              <a:t>narritives</a:t>
            </a:r>
            <a:r>
              <a:rPr lang="en-US" dirty="0"/>
              <a:t> but cited data wasn't consumable in the form we needed </a:t>
            </a:r>
          </a:p>
          <a:p>
            <a:endParaRPr lang="en-US" dirty="0"/>
          </a:p>
          <a:p>
            <a:r>
              <a:rPr lang="en-US" dirty="0"/>
              <a:t>It was important to us that we could find consistent and reliable data sources. </a:t>
            </a:r>
          </a:p>
          <a:p>
            <a:r>
              <a:rPr lang="en-US" dirty="0"/>
              <a:t>   - We found many partial sources (like a dam was removed which lead to a partial dataset)</a:t>
            </a:r>
          </a:p>
          <a:p>
            <a:endParaRPr lang="en-US" dirty="0"/>
          </a:p>
          <a:p>
            <a:r>
              <a:rPr lang="en-US" dirty="0"/>
              <a:t>There were many sites where data mining would have been cumbersome because of the underlying format </a:t>
            </a:r>
          </a:p>
          <a:p>
            <a:r>
              <a:rPr lang="en-US" dirty="0"/>
              <a:t>(embedded in research papers or some static visualizations).  </a:t>
            </a:r>
          </a:p>
          <a:p>
            <a:r>
              <a:rPr lang="en-US" dirty="0"/>
              <a:t>   - Example Commercial Fishing site, which we decided against</a:t>
            </a:r>
          </a:p>
          <a:p>
            <a:endParaRPr lang="en-US" dirty="0"/>
          </a:p>
          <a:p>
            <a:r>
              <a:rPr lang="en-US" dirty="0"/>
              <a:t>Once we did find data that was easily </a:t>
            </a:r>
            <a:r>
              <a:rPr lang="en-US" dirty="0" err="1"/>
              <a:t>queryable</a:t>
            </a:r>
            <a:r>
              <a:rPr lang="en-US" dirty="0"/>
              <a:t> through the user interface working through the </a:t>
            </a:r>
          </a:p>
          <a:p>
            <a:r>
              <a:rPr lang="en-US" dirty="0"/>
              <a:t>shape and grain of data we wanted to select wasn’t made any easier by the 1990’s type web interfaces.  </a:t>
            </a:r>
          </a:p>
          <a:p>
            <a:r>
              <a:rPr lang="en-US" dirty="0"/>
              <a:t>    - Also in the data we found no reliable APIs were found, so we were stuck with CSVs</a:t>
            </a:r>
          </a:p>
          <a:p>
            <a:endParaRPr lang="en-US" dirty="0"/>
          </a:p>
          <a:p>
            <a:r>
              <a:rPr lang="en-US" dirty="0"/>
              <a:t>Then there was the problem who pulled what and what to decide was relevant and not relevant data sources </a:t>
            </a:r>
          </a:p>
          <a:p>
            <a:r>
              <a:rPr lang="en-US" dirty="0"/>
              <a:t>(was the source of the data close enough to the locations we were interested in). </a:t>
            </a:r>
          </a:p>
          <a:p>
            <a:r>
              <a:rPr lang="en-US" dirty="0"/>
              <a:t>    - Josh and I on more than one </a:t>
            </a:r>
            <a:r>
              <a:rPr lang="en-US" dirty="0" err="1"/>
              <a:t>occassion</a:t>
            </a:r>
            <a:r>
              <a:rPr lang="en-US" dirty="0"/>
              <a:t> pull data from the wrong location and or for the wrong time period</a:t>
            </a:r>
          </a:p>
          <a:p>
            <a:endParaRPr lang="en-US" dirty="0"/>
          </a:p>
          <a:p>
            <a:r>
              <a:rPr lang="en-US" dirty="0"/>
              <a:t>Lastly, there were plenty of troubles with the data with regards to format and having consistent data points,  </a:t>
            </a:r>
          </a:p>
          <a:p>
            <a:r>
              <a:rPr lang="en-US" dirty="0"/>
              <a:t>this did lead us to dropping a few data points along the way.  </a:t>
            </a:r>
          </a:p>
          <a:p>
            <a:r>
              <a:rPr lang="en-US" dirty="0"/>
              <a:t>    - We were luck in this regard since the number of data points were not significant enough to have any effect on the outcome</a:t>
            </a:r>
          </a:p>
          <a:p>
            <a:endParaRPr lang="en-US" dirty="0"/>
          </a:p>
          <a:p>
            <a:endParaRPr lang="en-US" dirty="0"/>
          </a:p>
          <a:p>
            <a:r>
              <a:rPr lang="en-US" dirty="0"/>
              <a:t>We also needed to be careful since our data way time sensitive in the way salmon migration timings work.</a:t>
            </a:r>
          </a:p>
          <a:p>
            <a:r>
              <a:rPr lang="en-US" dirty="0"/>
              <a:t>    - Since the spring chinook salmon run is from March to April we needed to make sure any data used reflected that time period</a:t>
            </a:r>
          </a:p>
        </p:txBody>
      </p:sp>
      <p:sp>
        <p:nvSpPr>
          <p:cNvPr id="4" name="Slide Number Placeholder 3"/>
          <p:cNvSpPr>
            <a:spLocks noGrp="1"/>
          </p:cNvSpPr>
          <p:nvPr>
            <p:ph type="sldNum" sz="quarter" idx="5"/>
          </p:nvPr>
        </p:nvSpPr>
        <p:spPr/>
        <p:txBody>
          <a:bodyPr/>
          <a:lstStyle/>
          <a:p>
            <a:fld id="{4DF9C49E-566E-4C32-9550-3CFB77E325AD}" type="slidenum">
              <a:rPr lang="en-US" smtClean="0"/>
              <a:t>6</a:t>
            </a:fld>
            <a:endParaRPr lang="en-US"/>
          </a:p>
        </p:txBody>
      </p:sp>
    </p:spTree>
    <p:extLst>
      <p:ext uri="{BB962C8B-B14F-4D97-AF65-F5344CB8AC3E}">
        <p14:creationId xmlns:p14="http://schemas.microsoft.com/office/powerpoint/2010/main" val="11038837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Salmon Count (Jenny)</a:t>
            </a:r>
          </a:p>
          <a:p>
            <a:r>
              <a:rPr lang="en-US" dirty="0"/>
              <a:t>Bonneville Above Dam (Courtney/Jenny)</a:t>
            </a:r>
          </a:p>
          <a:p>
            <a:r>
              <a:rPr lang="en-US" dirty="0"/>
              <a:t>-Temperature and Gage Height</a:t>
            </a:r>
          </a:p>
          <a:p>
            <a:r>
              <a:rPr lang="en-US" dirty="0"/>
              <a:t>Bonneville Below Dam (Jay)</a:t>
            </a:r>
          </a:p>
          <a:p>
            <a:r>
              <a:rPr lang="en-US" dirty="0"/>
              <a:t>-Temperature and Gage Height</a:t>
            </a:r>
          </a:p>
          <a:p>
            <a:r>
              <a:rPr lang="en-US" dirty="0"/>
              <a:t>Willamette Falls (Josh)</a:t>
            </a:r>
          </a:p>
          <a:p>
            <a:r>
              <a:rPr lang="en-US" dirty="0"/>
              <a:t>-Temperature and Gage Height</a:t>
            </a:r>
          </a:p>
          <a:p>
            <a:r>
              <a:rPr lang="en-US" dirty="0"/>
              <a:t>Portland Metro Population (Erica)</a:t>
            </a:r>
          </a:p>
        </p:txBody>
      </p:sp>
      <p:sp>
        <p:nvSpPr>
          <p:cNvPr id="4" name="Slide Number Placeholder 3"/>
          <p:cNvSpPr>
            <a:spLocks noGrp="1"/>
          </p:cNvSpPr>
          <p:nvPr>
            <p:ph type="sldNum" sz="quarter" idx="5"/>
          </p:nvPr>
        </p:nvSpPr>
        <p:spPr/>
        <p:txBody>
          <a:bodyPr/>
          <a:lstStyle/>
          <a:p>
            <a:fld id="{4DF9C49E-566E-4C32-9550-3CFB77E325AD}" type="slidenum">
              <a:rPr lang="en-US" smtClean="0"/>
              <a:t>7</a:t>
            </a:fld>
            <a:endParaRPr lang="en-US"/>
          </a:p>
        </p:txBody>
      </p:sp>
    </p:spTree>
    <p:extLst>
      <p:ext uri="{BB962C8B-B14F-4D97-AF65-F5344CB8AC3E}">
        <p14:creationId xmlns:p14="http://schemas.microsoft.com/office/powerpoint/2010/main" val="6805650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all, we would have liked to have more time to research available data for plausible causes to the chinook salmon decline.</a:t>
            </a:r>
          </a:p>
          <a:p>
            <a:r>
              <a:rPr lang="en-US" dirty="0"/>
              <a:t>In consideration for future study, we would recommend comparisons to other dams in different states that the spring chinook salmon populate. We would also like to look into market trends for commercial use of salmon.</a:t>
            </a:r>
          </a:p>
          <a:p>
            <a:endParaRPr lang="en-US" dirty="0"/>
          </a:p>
        </p:txBody>
      </p:sp>
      <p:sp>
        <p:nvSpPr>
          <p:cNvPr id="4" name="Slide Number Placeholder 3"/>
          <p:cNvSpPr>
            <a:spLocks noGrp="1"/>
          </p:cNvSpPr>
          <p:nvPr>
            <p:ph type="sldNum" sz="quarter" idx="5"/>
          </p:nvPr>
        </p:nvSpPr>
        <p:spPr/>
        <p:txBody>
          <a:bodyPr/>
          <a:lstStyle/>
          <a:p>
            <a:fld id="{4DF9C49E-566E-4C32-9550-3CFB77E325AD}" type="slidenum">
              <a:rPr lang="en-US" smtClean="0"/>
              <a:t>8</a:t>
            </a:fld>
            <a:endParaRPr lang="en-US"/>
          </a:p>
        </p:txBody>
      </p:sp>
    </p:spTree>
    <p:extLst>
      <p:ext uri="{BB962C8B-B14F-4D97-AF65-F5344CB8AC3E}">
        <p14:creationId xmlns:p14="http://schemas.microsoft.com/office/powerpoint/2010/main" val="9825075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DF9C49E-566E-4C32-9550-3CFB77E325AD}" type="slidenum">
              <a:rPr lang="en-US" smtClean="0"/>
              <a:t>11</a:t>
            </a:fld>
            <a:endParaRPr lang="en-US"/>
          </a:p>
        </p:txBody>
      </p:sp>
    </p:spTree>
    <p:extLst>
      <p:ext uri="{BB962C8B-B14F-4D97-AF65-F5344CB8AC3E}">
        <p14:creationId xmlns:p14="http://schemas.microsoft.com/office/powerpoint/2010/main" val="21524604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11/9/2020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11/9/2020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2">
                    <a:lumMod val="7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11/9/2020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11/9/2020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11/9/2020</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11/9/2020</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11/9/2020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11/9/2020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11/9/2020</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11/9/2020</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75000"/>
              <a:lumOff val="2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75000"/>
              <a:lumOff val="2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75000"/>
              <a:lumOff val="2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8" Type="http://schemas.openxmlformats.org/officeDocument/2006/relationships/hyperlink" Target="https://waterdata.usgs.gov/usa/nwis/uv?site_no=14211720" TargetMode="External"/><Relationship Id="rId3" Type="http://schemas.openxmlformats.org/officeDocument/2006/relationships/hyperlink" Target="https://maps.waterdata.usgs.gov/mapper/index.html" TargetMode="External"/><Relationship Id="rId7" Type="http://schemas.openxmlformats.org/officeDocument/2006/relationships/hyperlink" Target="https://waterdata.usgs.gov/usa/nwis/uv?site_no=453630122021400" TargetMode="External"/><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hyperlink" Target="https://waterdata.usgs.gov/usa/nwis/uv?site_no=14128870" TargetMode="External"/><Relationship Id="rId11" Type="http://schemas.openxmlformats.org/officeDocument/2006/relationships/hyperlink" Target="https://data.census.gov/" TargetMode="External"/><Relationship Id="rId5" Type="http://schemas.openxmlformats.org/officeDocument/2006/relationships/hyperlink" Target="https://waterdata.usgs.gov/usa/nwis/uv?site_no=14128600" TargetMode="External"/><Relationship Id="rId10" Type="http://schemas.openxmlformats.org/officeDocument/2006/relationships/hyperlink" Target="http://www.cbr.washington.edu/dart/query/adult_daily" TargetMode="External"/><Relationship Id="rId4" Type="http://schemas.openxmlformats.org/officeDocument/2006/relationships/hyperlink" Target="https://waterdata.usgs.gov/usa/nwis/uv?site_no=453845121562000" TargetMode="External"/><Relationship Id="rId9" Type="http://schemas.openxmlformats.org/officeDocument/2006/relationships/hyperlink" Target="https://wcc.sc.egov.usda.gov/nwcc/snow-course-sites.jsp?state=OR"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 Id="rId5" Type="http://schemas.openxmlformats.org/officeDocument/2006/relationships/comments" Target="../comments/comment2.xml"/><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comments" Target="../comments/comment3.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comments" Target="../comments/commen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comments" Target="../comments/comment5.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comments" Target="../comments/comment6.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4.xml"/><Relationship Id="rId5" Type="http://schemas.openxmlformats.org/officeDocument/2006/relationships/comments" Target="../comments/comment7.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comments" Target="../comments/comment8.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43EED-C805-4ADD-B959-37B9A788D588}"/>
              </a:ext>
            </a:extLst>
          </p:cNvPr>
          <p:cNvSpPr>
            <a:spLocks noGrp="1"/>
          </p:cNvSpPr>
          <p:nvPr>
            <p:ph type="ctrTitle"/>
          </p:nvPr>
        </p:nvSpPr>
        <p:spPr/>
        <p:txBody>
          <a:bodyPr/>
          <a:lstStyle/>
          <a:p>
            <a:r>
              <a:rPr lang="en-US" dirty="0"/>
              <a:t>Spring Chinook Salmon in the Portland Metro Area</a:t>
            </a:r>
          </a:p>
        </p:txBody>
      </p:sp>
      <p:sp>
        <p:nvSpPr>
          <p:cNvPr id="3" name="Subtitle 2">
            <a:extLst>
              <a:ext uri="{FF2B5EF4-FFF2-40B4-BE49-F238E27FC236}">
                <a16:creationId xmlns:a16="http://schemas.microsoft.com/office/drawing/2014/main" id="{DAD55DBF-CDCB-4E66-804A-89EDA61FBBE8}"/>
              </a:ext>
            </a:extLst>
          </p:cNvPr>
          <p:cNvSpPr>
            <a:spLocks noGrp="1"/>
          </p:cNvSpPr>
          <p:nvPr>
            <p:ph type="subTitle" idx="1"/>
          </p:nvPr>
        </p:nvSpPr>
        <p:spPr/>
        <p:txBody>
          <a:bodyPr/>
          <a:lstStyle/>
          <a:p>
            <a:r>
              <a:rPr lang="en-US" dirty="0"/>
              <a:t>Jenny Kaylor, Josh Williams, Jay Hastings, Erica Fisher , and Courtney Muhlbach</a:t>
            </a:r>
          </a:p>
        </p:txBody>
      </p:sp>
    </p:spTree>
    <p:extLst>
      <p:ext uri="{BB962C8B-B14F-4D97-AF65-F5344CB8AC3E}">
        <p14:creationId xmlns:p14="http://schemas.microsoft.com/office/powerpoint/2010/main" val="28504315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46D56025-432C-47A6-AE3E-5E57DF3E0B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a:extLst>
              <a:ext uri="{FF2B5EF4-FFF2-40B4-BE49-F238E27FC236}">
                <a16:creationId xmlns:a16="http://schemas.microsoft.com/office/drawing/2014/main" id="{72D1A8B8-7523-49FA-B7DD-AE0B2271C7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25" name="Rectangle 24">
            <a:extLst>
              <a:ext uri="{FF2B5EF4-FFF2-40B4-BE49-F238E27FC236}">
                <a16:creationId xmlns:a16="http://schemas.microsoft.com/office/drawing/2014/main" id="{6A0CEB20-2839-496C-922D-A386524F3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4EE33FA5-2378-4F59-8611-CE0F9CA505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61999"/>
            <a:ext cx="4642228"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85B1DE85-D73C-4DAE-96DA-55909B9C6F98}"/>
              </a:ext>
            </a:extLst>
          </p:cNvPr>
          <p:cNvSpPr>
            <a:spLocks noGrp="1"/>
          </p:cNvSpPr>
          <p:nvPr>
            <p:ph type="title"/>
          </p:nvPr>
        </p:nvSpPr>
        <p:spPr>
          <a:xfrm>
            <a:off x="1069849" y="1298448"/>
            <a:ext cx="3258688" cy="3255264"/>
          </a:xfrm>
        </p:spPr>
        <p:txBody>
          <a:bodyPr vert="horz" lIns="91440" tIns="45720" rIns="91440" bIns="45720" rtlCol="0" anchor="b">
            <a:normAutofit/>
          </a:bodyPr>
          <a:lstStyle/>
          <a:p>
            <a:r>
              <a:rPr lang="en-US" sz="5000" spc="-100" dirty="0"/>
              <a:t>Backup</a:t>
            </a:r>
            <a:br>
              <a:rPr lang="en-US" sz="5000" spc="-100" dirty="0"/>
            </a:br>
            <a:r>
              <a:rPr lang="en-US" sz="5000" spc="-100" dirty="0"/>
              <a:t>Slides</a:t>
            </a:r>
          </a:p>
        </p:txBody>
      </p:sp>
      <p:sp>
        <p:nvSpPr>
          <p:cNvPr id="29" name="Rectangle 28">
            <a:extLst>
              <a:ext uri="{FF2B5EF4-FFF2-40B4-BE49-F238E27FC236}">
                <a16:creationId xmlns:a16="http://schemas.microsoft.com/office/drawing/2014/main" id="{1C368AEB-D83A-432D-818C-3575285B69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Content Placeholder 3">
            <a:extLst>
              <a:ext uri="{FF2B5EF4-FFF2-40B4-BE49-F238E27FC236}">
                <a16:creationId xmlns:a16="http://schemas.microsoft.com/office/drawing/2014/main" id="{950940AE-E5ED-4616-8324-D960895055F4}"/>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1763597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1DE85-D73C-4DAE-96DA-55909B9C6F98}"/>
              </a:ext>
            </a:extLst>
          </p:cNvPr>
          <p:cNvSpPr>
            <a:spLocks noGrp="1"/>
          </p:cNvSpPr>
          <p:nvPr>
            <p:ph type="title"/>
          </p:nvPr>
        </p:nvSpPr>
        <p:spPr>
          <a:xfrm>
            <a:off x="203200" y="1281514"/>
            <a:ext cx="2980267" cy="3255264"/>
          </a:xfrm>
        </p:spPr>
        <p:txBody>
          <a:bodyPr vert="horz" lIns="91440" tIns="45720" rIns="91440" bIns="45720" rtlCol="0" anchor="b">
            <a:normAutofit/>
          </a:bodyPr>
          <a:lstStyle/>
          <a:p>
            <a:r>
              <a:rPr lang="en-US" sz="5000" spc="-100" dirty="0"/>
              <a:t>Data </a:t>
            </a:r>
            <a:br>
              <a:rPr lang="en-US" sz="5000" spc="-100" dirty="0"/>
            </a:br>
            <a:r>
              <a:rPr lang="en-US" sz="5000" spc="-100" dirty="0"/>
              <a:t>Sources</a:t>
            </a:r>
          </a:p>
        </p:txBody>
      </p:sp>
      <p:sp>
        <p:nvSpPr>
          <p:cNvPr id="10" name="TextBox 9">
            <a:extLst>
              <a:ext uri="{FF2B5EF4-FFF2-40B4-BE49-F238E27FC236}">
                <a16:creationId xmlns:a16="http://schemas.microsoft.com/office/drawing/2014/main" id="{6C31EDFF-1188-428C-B052-DE8AA11A6709}"/>
              </a:ext>
            </a:extLst>
          </p:cNvPr>
          <p:cNvSpPr txBox="1"/>
          <p:nvPr/>
        </p:nvSpPr>
        <p:spPr>
          <a:xfrm>
            <a:off x="3788833" y="719667"/>
            <a:ext cx="7717366" cy="5447645"/>
          </a:xfrm>
          <a:prstGeom prst="rect">
            <a:avLst/>
          </a:prstGeom>
          <a:noFill/>
        </p:spPr>
        <p:txBody>
          <a:bodyPr wrap="square">
            <a:spAutoFit/>
          </a:bodyPr>
          <a:lstStyle/>
          <a:p>
            <a:pPr marL="342900" indent="-342900">
              <a:buFont typeface="Arial" panose="020B0604020202020204" pitchFamily="34" charset="0"/>
              <a:buChar char="•"/>
            </a:pPr>
            <a:r>
              <a:rPr lang="en-US" sz="2400" dirty="0"/>
              <a:t>USGS (US Geological Survey)</a:t>
            </a:r>
          </a:p>
          <a:p>
            <a:pPr marL="800100" lvl="1" indent="-342900">
              <a:buFont typeface="Arial" panose="020B0604020202020204" pitchFamily="34" charset="0"/>
              <a:buChar char="•"/>
            </a:pPr>
            <a:r>
              <a:rPr lang="en-US" b="0" i="0" u="sng" dirty="0">
                <a:solidFill>
                  <a:srgbClr val="1A466C"/>
                </a:solidFill>
                <a:effectLst/>
                <a:hlinkClick r:id="rId3"/>
              </a:rPr>
              <a:t>https://maps.waterdata.usgs.gov/mapper/index.html</a:t>
            </a:r>
            <a:endParaRPr lang="en-US" b="0" i="0" u="sng" dirty="0">
              <a:solidFill>
                <a:srgbClr val="1A466C"/>
              </a:solidFill>
              <a:effectLst/>
            </a:endParaRPr>
          </a:p>
          <a:p>
            <a:pPr marL="800100" lvl="1" indent="-342900">
              <a:buFont typeface="Arial" panose="020B0604020202020204" pitchFamily="34" charset="0"/>
              <a:buChar char="•"/>
            </a:pPr>
            <a:r>
              <a:rPr lang="en-US" b="0" i="0" u="sng" dirty="0">
                <a:solidFill>
                  <a:srgbClr val="1A466C"/>
                </a:solidFill>
                <a:effectLst/>
                <a:hlinkClick r:id="rId4"/>
              </a:rPr>
              <a:t>https://waterdata.usgs.gov/usa/nwis/uv?site_no=453845121562000</a:t>
            </a:r>
            <a:endParaRPr lang="en-US" b="0" i="0" u="sng" dirty="0">
              <a:solidFill>
                <a:srgbClr val="1A466C"/>
              </a:solidFill>
              <a:effectLst/>
            </a:endParaRPr>
          </a:p>
          <a:p>
            <a:pPr marL="800100" lvl="1" indent="-342900">
              <a:buFont typeface="Arial" panose="020B0604020202020204" pitchFamily="34" charset="0"/>
              <a:buChar char="•"/>
            </a:pPr>
            <a:r>
              <a:rPr lang="en-US" b="0" i="0" u="sng" dirty="0">
                <a:solidFill>
                  <a:srgbClr val="1A466C"/>
                </a:solidFill>
                <a:effectLst/>
                <a:hlinkClick r:id="rId5"/>
              </a:rPr>
              <a:t>https://waterdata.usgs.gov/usa/nwis/uv?site_no=14128600</a:t>
            </a:r>
            <a:endParaRPr lang="en-US" b="0" i="0" u="sng" dirty="0">
              <a:solidFill>
                <a:srgbClr val="1A466C"/>
              </a:solidFill>
              <a:effectLst/>
            </a:endParaRPr>
          </a:p>
          <a:p>
            <a:pPr marL="800100" lvl="1" indent="-342900">
              <a:buFont typeface="Arial" panose="020B0604020202020204" pitchFamily="34" charset="0"/>
              <a:buChar char="•"/>
            </a:pPr>
            <a:r>
              <a:rPr lang="en-US" b="0" i="0" u="sng" dirty="0">
                <a:solidFill>
                  <a:srgbClr val="1A466C"/>
                </a:solidFill>
                <a:effectLst/>
                <a:hlinkClick r:id="rId6"/>
              </a:rPr>
              <a:t>https://waterdata.usgs.gov/usa/nwis/uv?site_no=14128870</a:t>
            </a:r>
            <a:endParaRPr lang="en-US" b="0" i="0" u="sng" dirty="0">
              <a:solidFill>
                <a:srgbClr val="1A466C"/>
              </a:solidFill>
              <a:effectLst/>
            </a:endParaRPr>
          </a:p>
          <a:p>
            <a:pPr marL="800100" lvl="1" indent="-342900">
              <a:buFont typeface="Arial" panose="020B0604020202020204" pitchFamily="34" charset="0"/>
              <a:buChar char="•"/>
            </a:pPr>
            <a:r>
              <a:rPr lang="en-US" b="0" i="0" u="sng" dirty="0">
                <a:solidFill>
                  <a:srgbClr val="296EAA"/>
                </a:solidFill>
                <a:effectLst/>
                <a:hlinkClick r:id="rId7"/>
              </a:rPr>
              <a:t>https://waterdata.usgs.gov/usa/nwis/uv?site_no=453630122021400</a:t>
            </a:r>
            <a:endParaRPr lang="en-US" u="sng" dirty="0">
              <a:solidFill>
                <a:srgbClr val="1A466C"/>
              </a:solidFill>
            </a:endParaRPr>
          </a:p>
          <a:p>
            <a:pPr marL="800100" lvl="1" indent="-342900">
              <a:buFont typeface="Arial" panose="020B0604020202020204" pitchFamily="34" charset="0"/>
              <a:buChar char="•"/>
            </a:pPr>
            <a:r>
              <a:rPr lang="en-US" u="sng" dirty="0">
                <a:solidFill>
                  <a:srgbClr val="296EAA"/>
                </a:solidFill>
                <a:hlinkClick r:id="rId8"/>
              </a:rPr>
              <a:t>https://waterdata.usgs.gov/usa/nwis/uv?site_no=</a:t>
            </a:r>
            <a:r>
              <a:rPr lang="en-US" b="0" i="0" dirty="0">
                <a:solidFill>
                  <a:srgbClr val="000000"/>
                </a:solidFill>
                <a:effectLst/>
                <a:hlinkClick r:id="rId8"/>
              </a:rPr>
              <a:t>14211720</a:t>
            </a:r>
            <a:endParaRPr lang="en-US" b="0" i="0" dirty="0">
              <a:solidFill>
                <a:srgbClr val="000000"/>
              </a:solidFill>
              <a:effectLst/>
            </a:endParaRPr>
          </a:p>
          <a:p>
            <a:pPr marL="800100" lvl="1"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NRCS (Natural Resources Conservation Services)</a:t>
            </a:r>
          </a:p>
          <a:p>
            <a:pPr marL="800100" lvl="1" indent="-342900">
              <a:buFont typeface="Arial" panose="020B0604020202020204" pitchFamily="34" charset="0"/>
              <a:buChar char="•"/>
            </a:pPr>
            <a:r>
              <a:rPr lang="en-US" dirty="0">
                <a:hlinkClick r:id="rId9"/>
              </a:rPr>
              <a:t>https://wcc.sc.egov.usda.gov/nwcc/snow-course-sites.jsp?state=OR</a:t>
            </a:r>
            <a:endParaRPr lang="en-US" dirty="0"/>
          </a:p>
          <a:p>
            <a:pPr lvl="1"/>
            <a:endParaRPr lang="en-US" dirty="0"/>
          </a:p>
          <a:p>
            <a:pPr marL="342900" indent="-342900">
              <a:buFont typeface="Arial" panose="020B0604020202020204" pitchFamily="34" charset="0"/>
              <a:buChar char="•"/>
            </a:pPr>
            <a:r>
              <a:rPr lang="en-US" sz="2400" dirty="0"/>
              <a:t>Columbia Basin Research (DART- Data Access in Real Time)</a:t>
            </a:r>
          </a:p>
          <a:p>
            <a:pPr marL="800100" lvl="1" indent="-342900">
              <a:buFont typeface="Arial" panose="020B0604020202020204" pitchFamily="34" charset="0"/>
              <a:buChar char="•"/>
            </a:pPr>
            <a:r>
              <a:rPr lang="en-US" b="0" i="0" u="sng" dirty="0">
                <a:solidFill>
                  <a:srgbClr val="296EAA"/>
                </a:solidFill>
                <a:effectLst/>
                <a:hlinkClick r:id="rId10"/>
              </a:rPr>
              <a:t>http://www.cbr.washington.edu/dart/query/adult_daily</a:t>
            </a:r>
            <a:endParaRPr lang="en-US"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US Census</a:t>
            </a:r>
          </a:p>
          <a:p>
            <a:pPr marL="800100" lvl="1" indent="-342900">
              <a:buFont typeface="Arial" panose="020B0604020202020204" pitchFamily="34" charset="0"/>
              <a:buChar char="•"/>
            </a:pPr>
            <a:r>
              <a:rPr lang="en-US" dirty="0">
                <a:hlinkClick r:id="rId11"/>
              </a:rPr>
              <a:t>https://data.census.gov/</a:t>
            </a:r>
            <a:endParaRPr lang="en-US" dirty="0"/>
          </a:p>
        </p:txBody>
      </p:sp>
    </p:spTree>
    <p:extLst>
      <p:ext uri="{BB962C8B-B14F-4D97-AF65-F5344CB8AC3E}">
        <p14:creationId xmlns:p14="http://schemas.microsoft.com/office/powerpoint/2010/main" val="36897636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49535B8-4DCF-4E8F-87FF-E58E9DAED3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D30461F7-251F-45DA-9BB7-200A37354E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6" name="Rectangle 15">
            <a:extLst>
              <a:ext uri="{FF2B5EF4-FFF2-40B4-BE49-F238E27FC236}">
                <a16:creationId xmlns:a16="http://schemas.microsoft.com/office/drawing/2014/main" id="{EA992460-7FA3-40FE-A958-BCD1981B96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DF57D5B-380D-48E9-8DAD-DD500FE80A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61999"/>
            <a:ext cx="4642228"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C4C247B-E062-47BF-AB2C-AA959242E9CD}"/>
              </a:ext>
            </a:extLst>
          </p:cNvPr>
          <p:cNvSpPr>
            <a:spLocks noGrp="1"/>
          </p:cNvSpPr>
          <p:nvPr>
            <p:ph type="title"/>
          </p:nvPr>
        </p:nvSpPr>
        <p:spPr>
          <a:xfrm>
            <a:off x="289249" y="1123837"/>
            <a:ext cx="4016116" cy="1255469"/>
          </a:xfrm>
        </p:spPr>
        <p:txBody>
          <a:bodyPr vert="horz" lIns="91440" tIns="45720" rIns="91440" bIns="45720" rtlCol="0" anchor="ctr">
            <a:normAutofit/>
          </a:bodyPr>
          <a:lstStyle/>
          <a:p>
            <a:r>
              <a:rPr lang="en-US" sz="4000" dirty="0"/>
              <a:t>Background</a:t>
            </a:r>
          </a:p>
        </p:txBody>
      </p:sp>
      <p:sp>
        <p:nvSpPr>
          <p:cNvPr id="3" name="Content Placeholder 2">
            <a:extLst>
              <a:ext uri="{FF2B5EF4-FFF2-40B4-BE49-F238E27FC236}">
                <a16:creationId xmlns:a16="http://schemas.microsoft.com/office/drawing/2014/main" id="{0D0AF1F9-641C-4680-AAA9-8C639999A1EA}"/>
              </a:ext>
            </a:extLst>
          </p:cNvPr>
          <p:cNvSpPr>
            <a:spLocks noGrp="1"/>
          </p:cNvSpPr>
          <p:nvPr>
            <p:ph sz="half" idx="1"/>
          </p:nvPr>
        </p:nvSpPr>
        <p:spPr>
          <a:xfrm>
            <a:off x="289249" y="2510395"/>
            <a:ext cx="4016116" cy="3274586"/>
          </a:xfrm>
        </p:spPr>
        <p:txBody>
          <a:bodyPr vert="horz" lIns="91440" tIns="45720" rIns="91440" bIns="45720" rtlCol="0" anchor="t">
            <a:normAutofit/>
          </a:bodyPr>
          <a:lstStyle/>
          <a:p>
            <a:r>
              <a:rPr lang="en-US" sz="2800" b="1" dirty="0">
                <a:solidFill>
                  <a:srgbClr val="FFFFFF"/>
                </a:solidFill>
              </a:rPr>
              <a:t>Salmon</a:t>
            </a:r>
          </a:p>
          <a:p>
            <a:r>
              <a:rPr lang="en-US" sz="2800" b="1" dirty="0">
                <a:solidFill>
                  <a:srgbClr val="FFFFFF"/>
                </a:solidFill>
              </a:rPr>
              <a:t>Rivers</a:t>
            </a:r>
          </a:p>
          <a:p>
            <a:r>
              <a:rPr lang="en-US" sz="2800" b="1" dirty="0">
                <a:solidFill>
                  <a:srgbClr val="FFFFFF"/>
                </a:solidFill>
              </a:rPr>
              <a:t>Cities</a:t>
            </a:r>
          </a:p>
          <a:p>
            <a:r>
              <a:rPr lang="en-US" sz="2800" b="1" dirty="0">
                <a:solidFill>
                  <a:srgbClr val="FFFFFF"/>
                </a:solidFill>
              </a:rPr>
              <a:t>Dams</a:t>
            </a:r>
          </a:p>
          <a:p>
            <a:r>
              <a:rPr lang="en-US" sz="2800" b="1" dirty="0">
                <a:solidFill>
                  <a:srgbClr val="FFFFFF"/>
                </a:solidFill>
              </a:rPr>
              <a:t>Oh My!</a:t>
            </a:r>
          </a:p>
          <a:p>
            <a:endParaRPr lang="en-US" sz="1800" dirty="0">
              <a:solidFill>
                <a:srgbClr val="FFFFFF"/>
              </a:solidFill>
            </a:endParaRPr>
          </a:p>
        </p:txBody>
      </p:sp>
      <p:sp>
        <p:nvSpPr>
          <p:cNvPr id="20" name="Rectangle 19">
            <a:extLst>
              <a:ext uri="{FF2B5EF4-FFF2-40B4-BE49-F238E27FC236}">
                <a16:creationId xmlns:a16="http://schemas.microsoft.com/office/drawing/2014/main" id="{065CC8E5-7727-4F29-A17D-114AF339F7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08840" y="758952"/>
            <a:ext cx="2079069" cy="23442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74600802-151E-4F13-8C35-8D5CEDFF64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7463" y="4080912"/>
            <a:ext cx="2157385" cy="2008992"/>
          </a:xfrm>
          <a:prstGeom prst="rect">
            <a:avLst/>
          </a:prstGeom>
          <a:solidFill>
            <a:schemeClr val="tx1">
              <a:lumMod val="50000"/>
              <a:lumOff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F125053E-1062-4FE2-974C-546DC769D9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Picture 4" descr="A fish swimming under water&#10;&#10;Description automatically generated">
            <a:extLst>
              <a:ext uri="{FF2B5EF4-FFF2-40B4-BE49-F238E27FC236}">
                <a16:creationId xmlns:a16="http://schemas.microsoft.com/office/drawing/2014/main" id="{AE84B578-F5BB-4905-B7F3-D9504C24B9E7}"/>
              </a:ext>
            </a:extLst>
          </p:cNvPr>
          <p:cNvPicPr>
            <a:picLocks noChangeAspect="1"/>
          </p:cNvPicPr>
          <p:nvPr/>
        </p:nvPicPr>
        <p:blipFill rotWithShape="1">
          <a:blip r:embed="rId3"/>
          <a:srcRect l="20787" r="4980" b="1"/>
          <a:stretch/>
        </p:blipFill>
        <p:spPr>
          <a:xfrm>
            <a:off x="7460907" y="3264090"/>
            <a:ext cx="4027002" cy="3593910"/>
          </a:xfrm>
          <a:prstGeom prst="rect">
            <a:avLst/>
          </a:prstGeom>
        </p:spPr>
      </p:pic>
      <p:pic>
        <p:nvPicPr>
          <p:cNvPr id="7" name="Content Placeholder 6" descr="A person riding a horse drawn carriage&#10;&#10;Description automatically generated">
            <a:extLst>
              <a:ext uri="{FF2B5EF4-FFF2-40B4-BE49-F238E27FC236}">
                <a16:creationId xmlns:a16="http://schemas.microsoft.com/office/drawing/2014/main" id="{066C5FDA-FE3B-43A1-BE8B-A58D882AC43D}"/>
              </a:ext>
            </a:extLst>
          </p:cNvPr>
          <p:cNvPicPr>
            <a:picLocks noGrp="1" noChangeAspect="1"/>
          </p:cNvPicPr>
          <p:nvPr>
            <p:ph sz="half" idx="2"/>
          </p:nvPr>
        </p:nvPicPr>
        <p:blipFill rotWithShape="1">
          <a:blip r:embed="rId4"/>
          <a:srcRect l="22631" r="18342" b="-2"/>
          <a:stretch/>
        </p:blipFill>
        <p:spPr>
          <a:xfrm>
            <a:off x="5137460" y="10"/>
            <a:ext cx="4113440" cy="3920034"/>
          </a:xfrm>
          <a:custGeom>
            <a:avLst/>
            <a:gdLst/>
            <a:ahLst/>
            <a:cxnLst/>
            <a:rect l="l" t="t" r="r" b="b"/>
            <a:pathLst>
              <a:path w="4113440" h="3920044">
                <a:moveTo>
                  <a:pt x="0" y="0"/>
                </a:moveTo>
                <a:lnTo>
                  <a:pt x="4113440" y="0"/>
                </a:lnTo>
                <a:lnTo>
                  <a:pt x="4113440" y="3103224"/>
                </a:lnTo>
                <a:lnTo>
                  <a:pt x="2157388" y="3103224"/>
                </a:lnTo>
                <a:lnTo>
                  <a:pt x="2157388" y="3920044"/>
                </a:lnTo>
                <a:lnTo>
                  <a:pt x="0" y="3920044"/>
                </a:lnTo>
                <a:close/>
              </a:path>
            </a:pathLst>
          </a:custGeom>
        </p:spPr>
      </p:pic>
    </p:spTree>
    <p:extLst>
      <p:ext uri="{BB962C8B-B14F-4D97-AF65-F5344CB8AC3E}">
        <p14:creationId xmlns:p14="http://schemas.microsoft.com/office/powerpoint/2010/main" val="7843559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23">
            <a:extLst>
              <a:ext uri="{FF2B5EF4-FFF2-40B4-BE49-F238E27FC236}">
                <a16:creationId xmlns:a16="http://schemas.microsoft.com/office/drawing/2014/main" id="{46D56025-432C-47A6-AE3E-5E57DF3E0B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5" name="Rectangle 25">
            <a:extLst>
              <a:ext uri="{FF2B5EF4-FFF2-40B4-BE49-F238E27FC236}">
                <a16:creationId xmlns:a16="http://schemas.microsoft.com/office/drawing/2014/main" id="{72D1A8B8-7523-49FA-B7DD-AE0B2271C7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36" name="Rectangle 27">
            <a:extLst>
              <a:ext uri="{FF2B5EF4-FFF2-40B4-BE49-F238E27FC236}">
                <a16:creationId xmlns:a16="http://schemas.microsoft.com/office/drawing/2014/main" id="{6A0CEB20-2839-496C-922D-A386524F3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29">
            <a:extLst>
              <a:ext uri="{FF2B5EF4-FFF2-40B4-BE49-F238E27FC236}">
                <a16:creationId xmlns:a16="http://schemas.microsoft.com/office/drawing/2014/main" id="{4EE33FA5-2378-4F59-8611-CE0F9CA505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61999"/>
            <a:ext cx="4642228"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A684DD4-8C0D-4C52-BCD6-A0D9B7760BBE}"/>
              </a:ext>
            </a:extLst>
          </p:cNvPr>
          <p:cNvSpPr>
            <a:spLocks noGrp="1"/>
          </p:cNvSpPr>
          <p:nvPr>
            <p:ph type="title"/>
          </p:nvPr>
        </p:nvSpPr>
        <p:spPr>
          <a:xfrm>
            <a:off x="1069849" y="1298448"/>
            <a:ext cx="3258688" cy="3255264"/>
          </a:xfrm>
        </p:spPr>
        <p:txBody>
          <a:bodyPr vert="horz" lIns="91440" tIns="45720" rIns="91440" bIns="45720" rtlCol="0" anchor="b">
            <a:normAutofit/>
          </a:bodyPr>
          <a:lstStyle/>
          <a:p>
            <a:r>
              <a:rPr lang="en-US" sz="5000" spc="-100"/>
              <a:t>Hypothesis</a:t>
            </a:r>
          </a:p>
        </p:txBody>
      </p:sp>
      <p:sp>
        <p:nvSpPr>
          <p:cNvPr id="3" name="Content Placeholder 2">
            <a:extLst>
              <a:ext uri="{FF2B5EF4-FFF2-40B4-BE49-F238E27FC236}">
                <a16:creationId xmlns:a16="http://schemas.microsoft.com/office/drawing/2014/main" id="{2AE73522-E46F-44D6-832F-CB9A9EDE0637}"/>
              </a:ext>
            </a:extLst>
          </p:cNvPr>
          <p:cNvSpPr>
            <a:spLocks noGrp="1"/>
          </p:cNvSpPr>
          <p:nvPr>
            <p:ph idx="1"/>
          </p:nvPr>
        </p:nvSpPr>
        <p:spPr>
          <a:xfrm>
            <a:off x="1100015" y="4670246"/>
            <a:ext cx="3228521" cy="914400"/>
          </a:xfrm>
        </p:spPr>
        <p:txBody>
          <a:bodyPr vert="horz" lIns="91440" tIns="45720" rIns="91440" bIns="45720" rtlCol="0" anchor="t">
            <a:normAutofit fontScale="92500" lnSpcReduction="10000"/>
          </a:bodyPr>
          <a:lstStyle/>
          <a:p>
            <a:pPr marL="0" indent="0">
              <a:buNone/>
            </a:pPr>
            <a:r>
              <a:rPr lang="en-US" sz="2400" dirty="0">
                <a:solidFill>
                  <a:schemeClr val="bg2">
                    <a:lumMod val="20000"/>
                    <a:lumOff val="80000"/>
                  </a:schemeClr>
                </a:solidFill>
              </a:rPr>
              <a:t>Does urban growth have an affect on the salmon population?</a:t>
            </a:r>
          </a:p>
        </p:txBody>
      </p:sp>
      <p:pic>
        <p:nvPicPr>
          <p:cNvPr id="5" name="Picture 4">
            <a:extLst>
              <a:ext uri="{FF2B5EF4-FFF2-40B4-BE49-F238E27FC236}">
                <a16:creationId xmlns:a16="http://schemas.microsoft.com/office/drawing/2014/main" id="{F7E852AA-2BC1-4E03-9002-CAB1154F661A}"/>
              </a:ext>
            </a:extLst>
          </p:cNvPr>
          <p:cNvPicPr>
            <a:picLocks noChangeAspect="1"/>
          </p:cNvPicPr>
          <p:nvPr/>
        </p:nvPicPr>
        <p:blipFill>
          <a:blip r:embed="rId3"/>
          <a:stretch>
            <a:fillRect/>
          </a:stretch>
        </p:blipFill>
        <p:spPr>
          <a:xfrm>
            <a:off x="5120640" y="1642088"/>
            <a:ext cx="6367271" cy="3565671"/>
          </a:xfrm>
          <a:prstGeom prst="rect">
            <a:avLst/>
          </a:prstGeom>
        </p:spPr>
      </p:pic>
      <p:sp>
        <p:nvSpPr>
          <p:cNvPr id="38" name="Rectangle 31">
            <a:extLst>
              <a:ext uri="{FF2B5EF4-FFF2-40B4-BE49-F238E27FC236}">
                <a16:creationId xmlns:a16="http://schemas.microsoft.com/office/drawing/2014/main" id="{1C368AEB-D83A-432D-818C-3575285B69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729714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051E3431-CE8A-4FA3-92ED-72D1E007B3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287ACA9C-6281-4732-9DE5-95D5F9BEA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7" name="Rectangle 16">
            <a:extLst>
              <a:ext uri="{FF2B5EF4-FFF2-40B4-BE49-F238E27FC236}">
                <a16:creationId xmlns:a16="http://schemas.microsoft.com/office/drawing/2014/main" id="{BC512124-0D13-4ED9-80B7-52AE15B6B4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7" descr="Graph">
            <a:extLst>
              <a:ext uri="{FF2B5EF4-FFF2-40B4-BE49-F238E27FC236}">
                <a16:creationId xmlns:a16="http://schemas.microsoft.com/office/drawing/2014/main" id="{EBD1611A-CF9F-4B0C-B560-D4EDDC0580AA}"/>
              </a:ext>
            </a:extLst>
          </p:cNvPr>
          <p:cNvPicPr>
            <a:picLocks noGrp="1" noChangeAspect="1"/>
          </p:cNvPicPr>
          <p:nvPr>
            <p:ph sz="half" idx="2"/>
          </p:nvPr>
        </p:nvPicPr>
        <p:blipFill rotWithShape="1">
          <a:blip r:embed="rId3">
            <a:alphaModFix amt="50000"/>
          </a:blip>
          <a:srcRect t="3674" b="6326"/>
          <a:stretch/>
        </p:blipFill>
        <p:spPr>
          <a:xfrm>
            <a:off x="20" y="10"/>
            <a:ext cx="12191980" cy="6857990"/>
          </a:xfrm>
          <a:prstGeom prst="rect">
            <a:avLst/>
          </a:prstGeom>
        </p:spPr>
      </p:pic>
      <p:sp>
        <p:nvSpPr>
          <p:cNvPr id="2" name="Title 1">
            <a:extLst>
              <a:ext uri="{FF2B5EF4-FFF2-40B4-BE49-F238E27FC236}">
                <a16:creationId xmlns:a16="http://schemas.microsoft.com/office/drawing/2014/main" id="{A72D65A4-0A40-4330-8E00-CA2D6532A5F7}"/>
              </a:ext>
            </a:extLst>
          </p:cNvPr>
          <p:cNvSpPr>
            <a:spLocks noGrp="1"/>
          </p:cNvSpPr>
          <p:nvPr>
            <p:ph type="title"/>
          </p:nvPr>
        </p:nvSpPr>
        <p:spPr>
          <a:xfrm>
            <a:off x="2438400" y="343706"/>
            <a:ext cx="7315200" cy="3255264"/>
          </a:xfrm>
        </p:spPr>
        <p:txBody>
          <a:bodyPr vert="horz" lIns="91440" tIns="45720" rIns="91440" bIns="45720" rtlCol="0" anchor="b">
            <a:normAutofit fontScale="90000"/>
          </a:bodyPr>
          <a:lstStyle/>
          <a:p>
            <a:pPr algn="ctr"/>
            <a:r>
              <a:rPr lang="en-US" sz="5900" spc="-100" dirty="0">
                <a:solidFill>
                  <a:schemeClr val="tx1"/>
                </a:solidFill>
              </a:rPr>
              <a:t>Motivation and Summary:</a:t>
            </a:r>
            <a:br>
              <a:rPr lang="en-US" sz="5900" spc="-100" dirty="0">
                <a:solidFill>
                  <a:schemeClr val="tx1"/>
                </a:solidFill>
              </a:rPr>
            </a:br>
            <a:r>
              <a:rPr lang="en-US" sz="4000" spc="-100" dirty="0">
                <a:solidFill>
                  <a:schemeClr val="tx1"/>
                </a:solidFill>
              </a:rPr>
              <a:t>Spring Chinook Salmon</a:t>
            </a:r>
            <a:br>
              <a:rPr lang="en-US" sz="4000" spc="-100" dirty="0">
                <a:solidFill>
                  <a:schemeClr val="tx1"/>
                </a:solidFill>
              </a:rPr>
            </a:br>
            <a:r>
              <a:rPr lang="en-US" sz="4000" spc="-100" dirty="0">
                <a:solidFill>
                  <a:schemeClr val="tx1"/>
                </a:solidFill>
              </a:rPr>
              <a:t>vs.</a:t>
            </a:r>
            <a:br>
              <a:rPr lang="en-US" sz="4000" spc="-100" dirty="0">
                <a:solidFill>
                  <a:schemeClr val="tx1"/>
                </a:solidFill>
              </a:rPr>
            </a:br>
            <a:r>
              <a:rPr lang="en-US" sz="4000" spc="-100" dirty="0">
                <a:solidFill>
                  <a:schemeClr val="tx1"/>
                </a:solidFill>
              </a:rPr>
              <a:t>Water Relationship</a:t>
            </a:r>
            <a:br>
              <a:rPr lang="en-US" sz="5900" spc="-100" dirty="0">
                <a:solidFill>
                  <a:schemeClr val="tx1"/>
                </a:solidFill>
              </a:rPr>
            </a:br>
            <a:endParaRPr lang="en-US" sz="5900" spc="-100" dirty="0">
              <a:solidFill>
                <a:schemeClr val="tx1"/>
              </a:solidFill>
            </a:endParaRPr>
          </a:p>
        </p:txBody>
      </p:sp>
    </p:spTree>
    <p:extLst>
      <p:ext uri="{BB962C8B-B14F-4D97-AF65-F5344CB8AC3E}">
        <p14:creationId xmlns:p14="http://schemas.microsoft.com/office/powerpoint/2010/main" val="3046945331"/>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9D1CD-8460-4B52-BA4D-342D6F08C9EE}"/>
              </a:ext>
            </a:extLst>
          </p:cNvPr>
          <p:cNvSpPr>
            <a:spLocks noGrp="1"/>
          </p:cNvSpPr>
          <p:nvPr>
            <p:ph type="title"/>
          </p:nvPr>
        </p:nvSpPr>
        <p:spPr/>
        <p:txBody>
          <a:bodyPr/>
          <a:lstStyle/>
          <a:p>
            <a:r>
              <a:rPr lang="en-US" dirty="0"/>
              <a:t>Questions Asked</a:t>
            </a:r>
          </a:p>
        </p:txBody>
      </p:sp>
      <p:sp>
        <p:nvSpPr>
          <p:cNvPr id="3" name="Content Placeholder 2">
            <a:extLst>
              <a:ext uri="{FF2B5EF4-FFF2-40B4-BE49-F238E27FC236}">
                <a16:creationId xmlns:a16="http://schemas.microsoft.com/office/drawing/2014/main" id="{166B4460-EB7B-4BC9-84C0-8F39F2B46036}"/>
              </a:ext>
            </a:extLst>
          </p:cNvPr>
          <p:cNvSpPr>
            <a:spLocks noGrp="1"/>
          </p:cNvSpPr>
          <p:nvPr>
            <p:ph sz="half" idx="1"/>
          </p:nvPr>
        </p:nvSpPr>
        <p:spPr/>
        <p:txBody>
          <a:bodyPr/>
          <a:lstStyle/>
          <a:p>
            <a:endParaRPr lang="en-US" dirty="0"/>
          </a:p>
          <a:p>
            <a:endParaRPr lang="en-US" dirty="0"/>
          </a:p>
          <a:p>
            <a:endParaRPr lang="en-US" dirty="0"/>
          </a:p>
          <a:p>
            <a:endParaRPr lang="en-US" dirty="0"/>
          </a:p>
          <a:p>
            <a:endParaRPr lang="en-US" dirty="0"/>
          </a:p>
          <a:p>
            <a:endParaRPr lang="en-US" dirty="0"/>
          </a:p>
          <a:p>
            <a:r>
              <a:rPr lang="en-US" sz="3200" dirty="0"/>
              <a:t>Will Spring Chinook Salmon be here for our grandchildren?</a:t>
            </a:r>
          </a:p>
        </p:txBody>
      </p:sp>
      <p:sp>
        <p:nvSpPr>
          <p:cNvPr id="4" name="Content Placeholder 3">
            <a:extLst>
              <a:ext uri="{FF2B5EF4-FFF2-40B4-BE49-F238E27FC236}">
                <a16:creationId xmlns:a16="http://schemas.microsoft.com/office/drawing/2014/main" id="{AD6AD7A2-1C3B-4765-B7E4-D619DFB6378B}"/>
              </a:ext>
            </a:extLst>
          </p:cNvPr>
          <p:cNvSpPr>
            <a:spLocks noGrp="1"/>
          </p:cNvSpPr>
          <p:nvPr>
            <p:ph sz="half" idx="2"/>
          </p:nvPr>
        </p:nvSpPr>
        <p:spPr/>
        <p:txBody>
          <a:bodyPr/>
          <a:lstStyle/>
          <a:p>
            <a:r>
              <a:rPr lang="en-US" sz="3600" dirty="0"/>
              <a:t>What data do we have?</a:t>
            </a:r>
          </a:p>
          <a:p>
            <a:endParaRPr lang="en-US" dirty="0"/>
          </a:p>
          <a:p>
            <a:endParaRPr lang="en-US" dirty="0"/>
          </a:p>
          <a:p>
            <a:endParaRPr lang="en-US" dirty="0"/>
          </a:p>
          <a:p>
            <a:endParaRPr lang="en-US" dirty="0"/>
          </a:p>
          <a:p>
            <a:endParaRPr lang="en-US" dirty="0"/>
          </a:p>
          <a:p>
            <a:pPr marL="0" indent="0">
              <a:buNone/>
            </a:pPr>
            <a:endParaRPr lang="en-US" dirty="0"/>
          </a:p>
          <a:p>
            <a:endParaRPr lang="en-US" dirty="0"/>
          </a:p>
        </p:txBody>
      </p:sp>
      <p:pic>
        <p:nvPicPr>
          <p:cNvPr id="6" name="Picture 5" descr="Icon&#10;&#10;Description automatically generated">
            <a:extLst>
              <a:ext uri="{FF2B5EF4-FFF2-40B4-BE49-F238E27FC236}">
                <a16:creationId xmlns:a16="http://schemas.microsoft.com/office/drawing/2014/main" id="{33108FD4-9871-464D-8E00-0265B4F2289E}"/>
              </a:ext>
            </a:extLst>
          </p:cNvPr>
          <p:cNvPicPr>
            <a:picLocks noChangeAspect="1"/>
          </p:cNvPicPr>
          <p:nvPr/>
        </p:nvPicPr>
        <p:blipFill>
          <a:blip r:embed="rId3"/>
          <a:stretch>
            <a:fillRect/>
          </a:stretch>
        </p:blipFill>
        <p:spPr>
          <a:xfrm>
            <a:off x="8010143" y="2706623"/>
            <a:ext cx="3282697" cy="3282697"/>
          </a:xfrm>
          <a:prstGeom prst="rect">
            <a:avLst/>
          </a:prstGeom>
        </p:spPr>
      </p:pic>
      <p:pic>
        <p:nvPicPr>
          <p:cNvPr id="8" name="Picture 7">
            <a:extLst>
              <a:ext uri="{FF2B5EF4-FFF2-40B4-BE49-F238E27FC236}">
                <a16:creationId xmlns:a16="http://schemas.microsoft.com/office/drawing/2014/main" id="{BC7EB042-6CF7-442A-8B8F-8891E3704753}"/>
              </a:ext>
            </a:extLst>
          </p:cNvPr>
          <p:cNvPicPr>
            <a:picLocks noChangeAspect="1"/>
          </p:cNvPicPr>
          <p:nvPr/>
        </p:nvPicPr>
        <p:blipFill>
          <a:blip r:embed="rId4"/>
          <a:stretch>
            <a:fillRect/>
          </a:stretch>
        </p:blipFill>
        <p:spPr>
          <a:xfrm>
            <a:off x="4479529" y="837214"/>
            <a:ext cx="2247900" cy="2381250"/>
          </a:xfrm>
          <a:prstGeom prst="rect">
            <a:avLst/>
          </a:prstGeom>
        </p:spPr>
      </p:pic>
    </p:spTree>
    <p:extLst>
      <p:ext uri="{BB962C8B-B14F-4D97-AF65-F5344CB8AC3E}">
        <p14:creationId xmlns:p14="http://schemas.microsoft.com/office/powerpoint/2010/main" val="10333878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01788-C28A-4005-BE57-E13FD67F5F12}"/>
              </a:ext>
            </a:extLst>
          </p:cNvPr>
          <p:cNvSpPr>
            <a:spLocks noGrp="1"/>
          </p:cNvSpPr>
          <p:nvPr>
            <p:ph type="title"/>
          </p:nvPr>
        </p:nvSpPr>
        <p:spPr/>
        <p:txBody>
          <a:bodyPr/>
          <a:lstStyle/>
          <a:p>
            <a:r>
              <a:rPr lang="en-US" dirty="0"/>
              <a:t>Data Clean up and Exploration</a:t>
            </a:r>
          </a:p>
        </p:txBody>
      </p:sp>
      <p:pic>
        <p:nvPicPr>
          <p:cNvPr id="6" name="Content Placeholder 5">
            <a:extLst>
              <a:ext uri="{FF2B5EF4-FFF2-40B4-BE49-F238E27FC236}">
                <a16:creationId xmlns:a16="http://schemas.microsoft.com/office/drawing/2014/main" id="{1744CA5C-BE0C-4D9F-8A20-3A11D0AC3D77}"/>
              </a:ext>
            </a:extLst>
          </p:cNvPr>
          <p:cNvPicPr>
            <a:picLocks noGrp="1" noChangeAspect="1"/>
          </p:cNvPicPr>
          <p:nvPr>
            <p:ph sz="half" idx="2"/>
          </p:nvPr>
        </p:nvPicPr>
        <p:blipFill>
          <a:blip r:embed="rId3"/>
          <a:stretch>
            <a:fillRect/>
          </a:stretch>
        </p:blipFill>
        <p:spPr>
          <a:xfrm>
            <a:off x="5656005" y="236403"/>
            <a:ext cx="3475037" cy="2916195"/>
          </a:xfrm>
        </p:spPr>
      </p:pic>
      <p:sp>
        <p:nvSpPr>
          <p:cNvPr id="8" name="Content Placeholder 7">
            <a:extLst>
              <a:ext uri="{FF2B5EF4-FFF2-40B4-BE49-F238E27FC236}">
                <a16:creationId xmlns:a16="http://schemas.microsoft.com/office/drawing/2014/main" id="{28F99353-330E-4D6D-8D83-21C1AE46C16F}"/>
              </a:ext>
            </a:extLst>
          </p:cNvPr>
          <p:cNvSpPr>
            <a:spLocks noGrp="1"/>
          </p:cNvSpPr>
          <p:nvPr>
            <p:ph sz="half" idx="1"/>
          </p:nvPr>
        </p:nvSpPr>
        <p:spPr>
          <a:xfrm>
            <a:off x="3447535" y="3966519"/>
            <a:ext cx="8279027" cy="2608884"/>
          </a:xfrm>
        </p:spPr>
        <p:txBody>
          <a:bodyPr/>
          <a:lstStyle/>
          <a:p>
            <a:r>
              <a:rPr lang="en-US" dirty="0"/>
              <a:t>Google misery</a:t>
            </a:r>
          </a:p>
          <a:p>
            <a:r>
              <a:rPr lang="en-US" dirty="0"/>
              <a:t>Too many sources – is it relevant data?</a:t>
            </a:r>
          </a:p>
          <a:p>
            <a:r>
              <a:rPr lang="en-US" dirty="0"/>
              <a:t>Data inconsistencies – so many formats</a:t>
            </a:r>
          </a:p>
          <a:p>
            <a:r>
              <a:rPr lang="en-US" dirty="0"/>
              <a:t>Making sure our shapes matched up – working with teams</a:t>
            </a:r>
          </a:p>
          <a:p>
            <a:r>
              <a:rPr lang="en-US" dirty="0"/>
              <a:t>Scrubbing, Scrubbing, Scrubbing</a:t>
            </a:r>
          </a:p>
          <a:p>
            <a:endParaRPr lang="en-US" dirty="0"/>
          </a:p>
          <a:p>
            <a:endParaRPr lang="en-US" dirty="0"/>
          </a:p>
          <a:p>
            <a:endParaRPr lang="en-US" dirty="0"/>
          </a:p>
        </p:txBody>
      </p:sp>
    </p:spTree>
    <p:extLst>
      <p:ext uri="{BB962C8B-B14F-4D97-AF65-F5344CB8AC3E}">
        <p14:creationId xmlns:p14="http://schemas.microsoft.com/office/powerpoint/2010/main" val="7880044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40CEB5FD-1F68-4966-9C29-5DA5ADCCFE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7" name="Rectangle 46">
            <a:extLst>
              <a:ext uri="{FF2B5EF4-FFF2-40B4-BE49-F238E27FC236}">
                <a16:creationId xmlns:a16="http://schemas.microsoft.com/office/drawing/2014/main" id="{F88154DA-55D8-482D-94C2-81A8A265D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49" name="Rectangle 48">
            <a:extLst>
              <a:ext uri="{FF2B5EF4-FFF2-40B4-BE49-F238E27FC236}">
                <a16:creationId xmlns:a16="http://schemas.microsoft.com/office/drawing/2014/main" id="{A1DFCBE5-52C1-48A9-89CF-E7D68CCA16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EB17C8F6-D357-4254-BBAC-96B01EEBE1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47203"/>
            <a:ext cx="11707367" cy="257262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E01AF0B3-316F-42E9-88C7-3E0DB44D80B8}"/>
              </a:ext>
            </a:extLst>
          </p:cNvPr>
          <p:cNvSpPr>
            <a:spLocks noGrp="1"/>
          </p:cNvSpPr>
          <p:nvPr>
            <p:ph type="title"/>
          </p:nvPr>
        </p:nvSpPr>
        <p:spPr>
          <a:xfrm>
            <a:off x="1063691" y="4049486"/>
            <a:ext cx="4825480" cy="1883228"/>
          </a:xfrm>
        </p:spPr>
        <p:txBody>
          <a:bodyPr vert="horz" lIns="91440" tIns="45720" rIns="91440" bIns="45720" rtlCol="0" anchor="ctr">
            <a:normAutofit/>
          </a:bodyPr>
          <a:lstStyle/>
          <a:p>
            <a:pPr algn="r"/>
            <a:r>
              <a:rPr lang="en-US" sz="4400"/>
              <a:t>Data Analysis</a:t>
            </a:r>
          </a:p>
        </p:txBody>
      </p:sp>
      <p:pic>
        <p:nvPicPr>
          <p:cNvPr id="10" name="Picture 9">
            <a:extLst>
              <a:ext uri="{FF2B5EF4-FFF2-40B4-BE49-F238E27FC236}">
                <a16:creationId xmlns:a16="http://schemas.microsoft.com/office/drawing/2014/main" id="{32C395DC-34BF-4C4D-9F3F-B930CEF1FB9C}"/>
              </a:ext>
            </a:extLst>
          </p:cNvPr>
          <p:cNvPicPr>
            <a:picLocks noChangeAspect="1"/>
          </p:cNvPicPr>
          <p:nvPr/>
        </p:nvPicPr>
        <p:blipFill>
          <a:blip r:embed="rId3"/>
          <a:stretch>
            <a:fillRect/>
          </a:stretch>
        </p:blipFill>
        <p:spPr>
          <a:xfrm>
            <a:off x="1380219" y="633927"/>
            <a:ext cx="4130553" cy="2726165"/>
          </a:xfrm>
          <a:prstGeom prst="rect">
            <a:avLst/>
          </a:prstGeom>
        </p:spPr>
      </p:pic>
      <p:pic>
        <p:nvPicPr>
          <p:cNvPr id="4" name="Picture 3">
            <a:extLst>
              <a:ext uri="{FF2B5EF4-FFF2-40B4-BE49-F238E27FC236}">
                <a16:creationId xmlns:a16="http://schemas.microsoft.com/office/drawing/2014/main" id="{774C890D-38A2-4FB3-B6DF-D37CCF137FC0}"/>
              </a:ext>
            </a:extLst>
          </p:cNvPr>
          <p:cNvPicPr>
            <a:picLocks noChangeAspect="1"/>
          </p:cNvPicPr>
          <p:nvPr/>
        </p:nvPicPr>
        <p:blipFill>
          <a:blip r:embed="rId4"/>
          <a:stretch>
            <a:fillRect/>
          </a:stretch>
        </p:blipFill>
        <p:spPr>
          <a:xfrm>
            <a:off x="6795530" y="633927"/>
            <a:ext cx="3734473" cy="2726165"/>
          </a:xfrm>
          <a:prstGeom prst="rect">
            <a:avLst/>
          </a:prstGeom>
        </p:spPr>
      </p:pic>
      <p:sp>
        <p:nvSpPr>
          <p:cNvPr id="8" name="Content Placeholder 7">
            <a:extLst>
              <a:ext uri="{FF2B5EF4-FFF2-40B4-BE49-F238E27FC236}">
                <a16:creationId xmlns:a16="http://schemas.microsoft.com/office/drawing/2014/main" id="{068E5E35-C160-43F5-B6A5-34EE58CABA35}"/>
              </a:ext>
            </a:extLst>
          </p:cNvPr>
          <p:cNvSpPr>
            <a:spLocks noGrp="1"/>
          </p:cNvSpPr>
          <p:nvPr>
            <p:ph sz="half" idx="2"/>
          </p:nvPr>
        </p:nvSpPr>
        <p:spPr>
          <a:xfrm>
            <a:off x="6338316" y="4049485"/>
            <a:ext cx="4846151" cy="1883229"/>
          </a:xfrm>
        </p:spPr>
        <p:txBody>
          <a:bodyPr vert="horz" lIns="91440" tIns="45720" rIns="91440" bIns="45720" rtlCol="0" anchor="ctr">
            <a:normAutofit/>
          </a:bodyPr>
          <a:lstStyle/>
          <a:p>
            <a:endParaRPr lang="en-US" sz="1800">
              <a:solidFill>
                <a:srgbClr val="FFFFFF"/>
              </a:solidFill>
            </a:endParaRPr>
          </a:p>
        </p:txBody>
      </p:sp>
    </p:spTree>
    <p:extLst>
      <p:ext uri="{BB962C8B-B14F-4D97-AF65-F5344CB8AC3E}">
        <p14:creationId xmlns:p14="http://schemas.microsoft.com/office/powerpoint/2010/main" val="28887712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51E3431-CE8A-4FA3-92ED-72D1E007B3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287ACA9C-6281-4732-9DE5-95D5F9BEA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4" name="Rectangle 13">
            <a:extLst>
              <a:ext uri="{FF2B5EF4-FFF2-40B4-BE49-F238E27FC236}">
                <a16:creationId xmlns:a16="http://schemas.microsoft.com/office/drawing/2014/main" id="{D1628877-E08F-4E76-A6D9-CAFB570DB8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52527624-67C4-43A5-B370-0AC01D0FC58B}"/>
              </a:ext>
            </a:extLst>
          </p:cNvPr>
          <p:cNvPicPr>
            <a:picLocks noGrp="1" noChangeAspect="1"/>
          </p:cNvPicPr>
          <p:nvPr>
            <p:ph sz="half" idx="2"/>
          </p:nvPr>
        </p:nvPicPr>
        <p:blipFill rotWithShape="1">
          <a:blip r:embed="rId3"/>
          <a:srcRect t="1466" r="25" b="28221"/>
          <a:stretch/>
        </p:blipFill>
        <p:spPr>
          <a:xfrm>
            <a:off x="20" y="-1"/>
            <a:ext cx="12188932" cy="6858000"/>
          </a:xfrm>
          <a:prstGeom prst="rect">
            <a:avLst/>
          </a:prstGeom>
        </p:spPr>
      </p:pic>
      <p:sp>
        <p:nvSpPr>
          <p:cNvPr id="16" name="Rectangle 15">
            <a:extLst>
              <a:ext uri="{FF2B5EF4-FFF2-40B4-BE49-F238E27FC236}">
                <a16:creationId xmlns:a16="http://schemas.microsoft.com/office/drawing/2014/main" id="{57587975-CDAC-4067-A9DD-FF1F73F849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300114"/>
            <a:ext cx="4053525" cy="4257773"/>
          </a:xfrm>
          <a:prstGeom prst="rect">
            <a:avLst/>
          </a:prstGeom>
          <a:solidFill>
            <a:schemeClr val="tx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40E3729-20BB-4EE1-897E-BB247ABF741B}"/>
              </a:ext>
            </a:extLst>
          </p:cNvPr>
          <p:cNvSpPr>
            <a:spLocks noGrp="1"/>
          </p:cNvSpPr>
          <p:nvPr>
            <p:ph type="title"/>
          </p:nvPr>
        </p:nvSpPr>
        <p:spPr>
          <a:xfrm>
            <a:off x="334557" y="1653703"/>
            <a:ext cx="3361953" cy="2470488"/>
          </a:xfrm>
        </p:spPr>
        <p:txBody>
          <a:bodyPr vert="horz" lIns="91440" tIns="45720" rIns="91440" bIns="45720" rtlCol="0" anchor="b">
            <a:normAutofit/>
          </a:bodyPr>
          <a:lstStyle/>
          <a:p>
            <a:r>
              <a:rPr lang="en-US" sz="4400" spc="-100" dirty="0">
                <a:solidFill>
                  <a:schemeClr val="bg1"/>
                </a:solidFill>
              </a:rPr>
              <a:t>Post </a:t>
            </a:r>
            <a:br>
              <a:rPr lang="en-US" sz="4400" spc="-100" dirty="0">
                <a:solidFill>
                  <a:schemeClr val="bg1"/>
                </a:solidFill>
              </a:rPr>
            </a:br>
            <a:r>
              <a:rPr lang="en-US" sz="4400" spc="-100" dirty="0">
                <a:solidFill>
                  <a:schemeClr val="bg1"/>
                </a:solidFill>
              </a:rPr>
              <a:t>Mortem</a:t>
            </a:r>
          </a:p>
        </p:txBody>
      </p:sp>
    </p:spTree>
    <p:extLst>
      <p:ext uri="{BB962C8B-B14F-4D97-AF65-F5344CB8AC3E}">
        <p14:creationId xmlns:p14="http://schemas.microsoft.com/office/powerpoint/2010/main" val="22467784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46D56025-432C-47A6-AE3E-5E57DF3E0B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a:extLst>
              <a:ext uri="{FF2B5EF4-FFF2-40B4-BE49-F238E27FC236}">
                <a16:creationId xmlns:a16="http://schemas.microsoft.com/office/drawing/2014/main" id="{72D1A8B8-7523-49FA-B7DD-AE0B2271C7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25" name="Rectangle 24">
            <a:extLst>
              <a:ext uri="{FF2B5EF4-FFF2-40B4-BE49-F238E27FC236}">
                <a16:creationId xmlns:a16="http://schemas.microsoft.com/office/drawing/2014/main" id="{6A0CEB20-2839-496C-922D-A386524F3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4EE33FA5-2378-4F59-8611-CE0F9CA505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61999"/>
            <a:ext cx="4642228"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85B1DE85-D73C-4DAE-96DA-55909B9C6F98}"/>
              </a:ext>
            </a:extLst>
          </p:cNvPr>
          <p:cNvSpPr>
            <a:spLocks noGrp="1"/>
          </p:cNvSpPr>
          <p:nvPr>
            <p:ph type="title"/>
          </p:nvPr>
        </p:nvSpPr>
        <p:spPr>
          <a:xfrm>
            <a:off x="1069849" y="1298448"/>
            <a:ext cx="3258688" cy="3255264"/>
          </a:xfrm>
        </p:spPr>
        <p:txBody>
          <a:bodyPr vert="horz" lIns="91440" tIns="45720" rIns="91440" bIns="45720" rtlCol="0" anchor="b">
            <a:normAutofit/>
          </a:bodyPr>
          <a:lstStyle/>
          <a:p>
            <a:r>
              <a:rPr lang="en-US" sz="5000" spc="-100" dirty="0"/>
              <a:t>Questions?</a:t>
            </a:r>
          </a:p>
        </p:txBody>
      </p:sp>
      <p:pic>
        <p:nvPicPr>
          <p:cNvPr id="8" name="Content Placeholder 7">
            <a:extLst>
              <a:ext uri="{FF2B5EF4-FFF2-40B4-BE49-F238E27FC236}">
                <a16:creationId xmlns:a16="http://schemas.microsoft.com/office/drawing/2014/main" id="{567A3CAF-EBA8-40BE-AAA1-A740E6D3469F}"/>
              </a:ext>
            </a:extLst>
          </p:cNvPr>
          <p:cNvPicPr>
            <a:picLocks noGrp="1" noChangeAspect="1"/>
          </p:cNvPicPr>
          <p:nvPr>
            <p:ph sz="half" idx="2"/>
          </p:nvPr>
        </p:nvPicPr>
        <p:blipFill>
          <a:blip r:embed="rId2"/>
          <a:stretch>
            <a:fillRect/>
          </a:stretch>
        </p:blipFill>
        <p:spPr>
          <a:xfrm>
            <a:off x="6529931" y="759599"/>
            <a:ext cx="3548689" cy="5330650"/>
          </a:xfrm>
          <a:prstGeom prst="rect">
            <a:avLst/>
          </a:prstGeom>
        </p:spPr>
      </p:pic>
      <p:sp>
        <p:nvSpPr>
          <p:cNvPr id="29" name="Rectangle 28">
            <a:extLst>
              <a:ext uri="{FF2B5EF4-FFF2-40B4-BE49-F238E27FC236}">
                <a16:creationId xmlns:a16="http://schemas.microsoft.com/office/drawing/2014/main" id="{1C368AEB-D83A-432D-818C-3575285B69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4684007"/>
      </p:ext>
    </p:extLst>
  </p:cSld>
  <p:clrMapOvr>
    <a:masterClrMapping/>
  </p:clrMapOvr>
</p:sld>
</file>

<file path=ppt/theme/theme1.xml><?xml version="1.0" encoding="utf-8"?>
<a:theme xmlns:a="http://schemas.openxmlformats.org/drawingml/2006/main" name="Frame">
  <a:themeElements>
    <a:clrScheme name="Frame">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18A1B607-7BAE-46D6-8090-545AC7BDD73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111</TotalTime>
  <Words>1100</Words>
  <Application>Microsoft Office PowerPoint</Application>
  <PresentationFormat>Widescreen</PresentationFormat>
  <Paragraphs>119</Paragraphs>
  <Slides>11</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Corbel</vt:lpstr>
      <vt:lpstr>Wingdings 2</vt:lpstr>
      <vt:lpstr>Frame</vt:lpstr>
      <vt:lpstr>Spring Chinook Salmon in the Portland Metro Area</vt:lpstr>
      <vt:lpstr>Background</vt:lpstr>
      <vt:lpstr>Hypothesis</vt:lpstr>
      <vt:lpstr>Motivation and Summary: Spring Chinook Salmon vs. Water Relationship </vt:lpstr>
      <vt:lpstr>Questions Asked</vt:lpstr>
      <vt:lpstr>Data Clean up and Exploration</vt:lpstr>
      <vt:lpstr>Data Analysis</vt:lpstr>
      <vt:lpstr>Post  Mortem</vt:lpstr>
      <vt:lpstr>Questions?</vt:lpstr>
      <vt:lpstr>Backup Slides</vt:lpstr>
      <vt:lpstr>Data  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Chinook Salmon in the Portland Metro Area</dc:title>
  <dc:creator>Courtney Muhlbach</dc:creator>
  <cp:lastModifiedBy>Jay Hastings</cp:lastModifiedBy>
  <cp:revision>20</cp:revision>
  <dcterms:created xsi:type="dcterms:W3CDTF">2020-11-09T00:31:04Z</dcterms:created>
  <dcterms:modified xsi:type="dcterms:W3CDTF">2020-11-09T17:32:04Z</dcterms:modified>
</cp:coreProperties>
</file>