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47" r:id="rId2"/>
    <p:sldId id="299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4" r:id="rId11"/>
    <p:sldId id="365" r:id="rId12"/>
    <p:sldId id="360" r:id="rId13"/>
    <p:sldId id="361" r:id="rId14"/>
    <p:sldId id="363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82" d="100"/>
          <a:sy n="82" d="100"/>
        </p:scale>
        <p:origin x="13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lang="zh-TW" altLang="en-US" dirty="0" smtClean="0"/>
              <a:t>第二層</a:t>
            </a:r>
          </a:p>
          <a:p>
            <a:pPr lvl="2" eaLnBrk="1" latinLnBrk="0" hangingPunct="1"/>
            <a:r>
              <a:rPr lang="zh-TW" altLang="en-US" dirty="0" smtClean="0"/>
              <a:t>第三層</a:t>
            </a:r>
          </a:p>
          <a:p>
            <a:pPr lvl="3" eaLnBrk="1" latinLnBrk="0" hangingPunct="1"/>
            <a:r>
              <a:rPr lang="zh-TW" altLang="en-US" dirty="0" smtClean="0"/>
              <a:t>第四層</a:t>
            </a:r>
          </a:p>
          <a:p>
            <a:pPr lvl="4" eaLnBrk="1" latinLnBrk="0" hangingPunct="1"/>
            <a:r>
              <a:rPr lang="zh-TW" altLang="en-US" dirty="0" smtClean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EC2AF713-F6D1-4B03-802B-E6472EF385F8}" type="datetimeFigureOut">
              <a:rPr lang="zh-TW" altLang="en-US" smtClean="0"/>
              <a:pPr/>
              <a:t>2017/8/28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 smtClean="0"/>
              <a:t>第二層</a:t>
            </a:r>
          </a:p>
          <a:p>
            <a:pPr lvl="2" eaLnBrk="1" latinLnBrk="0" hangingPunct="1"/>
            <a:r>
              <a:rPr kumimoji="0" lang="zh-TW" altLang="en-US" dirty="0" smtClean="0"/>
              <a:t>第三層</a:t>
            </a:r>
          </a:p>
          <a:p>
            <a:pPr lvl="3" eaLnBrk="1" latinLnBrk="0" hangingPunct="1"/>
            <a:r>
              <a:rPr kumimoji="0" lang="zh-TW" altLang="en-US" dirty="0" smtClean="0"/>
              <a:t>第四層</a:t>
            </a:r>
          </a:p>
          <a:p>
            <a:pPr lvl="4" eaLnBrk="1" latinLnBrk="0" hangingPunct="1"/>
            <a:r>
              <a:rPr kumimoji="0" lang="zh-TW" altLang="en-US" dirty="0" smtClean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460432" y="6309320"/>
            <a:ext cx="8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/>
              <a:t>‹#›</a:t>
            </a:fld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/14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100" b="1" kern="1200" cap="none" baseline="0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NIST_databas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knowm.org/mnist-hand-written-digits-classification-benchmark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mirlab.org/jang/matlab/toolbox/machineLearning" TargetMode="External"/><Relationship Id="rId2" Type="http://schemas.openxmlformats.org/officeDocument/2006/relationships/hyperlink" Target="http://mirlab.org/jang/books/dcp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ics.uci.edu/ml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s-www.cs.umass.edu/lfw/" TargetMode="External"/><Relationship Id="rId5" Type="http://schemas.openxmlformats.org/officeDocument/2006/relationships/hyperlink" Target="http://yann.lecun.com/exdb/mnist/" TargetMode="External"/><Relationship Id="rId4" Type="http://schemas.openxmlformats.org/officeDocument/2006/relationships/hyperlink" Target="http://www.image-net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b="1" cap="none" dirty="0" smtClean="0">
                <a:latin typeface="+mj-ea"/>
              </a:rPr>
              <a:t>Commonly Used Datasets for ML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endParaRPr lang="en-US" altLang="zh-TW" i="1" dirty="0">
              <a:latin typeface="Arial" panose="020B0604020202020204" pitchFamily="34" charset="0"/>
            </a:endParaRP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Source</a:t>
            </a:r>
            <a:endParaRPr lang="en-US" altLang="zh-TW" dirty="0"/>
          </a:p>
          <a:p>
            <a:pPr lvl="1"/>
            <a:r>
              <a:rPr lang="en-US" altLang="zh-TW" dirty="0" smtClean="0"/>
              <a:t>NIST's </a:t>
            </a:r>
            <a:r>
              <a:rPr lang="en-US" altLang="zh-TW" dirty="0"/>
              <a:t>Special Database 3 (collected among Census Bureau employees) and Special Database 1 (collected among high-school students)</a:t>
            </a:r>
          </a:p>
          <a:p>
            <a:r>
              <a:rPr lang="en-US" altLang="zh-TW" dirty="0"/>
              <a:t>Goal</a:t>
            </a:r>
          </a:p>
          <a:p>
            <a:pPr lvl="1"/>
            <a:r>
              <a:rPr lang="en-US" altLang="zh-TW" dirty="0" smtClean="0"/>
              <a:t>Recognize isolated hand-written digits of 0-9</a:t>
            </a:r>
            <a:endParaRPr lang="en-US" altLang="zh-TW" dirty="0"/>
          </a:p>
          <a:p>
            <a:r>
              <a:rPr lang="en-US" altLang="zh-TW" dirty="0"/>
              <a:t>Dataset specs</a:t>
            </a:r>
          </a:p>
          <a:p>
            <a:pPr lvl="1"/>
            <a:r>
              <a:rPr lang="en-US" altLang="zh-TW" dirty="0" smtClean="0"/>
              <a:t>70000 instances</a:t>
            </a:r>
          </a:p>
          <a:p>
            <a:pPr lvl="2"/>
            <a:r>
              <a:rPr lang="en-US" altLang="zh-TW" dirty="0" smtClean="0"/>
              <a:t>60000 for training (30000 from SD-3 and 30000 from </a:t>
            </a:r>
            <a:r>
              <a:rPr lang="en-US" altLang="zh-TW" dirty="0"/>
              <a:t>SD-1) of </a:t>
            </a:r>
            <a:r>
              <a:rPr lang="en-US" altLang="zh-TW" dirty="0" smtClean="0"/>
              <a:t>about 250 writers</a:t>
            </a:r>
          </a:p>
          <a:p>
            <a:pPr lvl="2"/>
            <a:r>
              <a:rPr lang="en-US" altLang="zh-TW" dirty="0" smtClean="0"/>
              <a:t>10000 for test (5000 from SD-3 and 5000 from SD-1)</a:t>
            </a:r>
          </a:p>
          <a:p>
            <a:pPr lvl="1"/>
            <a:r>
              <a:rPr lang="en-US" altLang="zh-TW" dirty="0" smtClean="0"/>
              <a:t>Normalized to 28x28 gray-scale image, centered by gravity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MNIST Digit Dataset (1/2)</a:t>
            </a:r>
            <a:endParaRPr lang="zh-TW" altLang="en-US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179512" y="4869160"/>
            <a:ext cx="975842" cy="715089"/>
          </a:xfrm>
          <a:prstGeom prst="wedgeRoundRectCallout">
            <a:avLst>
              <a:gd name="adj1" fmla="val -16438"/>
              <a:gd name="adj2" fmla="val 8659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Disjoint</a:t>
            </a:r>
          </a:p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writers!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79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NIST Digits Incorrectly Labe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75" y="1772816"/>
            <a:ext cx="403104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Links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3"/>
              </a:rPr>
              <a:t>Data source</a:t>
            </a:r>
          </a:p>
          <a:p>
            <a:pPr lvl="1"/>
            <a:r>
              <a:rPr lang="en-US" altLang="zh-TW" dirty="0" smtClean="0">
                <a:hlinkClick r:id="rId3"/>
              </a:rPr>
              <a:t>Wikipedia</a:t>
            </a:r>
            <a:endParaRPr lang="en-US" altLang="zh-TW" dirty="0"/>
          </a:p>
          <a:p>
            <a:r>
              <a:rPr lang="en-US" altLang="zh-TW" dirty="0" smtClean="0">
                <a:hlinkClick r:id="rId4"/>
              </a:rPr>
              <a:t>Examples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MNIST Digit Dataset (2/2)</a:t>
            </a:r>
            <a:endParaRPr lang="zh-TW" altLang="en-US" dirty="0"/>
          </a:p>
        </p:txBody>
      </p:sp>
      <p:sp>
        <p:nvSpPr>
          <p:cNvPr id="4" name="圓角矩形圖說文字 3"/>
          <p:cNvSpPr/>
          <p:nvPr/>
        </p:nvSpPr>
        <p:spPr>
          <a:xfrm>
            <a:off x="2741425" y="1700808"/>
            <a:ext cx="1445582" cy="715089"/>
          </a:xfrm>
          <a:prstGeom prst="wedgeRoundRectCallout">
            <a:avLst>
              <a:gd name="adj1" fmla="val 42441"/>
              <a:gd name="adj2" fmla="val 86748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Misclassified</a:t>
            </a:r>
          </a:p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digits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MNIST Digi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21" y="3544403"/>
            <a:ext cx="2842667" cy="28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圓角矩形圖說文字 6"/>
          <p:cNvSpPr/>
          <p:nvPr/>
        </p:nvSpPr>
        <p:spPr>
          <a:xfrm>
            <a:off x="7476343" y="6381328"/>
            <a:ext cx="480033" cy="408623"/>
          </a:xfrm>
          <a:prstGeom prst="wedgeRoundRectCallout">
            <a:avLst>
              <a:gd name="adj1" fmla="val -82768"/>
              <a:gd name="adj2" fmla="val -112519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GT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圖說文字 7"/>
          <p:cNvSpPr/>
          <p:nvPr/>
        </p:nvSpPr>
        <p:spPr>
          <a:xfrm>
            <a:off x="5348381" y="6381328"/>
            <a:ext cx="1815907" cy="408623"/>
          </a:xfrm>
          <a:prstGeom prst="wedgeRoundRectCallout">
            <a:avLst>
              <a:gd name="adj1" fmla="val -67449"/>
              <a:gd name="adj2" fmla="val 11801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Predictions 1 &amp; 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5292080" y="4293096"/>
            <a:ext cx="392794" cy="39940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6300192" y="3933056"/>
            <a:ext cx="392794" cy="39940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5292080" y="3605658"/>
            <a:ext cx="392794" cy="39940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4932040" y="3284984"/>
            <a:ext cx="392794" cy="39940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3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Acquire the datasets</a:t>
            </a:r>
          </a:p>
          <a:p>
            <a:pPr lvl="1"/>
            <a:r>
              <a:rPr lang="en-US" altLang="zh-TW" dirty="0" err="1"/>
              <a:t>prData.m</a:t>
            </a:r>
            <a:r>
              <a:rPr lang="en-US" altLang="zh-TW" dirty="0"/>
              <a:t> for acquiring PR data</a:t>
            </a:r>
          </a:p>
          <a:p>
            <a:pPr lvl="1"/>
            <a:r>
              <a:rPr lang="en-US" altLang="zh-TW" dirty="0" err="1"/>
              <a:t>dcData.m</a:t>
            </a:r>
            <a:r>
              <a:rPr lang="en-US" altLang="zh-TW" dirty="0"/>
              <a:t> for acquiring DC data</a:t>
            </a:r>
          </a:p>
          <a:p>
            <a:r>
              <a:rPr lang="en-US" altLang="zh-TW" dirty="0"/>
              <a:t>Visualize the datasets</a:t>
            </a:r>
          </a:p>
          <a:p>
            <a:pPr lvl="1"/>
            <a:r>
              <a:rPr lang="en-US" altLang="zh-TW" dirty="0"/>
              <a:t>Please refer to </a:t>
            </a:r>
            <a:r>
              <a:rPr lang="en-US" altLang="zh-TW" dirty="0" smtClean="0"/>
              <a:t>Chapter 2 of </a:t>
            </a:r>
            <a:r>
              <a:rPr lang="en-US" altLang="zh-TW" smtClean="0">
                <a:hlinkClick r:id="rId2"/>
              </a:rPr>
              <a:t>DCPR tutorial</a:t>
            </a:r>
            <a:endParaRPr lang="en-US" altLang="zh-TW" dirty="0" smtClean="0"/>
          </a:p>
          <a:p>
            <a:r>
              <a:rPr lang="en-US" altLang="zh-TW" dirty="0" smtClean="0"/>
              <a:t>Example: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Acquire/Visualize the Datasets?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14894" y="4289028"/>
            <a:ext cx="689746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&gt;&gt; </a:t>
            </a:r>
            <a:r>
              <a:rPr lang="en-US" altLang="zh-TW" dirty="0"/>
              <a:t>ds=</a:t>
            </a:r>
            <a:r>
              <a:rPr lang="en-US" altLang="zh-TW" dirty="0" err="1"/>
              <a:t>prData</a:t>
            </a:r>
            <a:r>
              <a:rPr lang="en-US" altLang="zh-TW" dirty="0"/>
              <a:t>('iris')</a:t>
            </a:r>
          </a:p>
          <a:p>
            <a:endParaRPr lang="en-US" altLang="zh-TW" dirty="0"/>
          </a:p>
          <a:p>
            <a:r>
              <a:rPr lang="en-US" altLang="zh-TW" dirty="0"/>
              <a:t>ds = 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dataName</a:t>
            </a:r>
            <a:r>
              <a:rPr lang="en-US" altLang="zh-TW" dirty="0"/>
              <a:t>: 'iris'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inputName</a:t>
            </a:r>
            <a:r>
              <a:rPr lang="en-US" altLang="zh-TW" dirty="0"/>
              <a:t>: {'sepal length'  'sepal width'  'petal length'  'petal width'}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outputName</a:t>
            </a:r>
            <a:r>
              <a:rPr lang="en-US" altLang="zh-TW" dirty="0"/>
              <a:t>: {'</a:t>
            </a:r>
            <a:r>
              <a:rPr lang="en-US" altLang="zh-TW" dirty="0" err="1"/>
              <a:t>Setosa</a:t>
            </a:r>
            <a:r>
              <a:rPr lang="en-US" altLang="zh-TW" dirty="0"/>
              <a:t>'  '</a:t>
            </a:r>
            <a:r>
              <a:rPr lang="en-US" altLang="zh-TW" dirty="0" err="1"/>
              <a:t>Versicolour</a:t>
            </a:r>
            <a:r>
              <a:rPr lang="en-US" altLang="zh-TW" dirty="0"/>
              <a:t>'  '</a:t>
            </a:r>
            <a:r>
              <a:rPr lang="en-US" altLang="zh-TW" dirty="0" err="1"/>
              <a:t>Virginica</a:t>
            </a:r>
            <a:r>
              <a:rPr lang="en-US" altLang="zh-TW" dirty="0"/>
              <a:t>'}</a:t>
            </a:r>
          </a:p>
          <a:p>
            <a:r>
              <a:rPr lang="en-US" altLang="zh-TW" dirty="0"/>
              <a:t>         input: [4x150 double]</a:t>
            </a:r>
          </a:p>
          <a:p>
            <a:r>
              <a:rPr lang="en-US" altLang="zh-TW" dirty="0"/>
              <a:t>        output: [1x150 double]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5508104" y="1980202"/>
            <a:ext cx="2721035" cy="1021556"/>
          </a:xfrm>
          <a:prstGeom prst="wedgeRoundRectCallout">
            <a:avLst>
              <a:gd name="adj1" fmla="val -8723"/>
              <a:gd name="adj2" fmla="val 979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You need to download</a:t>
            </a:r>
          </a:p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  <a:hlinkClick r:id="rId3"/>
              </a:rPr>
              <a:t>Machine Learning Toolbox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to try these commands.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Iris Dataset Visualization (1/2)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48711" y="2204864"/>
            <a:ext cx="28192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ds=</a:t>
            </a:r>
            <a:r>
              <a:rPr lang="en-US" altLang="zh-TW" dirty="0" err="1" smtClean="0"/>
              <a:t>prData</a:t>
            </a:r>
            <a:r>
              <a:rPr lang="en-US" altLang="zh-TW" dirty="0"/>
              <a:t>('iris</a:t>
            </a:r>
            <a:r>
              <a:rPr lang="en-US" altLang="zh-TW" dirty="0" smtClean="0"/>
              <a:t>');</a:t>
            </a:r>
          </a:p>
          <a:p>
            <a:r>
              <a:rPr lang="en-US" altLang="zh-TW" dirty="0" err="1" smtClean="0"/>
              <a:t>classSize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dsClassSize</a:t>
            </a:r>
            <a:r>
              <a:rPr lang="en-US" altLang="zh-TW" dirty="0" smtClean="0"/>
              <a:t>(DS</a:t>
            </a:r>
            <a:r>
              <a:rPr lang="en-US" altLang="zh-TW" dirty="0"/>
              <a:t>, 1</a:t>
            </a:r>
            <a:r>
              <a:rPr lang="en-US" altLang="zh-TW" dirty="0" smtClean="0"/>
              <a:t>);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3501008"/>
            <a:ext cx="3463833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785" y="3501008"/>
            <a:ext cx="3463833" cy="2592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5467991" y="2206605"/>
            <a:ext cx="17314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ds=</a:t>
            </a:r>
            <a:r>
              <a:rPr lang="en-US" altLang="zh-TW" dirty="0" err="1" smtClean="0"/>
              <a:t>prData</a:t>
            </a:r>
            <a:r>
              <a:rPr lang="en-US" altLang="zh-TW" dirty="0"/>
              <a:t>('iris');</a:t>
            </a:r>
          </a:p>
          <a:p>
            <a:r>
              <a:rPr lang="en-US" altLang="zh-TW" dirty="0" err="1" smtClean="0"/>
              <a:t>dsDistPlot</a:t>
            </a:r>
            <a:r>
              <a:rPr lang="en-US" altLang="zh-TW" dirty="0" smtClean="0"/>
              <a:t>(ds);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720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Iris Dataset </a:t>
            </a:r>
            <a:r>
              <a:rPr lang="en-US" altLang="zh-TW" dirty="0"/>
              <a:t>Visualization 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17977" y="2204864"/>
            <a:ext cx="18372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ds </a:t>
            </a:r>
            <a:r>
              <a:rPr lang="en-US" altLang="zh-TW" dirty="0"/>
              <a:t>= </a:t>
            </a:r>
            <a:r>
              <a:rPr lang="en-US" altLang="zh-TW" dirty="0" err="1"/>
              <a:t>prData</a:t>
            </a:r>
            <a:r>
              <a:rPr lang="en-US" altLang="zh-TW" dirty="0"/>
              <a:t>('iris');</a:t>
            </a:r>
          </a:p>
          <a:p>
            <a:r>
              <a:rPr lang="en-US" altLang="zh-TW" dirty="0" smtClean="0"/>
              <a:t>dsProjPlot2(ds);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98297" y="2204864"/>
            <a:ext cx="18372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ds </a:t>
            </a:r>
            <a:r>
              <a:rPr lang="en-US" altLang="zh-TW" dirty="0"/>
              <a:t>= </a:t>
            </a:r>
            <a:r>
              <a:rPr lang="en-US" altLang="zh-TW" dirty="0" err="1"/>
              <a:t>prData</a:t>
            </a:r>
            <a:r>
              <a:rPr lang="en-US" altLang="zh-TW" dirty="0"/>
              <a:t>('iris');</a:t>
            </a:r>
          </a:p>
          <a:p>
            <a:r>
              <a:rPr lang="en-US" altLang="zh-TW" dirty="0" smtClean="0"/>
              <a:t>dsProjPlot3(ds);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28" y="3341570"/>
            <a:ext cx="2810916" cy="2103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553" y="3341570"/>
            <a:ext cx="2810915" cy="2103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539552" y="2204864"/>
            <a:ext cx="18372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ds </a:t>
            </a:r>
            <a:r>
              <a:rPr lang="en-US" altLang="zh-TW" dirty="0"/>
              <a:t>= </a:t>
            </a:r>
            <a:r>
              <a:rPr lang="en-US" altLang="zh-TW" dirty="0" err="1"/>
              <a:t>prData</a:t>
            </a:r>
            <a:r>
              <a:rPr lang="en-US" altLang="zh-TW" dirty="0"/>
              <a:t>('iris');</a:t>
            </a:r>
          </a:p>
          <a:p>
            <a:r>
              <a:rPr lang="en-US" altLang="zh-TW" dirty="0" smtClean="0"/>
              <a:t>dsProjPlot1(ds);</a:t>
            </a:r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341571"/>
            <a:ext cx="2810916" cy="2103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551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There are numerous datasets for testing machine learning algorithms for classification:</a:t>
            </a:r>
            <a:endParaRPr lang="en-US" altLang="zh-TW" dirty="0"/>
          </a:p>
          <a:p>
            <a:pPr lvl="1"/>
            <a:r>
              <a:rPr lang="en-US" altLang="zh-TW" dirty="0" err="1" smtClean="0">
                <a:hlinkClick r:id="rId2"/>
              </a:rPr>
              <a:t>Kaggle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3"/>
              </a:rPr>
              <a:t>UCI Machine Learning Repository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Image net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MNIST handwritten digit </a:t>
            </a:r>
            <a:r>
              <a:rPr lang="en-US" altLang="zh-TW" dirty="0" smtClean="0">
                <a:hlinkClick r:id="rId5"/>
              </a:rPr>
              <a:t>database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Labeled Faces in the Wild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Many </a:t>
            </a:r>
            <a:r>
              <a:rPr lang="en-US" altLang="zh-TW" dirty="0" err="1" smtClean="0"/>
              <a:t>many</a:t>
            </a:r>
            <a:r>
              <a:rPr lang="en-US" altLang="zh-TW" dirty="0" smtClean="0"/>
              <a:t> more…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Datasets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3347864" y="5324633"/>
            <a:ext cx="3700358" cy="408623"/>
          </a:xfrm>
          <a:prstGeom prst="wedgeRoundRectCallout">
            <a:avLst>
              <a:gd name="adj1" fmla="val -54787"/>
              <a:gd name="adj2" fmla="val -154309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Try “</a:t>
            </a:r>
            <a:r>
              <a:rPr lang="en-US" altLang="zh-TW" dirty="0">
                <a:solidFill>
                  <a:srgbClr val="FF0000"/>
                </a:solidFill>
              </a:rPr>
              <a:t>license plate </a:t>
            </a:r>
            <a:r>
              <a:rPr lang="en-US" altLang="zh-TW" dirty="0" smtClean="0">
                <a:solidFill>
                  <a:srgbClr val="FF0000"/>
                </a:solidFill>
              </a:rPr>
              <a:t>dataset</a:t>
            </a:r>
            <a:r>
              <a:rPr lang="en-US" altLang="zh-TW" dirty="0" smtClean="0">
                <a:solidFill>
                  <a:schemeClr val="tx1"/>
                </a:solidFill>
              </a:rPr>
              <a:t>” in Google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Source</a:t>
            </a:r>
          </a:p>
          <a:p>
            <a:pPr lvl="1"/>
            <a:r>
              <a:rPr lang="en-US" altLang="zh-TW" dirty="0"/>
              <a:t>R.A. Fisher, 1936</a:t>
            </a:r>
          </a:p>
          <a:p>
            <a:r>
              <a:rPr lang="en-US" altLang="zh-TW" dirty="0"/>
              <a:t>Goal</a:t>
            </a:r>
          </a:p>
          <a:p>
            <a:pPr lvl="1"/>
            <a:r>
              <a:rPr lang="en-US" altLang="zh-TW" dirty="0"/>
              <a:t>Predict the types of iris in Hawaii</a:t>
            </a:r>
          </a:p>
          <a:p>
            <a:r>
              <a:rPr lang="en-US" altLang="zh-TW" dirty="0" smtClean="0"/>
              <a:t>Dataset specs</a:t>
            </a:r>
            <a:endParaRPr lang="en-US" altLang="zh-TW" dirty="0"/>
          </a:p>
          <a:p>
            <a:pPr lvl="1"/>
            <a:r>
              <a:rPr lang="en-US" altLang="zh-TW" dirty="0"/>
              <a:t>150 instances, 3 classes</a:t>
            </a:r>
          </a:p>
          <a:p>
            <a:pPr lvl="1"/>
            <a:r>
              <a:rPr lang="en-US" altLang="zh-TW" dirty="0"/>
              <a:t>4 attributes (features)</a:t>
            </a:r>
          </a:p>
          <a:p>
            <a:pPr lvl="2"/>
            <a:r>
              <a:rPr lang="en-US" altLang="zh-TW" dirty="0"/>
              <a:t>sepal length</a:t>
            </a:r>
          </a:p>
          <a:p>
            <a:pPr lvl="2"/>
            <a:r>
              <a:rPr lang="en-US" altLang="zh-TW" dirty="0"/>
              <a:t>sepal width</a:t>
            </a:r>
          </a:p>
          <a:p>
            <a:pPr lvl="2"/>
            <a:r>
              <a:rPr lang="en-US" altLang="zh-TW" dirty="0"/>
              <a:t>petal length</a:t>
            </a:r>
          </a:p>
          <a:p>
            <a:pPr lvl="2"/>
            <a:r>
              <a:rPr lang="en-US" altLang="zh-TW" dirty="0"/>
              <a:t>petal width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UCI Dataset: Iris</a:t>
            </a:r>
            <a:endParaRPr lang="zh-TW" altLang="en-US" dirty="0"/>
          </a:p>
        </p:txBody>
      </p:sp>
      <p:pic>
        <p:nvPicPr>
          <p:cNvPr id="4" name="Picture 5" descr="http://t1.gstatic.com/images?q=tbn:ANd9GcTrtbhyUu4LHGgUjdfiJKR1yT5xeuAr2ot_CTJbjlyfOd_qf7U&amp;t=1&amp;usg=__KNjTeFKBc6w-h3ZhK9_TnYfaZLE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703" y="3843114"/>
            <a:ext cx="233362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1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Source</a:t>
            </a:r>
          </a:p>
          <a:p>
            <a:pPr lvl="1"/>
            <a:r>
              <a:rPr lang="en-US" altLang="zh-TW" dirty="0"/>
              <a:t>Institute of Pharmaceutical and Food Analysis and Technologies, Via </a:t>
            </a:r>
            <a:r>
              <a:rPr lang="en-US" altLang="zh-TW" dirty="0" err="1"/>
              <a:t>Brigata</a:t>
            </a:r>
            <a:r>
              <a:rPr lang="en-US" altLang="zh-TW" dirty="0"/>
              <a:t> Salerno, 16147 Genoa, Italy.</a:t>
            </a:r>
          </a:p>
          <a:p>
            <a:r>
              <a:rPr lang="en-US" altLang="zh-TW" dirty="0"/>
              <a:t>Goal</a:t>
            </a:r>
          </a:p>
          <a:p>
            <a:pPr lvl="1"/>
            <a:r>
              <a:rPr lang="en-US" altLang="zh-TW" dirty="0"/>
              <a:t>Using 13 chemical constituents to determine the origin of wines</a:t>
            </a:r>
          </a:p>
          <a:p>
            <a:r>
              <a:rPr lang="en-US" altLang="zh-TW" dirty="0"/>
              <a:t>Dataset specs</a:t>
            </a:r>
          </a:p>
          <a:p>
            <a:pPr lvl="1"/>
            <a:r>
              <a:rPr lang="en-US" altLang="zh-TW" dirty="0"/>
              <a:t>178 instances, 3 classes, 13 attributes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UCI </a:t>
            </a:r>
            <a:r>
              <a:rPr lang="en-US" altLang="zh-TW" dirty="0" smtClean="0"/>
              <a:t>Dataset: Wine</a:t>
            </a:r>
            <a:endParaRPr lang="zh-TW" altLang="en-US" dirty="0"/>
          </a:p>
        </p:txBody>
      </p:sp>
      <p:pic>
        <p:nvPicPr>
          <p:cNvPr id="4" name="Picture 11" descr="http://t3.gstatic.com/images?q=tbn:ANd9GcTwN-HavcyrlB9yXpvIuoZ58cCzO_cpyJQn5qK74p9TXPeC8sM&amp;t=1&amp;h=188&amp;w=197&amp;usg=__ZvoIdpHZBlC1-bQVvGjx32UFRjI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302596"/>
            <a:ext cx="18764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49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Source</a:t>
            </a:r>
          </a:p>
          <a:p>
            <a:pPr lvl="1"/>
            <a:r>
              <a:rPr lang="en-US" altLang="zh-TW" dirty="0"/>
              <a:t>Dept. of Primary Industry and </a:t>
            </a:r>
            <a:r>
              <a:rPr lang="en-US" altLang="zh-TW" dirty="0" err="1"/>
              <a:t>FIsheries</a:t>
            </a:r>
            <a:r>
              <a:rPr lang="en-US" altLang="zh-TW" dirty="0"/>
              <a:t>, Tasmania, Australia</a:t>
            </a:r>
          </a:p>
          <a:p>
            <a:r>
              <a:rPr lang="en-US" altLang="zh-TW" dirty="0"/>
              <a:t>Goal</a:t>
            </a:r>
          </a:p>
          <a:p>
            <a:pPr lvl="1"/>
            <a:r>
              <a:rPr lang="en-US" altLang="zh-TW" dirty="0"/>
              <a:t>Predict the age of abalone (</a:t>
            </a:r>
            <a:r>
              <a:rPr lang="zh-TW" altLang="en-US" dirty="0"/>
              <a:t>鮑魚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Dataset specs</a:t>
            </a:r>
          </a:p>
          <a:p>
            <a:pPr lvl="1"/>
            <a:r>
              <a:rPr lang="en-US" altLang="zh-TW" dirty="0"/>
              <a:t>4177 instances, 29 classes</a:t>
            </a:r>
          </a:p>
          <a:p>
            <a:pPr lvl="1"/>
            <a:r>
              <a:rPr lang="en-US" altLang="zh-TW" dirty="0"/>
              <a:t>8 attributes (features): sex, length, diameter, height, whole weight, shucked weight, viscera weight, shell weight</a:t>
            </a:r>
          </a:p>
          <a:p>
            <a:pPr lvl="1"/>
            <a:r>
              <a:rPr lang="en-US" altLang="zh-TW" dirty="0"/>
              <a:t>1 output: rings (+1.5 gives the age in years)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UCI </a:t>
            </a:r>
            <a:r>
              <a:rPr lang="en-US" altLang="zh-TW" dirty="0" smtClean="0"/>
              <a:t>Dataset: Abalone</a:t>
            </a:r>
            <a:endParaRPr lang="zh-TW" altLang="en-US" dirty="0"/>
          </a:p>
        </p:txBody>
      </p:sp>
      <p:pic>
        <p:nvPicPr>
          <p:cNvPr id="4" name="Picture 2" descr="http://t0.gstatic.com/images?q=tbn:ANd9GcTtfJhL8c3IAMkr1mNoB81Lf5pxxxZWLzvvKnIMUUleFNP6jj4&amp;t=1&amp;usg=__ZGFqqZq1OJIBDyedfi8jO3ALhg4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465" y="4965526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74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Source</a:t>
            </a:r>
          </a:p>
          <a:p>
            <a:pPr lvl="1"/>
            <a:r>
              <a:rPr lang="en-US" altLang="zh-TW" dirty="0"/>
              <a:t>Mushroom records drawn from The Audubon Society Field Guide to North American Mushrooms (1981)</a:t>
            </a:r>
          </a:p>
          <a:p>
            <a:r>
              <a:rPr lang="en-US" altLang="zh-TW" dirty="0"/>
              <a:t>Goal</a:t>
            </a:r>
          </a:p>
          <a:p>
            <a:pPr lvl="1"/>
            <a:r>
              <a:rPr lang="en-US" altLang="zh-TW" dirty="0"/>
              <a:t>To determine a mushroom is poisonous or edible</a:t>
            </a:r>
          </a:p>
          <a:p>
            <a:r>
              <a:rPr lang="en-US" altLang="zh-TW" dirty="0"/>
              <a:t>Dataset specs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8124 instances, 2 classes, 22 attributes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UCI </a:t>
            </a:r>
            <a:r>
              <a:rPr lang="en-US" altLang="zh-TW" dirty="0" smtClean="0"/>
              <a:t>Dataset: Mushroom Classification</a:t>
            </a:r>
            <a:endParaRPr lang="zh-TW" altLang="en-US" dirty="0"/>
          </a:p>
        </p:txBody>
      </p:sp>
      <p:pic>
        <p:nvPicPr>
          <p:cNvPr id="1026" name="Picture 2" descr="Amanita musca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21088"/>
            <a:ext cx="2923764" cy="19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1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Source</a:t>
            </a:r>
          </a:p>
          <a:p>
            <a:pPr lvl="1"/>
            <a:r>
              <a:rPr lang="en-US" altLang="zh-TW" dirty="0"/>
              <a:t>BUPA Medical Research Ltd.</a:t>
            </a:r>
          </a:p>
          <a:p>
            <a:r>
              <a:rPr lang="en-US" altLang="zh-TW" dirty="0"/>
              <a:t>Goal</a:t>
            </a:r>
          </a:p>
          <a:p>
            <a:pPr lvl="1"/>
            <a:r>
              <a:rPr lang="en-US" altLang="zh-TW" dirty="0"/>
              <a:t>Use variables from blood tests and alcohol consumption to see if liver disorder exists</a:t>
            </a:r>
          </a:p>
          <a:p>
            <a:r>
              <a:rPr lang="en-US" altLang="zh-TW" dirty="0"/>
              <a:t>Dataset specs</a:t>
            </a:r>
          </a:p>
          <a:p>
            <a:pPr lvl="1"/>
            <a:r>
              <a:rPr lang="en-US" altLang="zh-TW" dirty="0"/>
              <a:t>345 instances, 2 classes, 6 attributes (the first five are results from blood tests, the last one is alcohol consumption per day)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UCI </a:t>
            </a:r>
            <a:r>
              <a:rPr lang="en-US" altLang="zh-TW" dirty="0" smtClean="0"/>
              <a:t>Dataset: Liver Disorder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0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Source</a:t>
            </a:r>
          </a:p>
          <a:p>
            <a:pPr lvl="1"/>
            <a:r>
              <a:rPr lang="en-US" altLang="zh-TW" dirty="0"/>
              <a:t>Chiharu Sano, csano@bonnie.ICS.UCI.EDU</a:t>
            </a:r>
          </a:p>
          <a:p>
            <a:r>
              <a:rPr lang="en-US" altLang="zh-TW" dirty="0"/>
              <a:t>Goal</a:t>
            </a:r>
          </a:p>
          <a:p>
            <a:pPr lvl="1"/>
            <a:r>
              <a:rPr lang="en-US" altLang="zh-TW" dirty="0"/>
              <a:t>Determine people who are granted credit</a:t>
            </a:r>
          </a:p>
          <a:p>
            <a:r>
              <a:rPr lang="en-US" altLang="zh-TW" dirty="0"/>
              <a:t>Dataset specs</a:t>
            </a:r>
          </a:p>
          <a:p>
            <a:pPr lvl="1"/>
            <a:r>
              <a:rPr lang="en-US" altLang="zh-TW" dirty="0"/>
              <a:t>125 instances, 2 classes, 15 attributes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UCI </a:t>
            </a:r>
            <a:r>
              <a:rPr lang="en-US" altLang="zh-TW" dirty="0" smtClean="0"/>
              <a:t>Dataset: Credit Screening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623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293096"/>
            <a:ext cx="4486275" cy="2114550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Source</a:t>
            </a:r>
          </a:p>
          <a:p>
            <a:pPr lvl="1"/>
            <a:r>
              <a:rPr lang="en-US" altLang="zh-TW" dirty="0"/>
              <a:t>CMU </a:t>
            </a:r>
            <a:r>
              <a:rPr lang="en-US" altLang="zh-TW" dirty="0" err="1"/>
              <a:t>StatLib</a:t>
            </a:r>
            <a:r>
              <a:rPr lang="en-US" altLang="zh-TW" dirty="0"/>
              <a:t> Library</a:t>
            </a:r>
          </a:p>
          <a:p>
            <a:r>
              <a:rPr lang="en-US" altLang="zh-TW" dirty="0"/>
              <a:t>Goal</a:t>
            </a:r>
          </a:p>
          <a:p>
            <a:pPr lvl="1"/>
            <a:r>
              <a:rPr lang="en-US" altLang="zh-TW" dirty="0"/>
              <a:t>Predict house price near Boston</a:t>
            </a:r>
          </a:p>
          <a:p>
            <a:r>
              <a:rPr lang="en-US" altLang="zh-TW" dirty="0"/>
              <a:t>Dataset specs</a:t>
            </a:r>
          </a:p>
          <a:p>
            <a:pPr lvl="1"/>
            <a:r>
              <a:rPr lang="en-US" altLang="zh-TW" dirty="0"/>
              <a:t>506 instances, 13 attributes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UCI </a:t>
            </a:r>
            <a:r>
              <a:rPr lang="en-US" altLang="zh-TW" dirty="0" smtClean="0"/>
              <a:t>Dataset: House Price Prediction</a:t>
            </a:r>
            <a:endParaRPr lang="zh-TW" altLang="en-US" dirty="0"/>
          </a:p>
        </p:txBody>
      </p:sp>
      <p:pic>
        <p:nvPicPr>
          <p:cNvPr id="2050" name="Picture 2" descr="「house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81128"/>
            <a:ext cx="409998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2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10084</TotalTime>
  <Words>608</Words>
  <Application>Microsoft Office PowerPoint</Application>
  <PresentationFormat>如螢幕大小 (4:3)</PresentationFormat>
  <Paragraphs>122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Wingdings</vt:lpstr>
      <vt:lpstr>Wingdings 2</vt:lpstr>
      <vt:lpstr>壁窗</vt:lpstr>
      <vt:lpstr>Commonly Used Datasets for ML</vt:lpstr>
      <vt:lpstr>Datasets</vt:lpstr>
      <vt:lpstr>UCI Dataset: Iris</vt:lpstr>
      <vt:lpstr>UCI Dataset: Wine</vt:lpstr>
      <vt:lpstr>UCI Dataset: Abalone</vt:lpstr>
      <vt:lpstr>UCI Dataset: Mushroom Classification</vt:lpstr>
      <vt:lpstr>UCI Dataset: Liver Disorder</vt:lpstr>
      <vt:lpstr>UCI Dataset: Credit Screening</vt:lpstr>
      <vt:lpstr>UCI Dataset: House Price Prediction</vt:lpstr>
      <vt:lpstr>MNIST Digit Dataset (1/2)</vt:lpstr>
      <vt:lpstr>MNIST Digit Dataset (2/2)</vt:lpstr>
      <vt:lpstr>How to Acquire/Visualize the Datasets?</vt:lpstr>
      <vt:lpstr>Iris Dataset Visualization (1/2)</vt:lpstr>
      <vt:lpstr>Iris Dataset Visualization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殷翊慈14962</cp:lastModifiedBy>
  <cp:revision>679</cp:revision>
  <dcterms:created xsi:type="dcterms:W3CDTF">2008-11-09T17:03:56Z</dcterms:created>
  <dcterms:modified xsi:type="dcterms:W3CDTF">2017-08-28T07:59:58Z</dcterms:modified>
</cp:coreProperties>
</file>