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47" r:id="rId2"/>
    <p:sldId id="299" r:id="rId3"/>
    <p:sldId id="365" r:id="rId4"/>
    <p:sldId id="366" r:id="rId5"/>
    <p:sldId id="355" r:id="rId6"/>
    <p:sldId id="36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2" d="100"/>
          <a:sy n="82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2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60432" y="630932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/6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none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b="1" cap="none" dirty="0" smtClean="0">
                <a:latin typeface="+mj-ea"/>
              </a:rPr>
              <a:t>Linear Classifiers (LC)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Linear classifiers (LC)</a:t>
            </a:r>
          </a:p>
          <a:p>
            <a:pPr lvl="1"/>
            <a:r>
              <a:rPr lang="en-US" altLang="zh-TW" dirty="0" smtClean="0"/>
              <a:t>The output is based on linear combination of features</a:t>
            </a:r>
          </a:p>
          <a:p>
            <a:r>
              <a:rPr lang="en-US" altLang="zh-TW" dirty="0" smtClean="0"/>
              <a:t>Types</a:t>
            </a:r>
          </a:p>
          <a:p>
            <a:pPr lvl="1"/>
            <a:r>
              <a:rPr lang="en-US" altLang="zh-TW" dirty="0" smtClean="0"/>
              <a:t>Linear </a:t>
            </a:r>
            <a:r>
              <a:rPr lang="en-US" altLang="zh-TW" dirty="0" err="1" smtClean="0"/>
              <a:t>perceptrons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SVM (support vector machine)</a:t>
            </a:r>
          </a:p>
          <a:p>
            <a:pPr lvl="1"/>
            <a:r>
              <a:rPr lang="en-US" altLang="zh-TW" dirty="0" smtClean="0"/>
              <a:t>Logistic regression</a:t>
            </a:r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Linear Classifiers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Determine a person’s gender from his/her profile data</a:t>
            </a:r>
          </a:p>
          <a:p>
            <a:r>
              <a:rPr lang="en-US" altLang="zh-TW" dirty="0"/>
              <a:t>Features collected</a:t>
            </a:r>
          </a:p>
          <a:p>
            <a:pPr lvl="1"/>
            <a:r>
              <a:rPr lang="en-US" altLang="zh-TW" dirty="0"/>
              <a:t>Birthday</a:t>
            </a:r>
          </a:p>
          <a:p>
            <a:pPr lvl="1"/>
            <a:r>
              <a:rPr lang="en-US" altLang="zh-TW" dirty="0"/>
              <a:t>Blood type</a:t>
            </a:r>
          </a:p>
          <a:p>
            <a:pPr lvl="1"/>
            <a:r>
              <a:rPr lang="en-US" altLang="zh-TW" dirty="0"/>
              <a:t>Height and weight</a:t>
            </a:r>
          </a:p>
          <a:p>
            <a:pPr lvl="1"/>
            <a:r>
              <a:rPr lang="en-US" altLang="zh-TW" dirty="0"/>
              <a:t>Density</a:t>
            </a:r>
          </a:p>
          <a:p>
            <a:pPr lvl="1"/>
            <a:r>
              <a:rPr lang="en-US" altLang="zh-TW" dirty="0"/>
              <a:t>Three measures</a:t>
            </a:r>
          </a:p>
          <a:p>
            <a:pPr lvl="1"/>
            <a:r>
              <a:rPr lang="en-US" altLang="zh-TW" dirty="0"/>
              <a:t>Hair length</a:t>
            </a:r>
          </a:p>
          <a:p>
            <a:pPr lvl="1"/>
            <a:r>
              <a:rPr lang="en-US" altLang="zh-TW" dirty="0"/>
              <a:t>Voice pitch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r>
              <a:rPr lang="en-US" altLang="zh-TW" dirty="0" smtClean="0"/>
              <a:t>Chromosome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Gender Classification</a:t>
            </a:r>
            <a:endParaRPr lang="zh-TW" altLang="en-US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516216" y="3203042"/>
            <a:ext cx="152387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>
            <a:off x="4806256" y="6025852"/>
            <a:ext cx="3040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V="1">
            <a:off x="4798318" y="3211215"/>
            <a:ext cx="0" cy="281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5868144" y="6165304"/>
            <a:ext cx="2013372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</a:rPr>
              <a:t>x</a:t>
            </a:r>
            <a:r>
              <a:rPr lang="en-US" altLang="zh-TW" sz="1400" b="0" dirty="0">
                <a:solidFill>
                  <a:schemeClr val="tx1"/>
                </a:solidFill>
              </a:rPr>
              <a:t>1</a:t>
            </a:r>
            <a:r>
              <a:rPr lang="en-US" altLang="zh-TW" sz="2200" b="0" dirty="0">
                <a:solidFill>
                  <a:schemeClr val="tx1"/>
                </a:solidFill>
              </a:rPr>
              <a:t> (hair length)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 rot="16200000">
            <a:off x="3570669" y="4108126"/>
            <a:ext cx="1968488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</a:rPr>
              <a:t>x</a:t>
            </a:r>
            <a:r>
              <a:rPr lang="en-US" altLang="zh-TW" sz="1400" b="0" dirty="0">
                <a:solidFill>
                  <a:schemeClr val="tx1"/>
                </a:solidFill>
              </a:rPr>
              <a:t>2 </a:t>
            </a:r>
            <a:r>
              <a:rPr lang="en-US" altLang="zh-TW" sz="2200" b="0" dirty="0">
                <a:solidFill>
                  <a:schemeClr val="tx1"/>
                </a:solidFill>
              </a:rPr>
              <a:t>(voice freq.)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120706" y="3333452"/>
            <a:ext cx="106363" cy="215900"/>
            <a:chOff x="4001" y="1952"/>
            <a:chExt cx="67" cy="136"/>
          </a:xfrm>
        </p:grpSpPr>
        <p:sp>
          <p:nvSpPr>
            <p:cNvPr id="98" name="Oval 35"/>
            <p:cNvSpPr>
              <a:spLocks noChangeArrowheads="1"/>
            </p:cNvSpPr>
            <p:nvPr/>
          </p:nvSpPr>
          <p:spPr bwMode="auto">
            <a:xfrm>
              <a:off x="4004" y="195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>
              <a:off x="4001" y="205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>
              <a:off x="4032" y="202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6501706" y="3790652"/>
            <a:ext cx="106363" cy="215900"/>
            <a:chOff x="4241" y="2240"/>
            <a:chExt cx="67" cy="136"/>
          </a:xfrm>
        </p:grpSpPr>
        <p:sp>
          <p:nvSpPr>
            <p:cNvPr id="95" name="Oval 39"/>
            <p:cNvSpPr>
              <a:spLocks noChangeArrowheads="1"/>
            </p:cNvSpPr>
            <p:nvPr/>
          </p:nvSpPr>
          <p:spPr bwMode="auto">
            <a:xfrm>
              <a:off x="4244" y="2240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>
              <a:off x="4241" y="2340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>
              <a:off x="4272" y="2309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7111306" y="4171652"/>
            <a:ext cx="106363" cy="215900"/>
            <a:chOff x="4625" y="2480"/>
            <a:chExt cx="67" cy="136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4628" y="2480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>
              <a:off x="4625" y="2580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>
              <a:off x="4656" y="2549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6425506" y="4400252"/>
            <a:ext cx="106363" cy="215900"/>
            <a:chOff x="4193" y="2624"/>
            <a:chExt cx="67" cy="136"/>
          </a:xfrm>
        </p:grpSpPr>
        <p:sp>
          <p:nvSpPr>
            <p:cNvPr id="89" name="Oval 47"/>
            <p:cNvSpPr>
              <a:spLocks noChangeArrowheads="1"/>
            </p:cNvSpPr>
            <p:nvPr/>
          </p:nvSpPr>
          <p:spPr bwMode="auto">
            <a:xfrm>
              <a:off x="4196" y="2624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4193" y="2724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Line 49"/>
            <p:cNvSpPr>
              <a:spLocks noChangeShapeType="1"/>
            </p:cNvSpPr>
            <p:nvPr/>
          </p:nvSpPr>
          <p:spPr bwMode="auto">
            <a:xfrm>
              <a:off x="4224" y="2693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6882706" y="4476452"/>
            <a:ext cx="106363" cy="215900"/>
            <a:chOff x="4481" y="2672"/>
            <a:chExt cx="67" cy="136"/>
          </a:xfrm>
        </p:grpSpPr>
        <p:sp>
          <p:nvSpPr>
            <p:cNvPr id="86" name="Oval 51"/>
            <p:cNvSpPr>
              <a:spLocks noChangeArrowheads="1"/>
            </p:cNvSpPr>
            <p:nvPr/>
          </p:nvSpPr>
          <p:spPr bwMode="auto">
            <a:xfrm>
              <a:off x="4484" y="267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>
              <a:off x="4481" y="277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" name="Line 53"/>
            <p:cNvSpPr>
              <a:spLocks noChangeShapeType="1"/>
            </p:cNvSpPr>
            <p:nvPr/>
          </p:nvSpPr>
          <p:spPr bwMode="auto">
            <a:xfrm>
              <a:off x="4512" y="274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968306" y="3943052"/>
            <a:ext cx="106363" cy="215900"/>
            <a:chOff x="3905" y="2336"/>
            <a:chExt cx="67" cy="136"/>
          </a:xfrm>
        </p:grpSpPr>
        <p:sp>
          <p:nvSpPr>
            <p:cNvPr id="83" name="Oval 55"/>
            <p:cNvSpPr>
              <a:spLocks noChangeArrowheads="1"/>
            </p:cNvSpPr>
            <p:nvPr/>
          </p:nvSpPr>
          <p:spPr bwMode="auto">
            <a:xfrm>
              <a:off x="3908" y="2336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4" name="Line 56"/>
            <p:cNvSpPr>
              <a:spLocks noChangeShapeType="1"/>
            </p:cNvSpPr>
            <p:nvPr/>
          </p:nvSpPr>
          <p:spPr bwMode="auto">
            <a:xfrm>
              <a:off x="3905" y="2436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>
              <a:off x="3936" y="2405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7339906" y="5086052"/>
            <a:ext cx="106363" cy="215900"/>
            <a:chOff x="4769" y="3056"/>
            <a:chExt cx="67" cy="136"/>
          </a:xfrm>
        </p:grpSpPr>
        <p:sp>
          <p:nvSpPr>
            <p:cNvPr id="80" name="Oval 59"/>
            <p:cNvSpPr>
              <a:spLocks noChangeArrowheads="1"/>
            </p:cNvSpPr>
            <p:nvPr/>
          </p:nvSpPr>
          <p:spPr bwMode="auto">
            <a:xfrm>
              <a:off x="4772" y="3056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1" name="Line 60"/>
            <p:cNvSpPr>
              <a:spLocks noChangeShapeType="1"/>
            </p:cNvSpPr>
            <p:nvPr/>
          </p:nvSpPr>
          <p:spPr bwMode="auto">
            <a:xfrm>
              <a:off x="4769" y="3156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" name="Line 61"/>
            <p:cNvSpPr>
              <a:spLocks noChangeShapeType="1"/>
            </p:cNvSpPr>
            <p:nvPr/>
          </p:nvSpPr>
          <p:spPr bwMode="auto">
            <a:xfrm>
              <a:off x="4800" y="3125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6958906" y="3714452"/>
            <a:ext cx="106363" cy="215900"/>
            <a:chOff x="4529" y="2192"/>
            <a:chExt cx="67" cy="136"/>
          </a:xfrm>
        </p:grpSpPr>
        <p:sp>
          <p:nvSpPr>
            <p:cNvPr id="77" name="Oval 63"/>
            <p:cNvSpPr>
              <a:spLocks noChangeArrowheads="1"/>
            </p:cNvSpPr>
            <p:nvPr/>
          </p:nvSpPr>
          <p:spPr bwMode="auto">
            <a:xfrm>
              <a:off x="4532" y="219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529" y="229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" name="Line 65"/>
            <p:cNvSpPr>
              <a:spLocks noChangeShapeType="1"/>
            </p:cNvSpPr>
            <p:nvPr/>
          </p:nvSpPr>
          <p:spPr bwMode="auto">
            <a:xfrm>
              <a:off x="4560" y="226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7263706" y="4628852"/>
            <a:ext cx="106363" cy="215900"/>
            <a:chOff x="4721" y="2768"/>
            <a:chExt cx="67" cy="136"/>
          </a:xfrm>
        </p:grpSpPr>
        <p:sp>
          <p:nvSpPr>
            <p:cNvPr id="74" name="Oval 67"/>
            <p:cNvSpPr>
              <a:spLocks noChangeArrowheads="1"/>
            </p:cNvSpPr>
            <p:nvPr/>
          </p:nvSpPr>
          <p:spPr bwMode="auto">
            <a:xfrm>
              <a:off x="4724" y="2768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5" name="Line 68"/>
            <p:cNvSpPr>
              <a:spLocks noChangeShapeType="1"/>
            </p:cNvSpPr>
            <p:nvPr/>
          </p:nvSpPr>
          <p:spPr bwMode="auto">
            <a:xfrm>
              <a:off x="4721" y="2868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4752" y="2837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" name="Group 74"/>
          <p:cNvGrpSpPr>
            <a:grpSpLocks/>
          </p:cNvGrpSpPr>
          <p:nvPr/>
        </p:nvGrpSpPr>
        <p:grpSpPr bwMode="auto">
          <a:xfrm>
            <a:off x="5511106" y="3333452"/>
            <a:ext cx="106363" cy="215900"/>
            <a:chOff x="3617" y="1952"/>
            <a:chExt cx="67" cy="136"/>
          </a:xfrm>
        </p:grpSpPr>
        <p:sp>
          <p:nvSpPr>
            <p:cNvPr id="71" name="Oval 71"/>
            <p:cNvSpPr>
              <a:spLocks noChangeArrowheads="1"/>
            </p:cNvSpPr>
            <p:nvPr/>
          </p:nvSpPr>
          <p:spPr bwMode="auto">
            <a:xfrm>
              <a:off x="3620" y="195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617" y="205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3648" y="202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5130106" y="4620915"/>
            <a:ext cx="106363" cy="211137"/>
            <a:chOff x="3377" y="2763"/>
            <a:chExt cx="67" cy="133"/>
          </a:xfrm>
        </p:grpSpPr>
        <p:sp>
          <p:nvSpPr>
            <p:cNvPr id="67" name="Oval 75"/>
            <p:cNvSpPr>
              <a:spLocks noChangeArrowheads="1"/>
            </p:cNvSpPr>
            <p:nvPr/>
          </p:nvSpPr>
          <p:spPr bwMode="auto">
            <a:xfrm>
              <a:off x="3380" y="2840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 flipV="1">
              <a:off x="3408" y="2763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3413" y="2765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 flipH="1">
              <a:off x="3377" y="2765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5587306" y="5078115"/>
            <a:ext cx="106363" cy="211137"/>
            <a:chOff x="3665" y="3051"/>
            <a:chExt cx="67" cy="133"/>
          </a:xfrm>
        </p:grpSpPr>
        <p:sp>
          <p:nvSpPr>
            <p:cNvPr id="63" name="Oval 80"/>
            <p:cNvSpPr>
              <a:spLocks noChangeArrowheads="1"/>
            </p:cNvSpPr>
            <p:nvPr/>
          </p:nvSpPr>
          <p:spPr bwMode="auto">
            <a:xfrm>
              <a:off x="3668" y="3128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 flipV="1">
              <a:off x="3696" y="3051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Line 82"/>
            <p:cNvSpPr>
              <a:spLocks noChangeShapeType="1"/>
            </p:cNvSpPr>
            <p:nvPr/>
          </p:nvSpPr>
          <p:spPr bwMode="auto">
            <a:xfrm>
              <a:off x="3701" y="305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" name="Line 83"/>
            <p:cNvSpPr>
              <a:spLocks noChangeShapeType="1"/>
            </p:cNvSpPr>
            <p:nvPr/>
          </p:nvSpPr>
          <p:spPr bwMode="auto">
            <a:xfrm flipH="1">
              <a:off x="3665" y="305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" name="Group 89"/>
          <p:cNvGrpSpPr>
            <a:grpSpLocks/>
          </p:cNvGrpSpPr>
          <p:nvPr/>
        </p:nvGrpSpPr>
        <p:grpSpPr bwMode="auto">
          <a:xfrm>
            <a:off x="5892106" y="4773315"/>
            <a:ext cx="106363" cy="211137"/>
            <a:chOff x="3857" y="2859"/>
            <a:chExt cx="67" cy="133"/>
          </a:xfrm>
        </p:grpSpPr>
        <p:sp>
          <p:nvSpPr>
            <p:cNvPr id="59" name="Oval 85"/>
            <p:cNvSpPr>
              <a:spLocks noChangeArrowheads="1"/>
            </p:cNvSpPr>
            <p:nvPr/>
          </p:nvSpPr>
          <p:spPr bwMode="auto">
            <a:xfrm>
              <a:off x="3860" y="293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0" name="Line 86"/>
            <p:cNvSpPr>
              <a:spLocks noChangeShapeType="1"/>
            </p:cNvSpPr>
            <p:nvPr/>
          </p:nvSpPr>
          <p:spPr bwMode="auto">
            <a:xfrm flipV="1">
              <a:off x="3888" y="285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Line 87"/>
            <p:cNvSpPr>
              <a:spLocks noChangeShapeType="1"/>
            </p:cNvSpPr>
            <p:nvPr/>
          </p:nvSpPr>
          <p:spPr bwMode="auto">
            <a:xfrm>
              <a:off x="3893" y="286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Line 88"/>
            <p:cNvSpPr>
              <a:spLocks noChangeShapeType="1"/>
            </p:cNvSpPr>
            <p:nvPr/>
          </p:nvSpPr>
          <p:spPr bwMode="auto">
            <a:xfrm flipH="1">
              <a:off x="3857" y="286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6044506" y="5535315"/>
            <a:ext cx="106363" cy="211137"/>
            <a:chOff x="3953" y="3339"/>
            <a:chExt cx="67" cy="133"/>
          </a:xfrm>
        </p:grpSpPr>
        <p:sp>
          <p:nvSpPr>
            <p:cNvPr id="55" name="Oval 90"/>
            <p:cNvSpPr>
              <a:spLocks noChangeArrowheads="1"/>
            </p:cNvSpPr>
            <p:nvPr/>
          </p:nvSpPr>
          <p:spPr bwMode="auto">
            <a:xfrm>
              <a:off x="3956" y="341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 flipV="1">
              <a:off x="3984" y="333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" name="Line 92"/>
            <p:cNvSpPr>
              <a:spLocks noChangeShapeType="1"/>
            </p:cNvSpPr>
            <p:nvPr/>
          </p:nvSpPr>
          <p:spPr bwMode="auto">
            <a:xfrm>
              <a:off x="3989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Line 93"/>
            <p:cNvSpPr>
              <a:spLocks noChangeShapeType="1"/>
            </p:cNvSpPr>
            <p:nvPr/>
          </p:nvSpPr>
          <p:spPr bwMode="auto">
            <a:xfrm flipH="1">
              <a:off x="3953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99"/>
          <p:cNvGrpSpPr>
            <a:grpSpLocks/>
          </p:cNvGrpSpPr>
          <p:nvPr/>
        </p:nvGrpSpPr>
        <p:grpSpPr bwMode="auto">
          <a:xfrm>
            <a:off x="6349306" y="5154315"/>
            <a:ext cx="106363" cy="211137"/>
            <a:chOff x="4145" y="3099"/>
            <a:chExt cx="67" cy="133"/>
          </a:xfrm>
        </p:grpSpPr>
        <p:sp>
          <p:nvSpPr>
            <p:cNvPr id="51" name="Oval 95"/>
            <p:cNvSpPr>
              <a:spLocks noChangeArrowheads="1"/>
            </p:cNvSpPr>
            <p:nvPr/>
          </p:nvSpPr>
          <p:spPr bwMode="auto">
            <a:xfrm>
              <a:off x="4148" y="317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52" name="Line 96"/>
            <p:cNvSpPr>
              <a:spLocks noChangeShapeType="1"/>
            </p:cNvSpPr>
            <p:nvPr/>
          </p:nvSpPr>
          <p:spPr bwMode="auto">
            <a:xfrm flipV="1">
              <a:off x="4176" y="309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97"/>
            <p:cNvSpPr>
              <a:spLocks noChangeShapeType="1"/>
            </p:cNvSpPr>
            <p:nvPr/>
          </p:nvSpPr>
          <p:spPr bwMode="auto">
            <a:xfrm>
              <a:off x="4181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98"/>
            <p:cNvSpPr>
              <a:spLocks noChangeShapeType="1"/>
            </p:cNvSpPr>
            <p:nvPr/>
          </p:nvSpPr>
          <p:spPr bwMode="auto">
            <a:xfrm flipH="1">
              <a:off x="4145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6" name="Group 104"/>
          <p:cNvGrpSpPr>
            <a:grpSpLocks/>
          </p:cNvGrpSpPr>
          <p:nvPr/>
        </p:nvGrpSpPr>
        <p:grpSpPr bwMode="auto">
          <a:xfrm>
            <a:off x="5434906" y="5611515"/>
            <a:ext cx="106363" cy="211137"/>
            <a:chOff x="3569" y="3387"/>
            <a:chExt cx="67" cy="133"/>
          </a:xfrm>
        </p:grpSpPr>
        <p:sp>
          <p:nvSpPr>
            <p:cNvPr id="47" name="Oval 100"/>
            <p:cNvSpPr>
              <a:spLocks noChangeArrowheads="1"/>
            </p:cNvSpPr>
            <p:nvPr/>
          </p:nvSpPr>
          <p:spPr bwMode="auto">
            <a:xfrm>
              <a:off x="3572" y="3464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 flipV="1">
              <a:off x="3600" y="3387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3605" y="3389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 flipH="1">
              <a:off x="3569" y="3389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7" name="Group 109"/>
          <p:cNvGrpSpPr>
            <a:grpSpLocks/>
          </p:cNvGrpSpPr>
          <p:nvPr/>
        </p:nvGrpSpPr>
        <p:grpSpPr bwMode="auto">
          <a:xfrm>
            <a:off x="6882706" y="5535315"/>
            <a:ext cx="106363" cy="211137"/>
            <a:chOff x="4481" y="3339"/>
            <a:chExt cx="67" cy="133"/>
          </a:xfrm>
        </p:grpSpPr>
        <p:sp>
          <p:nvSpPr>
            <p:cNvPr id="43" name="Oval 105"/>
            <p:cNvSpPr>
              <a:spLocks noChangeArrowheads="1"/>
            </p:cNvSpPr>
            <p:nvPr/>
          </p:nvSpPr>
          <p:spPr bwMode="auto">
            <a:xfrm>
              <a:off x="4484" y="341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4" name="Line 106"/>
            <p:cNvSpPr>
              <a:spLocks noChangeShapeType="1"/>
            </p:cNvSpPr>
            <p:nvPr/>
          </p:nvSpPr>
          <p:spPr bwMode="auto">
            <a:xfrm flipV="1">
              <a:off x="4512" y="333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107"/>
            <p:cNvSpPr>
              <a:spLocks noChangeShapeType="1"/>
            </p:cNvSpPr>
            <p:nvPr/>
          </p:nvSpPr>
          <p:spPr bwMode="auto">
            <a:xfrm>
              <a:off x="4517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108"/>
            <p:cNvSpPr>
              <a:spLocks noChangeShapeType="1"/>
            </p:cNvSpPr>
            <p:nvPr/>
          </p:nvSpPr>
          <p:spPr bwMode="auto">
            <a:xfrm flipH="1">
              <a:off x="4481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114"/>
          <p:cNvGrpSpPr>
            <a:grpSpLocks/>
          </p:cNvGrpSpPr>
          <p:nvPr/>
        </p:nvGrpSpPr>
        <p:grpSpPr bwMode="auto">
          <a:xfrm>
            <a:off x="5587306" y="4392315"/>
            <a:ext cx="106363" cy="211137"/>
            <a:chOff x="3665" y="2619"/>
            <a:chExt cx="67" cy="133"/>
          </a:xfrm>
        </p:grpSpPr>
        <p:sp>
          <p:nvSpPr>
            <p:cNvPr id="39" name="Oval 110"/>
            <p:cNvSpPr>
              <a:spLocks noChangeArrowheads="1"/>
            </p:cNvSpPr>
            <p:nvPr/>
          </p:nvSpPr>
          <p:spPr bwMode="auto">
            <a:xfrm>
              <a:off x="3668" y="269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 flipV="1">
              <a:off x="3696" y="261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112"/>
            <p:cNvSpPr>
              <a:spLocks noChangeShapeType="1"/>
            </p:cNvSpPr>
            <p:nvPr/>
          </p:nvSpPr>
          <p:spPr bwMode="auto">
            <a:xfrm>
              <a:off x="3701" y="262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 flipH="1">
              <a:off x="3665" y="262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" name="Group 119"/>
          <p:cNvGrpSpPr>
            <a:grpSpLocks/>
          </p:cNvGrpSpPr>
          <p:nvPr/>
        </p:nvGrpSpPr>
        <p:grpSpPr bwMode="auto">
          <a:xfrm>
            <a:off x="5130106" y="5154315"/>
            <a:ext cx="106363" cy="211137"/>
            <a:chOff x="3377" y="3099"/>
            <a:chExt cx="67" cy="133"/>
          </a:xfrm>
        </p:grpSpPr>
        <p:sp>
          <p:nvSpPr>
            <p:cNvPr id="35" name="Oval 115"/>
            <p:cNvSpPr>
              <a:spLocks noChangeArrowheads="1"/>
            </p:cNvSpPr>
            <p:nvPr/>
          </p:nvSpPr>
          <p:spPr bwMode="auto">
            <a:xfrm>
              <a:off x="3380" y="317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36" name="Line 116"/>
            <p:cNvSpPr>
              <a:spLocks noChangeShapeType="1"/>
            </p:cNvSpPr>
            <p:nvPr/>
          </p:nvSpPr>
          <p:spPr bwMode="auto">
            <a:xfrm flipV="1">
              <a:off x="3408" y="309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117"/>
            <p:cNvSpPr>
              <a:spLocks noChangeShapeType="1"/>
            </p:cNvSpPr>
            <p:nvPr/>
          </p:nvSpPr>
          <p:spPr bwMode="auto">
            <a:xfrm>
              <a:off x="3413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118"/>
            <p:cNvSpPr>
              <a:spLocks noChangeShapeType="1"/>
            </p:cNvSpPr>
            <p:nvPr/>
          </p:nvSpPr>
          <p:spPr bwMode="auto">
            <a:xfrm flipH="1">
              <a:off x="3377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0" name="Group 124"/>
          <p:cNvGrpSpPr>
            <a:grpSpLocks/>
          </p:cNvGrpSpPr>
          <p:nvPr/>
        </p:nvGrpSpPr>
        <p:grpSpPr bwMode="auto">
          <a:xfrm>
            <a:off x="5053906" y="3935115"/>
            <a:ext cx="106363" cy="211137"/>
            <a:chOff x="3329" y="2331"/>
            <a:chExt cx="67" cy="133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32" y="2408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3360" y="2331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3365" y="233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123"/>
            <p:cNvSpPr>
              <a:spLocks noChangeShapeType="1"/>
            </p:cNvSpPr>
            <p:nvPr/>
          </p:nvSpPr>
          <p:spPr bwMode="auto">
            <a:xfrm flipH="1">
              <a:off x="3329" y="233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1" name="Line 126"/>
          <p:cNvSpPr>
            <a:spLocks noChangeShapeType="1"/>
          </p:cNvSpPr>
          <p:nvPr/>
        </p:nvSpPr>
        <p:spPr bwMode="auto">
          <a:xfrm>
            <a:off x="5034856" y="3595390"/>
            <a:ext cx="2506662" cy="2125662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圓角矩形圖說文字 101"/>
          <p:cNvSpPr/>
          <p:nvPr/>
        </p:nvSpPr>
        <p:spPr>
          <a:xfrm>
            <a:off x="3059832" y="6260737"/>
            <a:ext cx="551932" cy="408623"/>
          </a:xfrm>
          <a:prstGeom prst="wedgeRoundRectCallout">
            <a:avLst>
              <a:gd name="adj1" fmla="val -116046"/>
              <a:gd name="adj2" fmla="val -40721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GT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緊急煞車音效7?y鄴B鷟? ?鷟譒鷟  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Proposed by </a:t>
            </a:r>
            <a:r>
              <a:rPr lang="en-US" altLang="zh-TW" dirty="0" err="1" smtClean="0"/>
              <a:t>Widrow</a:t>
            </a:r>
            <a:r>
              <a:rPr lang="en-US" altLang="zh-TW" dirty="0" smtClean="0"/>
              <a:t> &amp; Hoff in 1960</a:t>
            </a:r>
          </a:p>
          <a:p>
            <a:r>
              <a:rPr lang="en-US" altLang="zh-TW" dirty="0" smtClean="0"/>
              <a:t>AKA ADALINE (Adaptive Linear Neuron) or single-layer perceptron</a:t>
            </a:r>
          </a:p>
          <a:p>
            <a:pPr marL="365760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Perceptrons</a:t>
            </a:r>
            <a:endParaRPr lang="zh-TW" altLang="en-US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7080569" y="3024853"/>
            <a:ext cx="152387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0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>
            <a:off x="5370609" y="5847663"/>
            <a:ext cx="3040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V="1">
            <a:off x="5362671" y="3033026"/>
            <a:ext cx="0" cy="281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6432497" y="5987115"/>
            <a:ext cx="2013372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</a:rPr>
              <a:t>x</a:t>
            </a:r>
            <a:r>
              <a:rPr lang="en-US" altLang="zh-TW" sz="1400" b="0" dirty="0">
                <a:solidFill>
                  <a:schemeClr val="tx1"/>
                </a:solidFill>
              </a:rPr>
              <a:t>1</a:t>
            </a:r>
            <a:r>
              <a:rPr lang="en-US" altLang="zh-TW" sz="2200" b="0" dirty="0">
                <a:solidFill>
                  <a:schemeClr val="tx1"/>
                </a:solidFill>
              </a:rPr>
              <a:t> (hair length)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 rot="16200000">
            <a:off x="4135022" y="3929937"/>
            <a:ext cx="1968488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</a:rPr>
              <a:t>x</a:t>
            </a:r>
            <a:r>
              <a:rPr lang="en-US" altLang="zh-TW" sz="1400" b="0" dirty="0">
                <a:solidFill>
                  <a:schemeClr val="tx1"/>
                </a:solidFill>
              </a:rPr>
              <a:t>2 </a:t>
            </a:r>
            <a:r>
              <a:rPr lang="en-US" altLang="zh-TW" sz="2200" b="0" dirty="0">
                <a:solidFill>
                  <a:schemeClr val="tx1"/>
                </a:solidFill>
              </a:rPr>
              <a:t>(voice freq.)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685059" y="3155263"/>
            <a:ext cx="106363" cy="215900"/>
            <a:chOff x="4001" y="1952"/>
            <a:chExt cx="67" cy="136"/>
          </a:xfrm>
        </p:grpSpPr>
        <p:sp>
          <p:nvSpPr>
            <p:cNvPr id="98" name="Oval 35"/>
            <p:cNvSpPr>
              <a:spLocks noChangeArrowheads="1"/>
            </p:cNvSpPr>
            <p:nvPr/>
          </p:nvSpPr>
          <p:spPr bwMode="auto">
            <a:xfrm>
              <a:off x="4004" y="195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>
              <a:off x="4001" y="205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>
              <a:off x="4032" y="202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7066059" y="3612463"/>
            <a:ext cx="106363" cy="215900"/>
            <a:chOff x="4241" y="2240"/>
            <a:chExt cx="67" cy="136"/>
          </a:xfrm>
        </p:grpSpPr>
        <p:sp>
          <p:nvSpPr>
            <p:cNvPr id="95" name="Oval 39"/>
            <p:cNvSpPr>
              <a:spLocks noChangeArrowheads="1"/>
            </p:cNvSpPr>
            <p:nvPr/>
          </p:nvSpPr>
          <p:spPr bwMode="auto">
            <a:xfrm>
              <a:off x="4244" y="2240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>
              <a:off x="4241" y="2340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>
              <a:off x="4272" y="2309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7675659" y="3993463"/>
            <a:ext cx="106363" cy="215900"/>
            <a:chOff x="4625" y="2480"/>
            <a:chExt cx="67" cy="136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4628" y="2480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>
              <a:off x="4625" y="2580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>
              <a:off x="4656" y="2549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6989859" y="4222063"/>
            <a:ext cx="106363" cy="215900"/>
            <a:chOff x="4193" y="2624"/>
            <a:chExt cx="67" cy="136"/>
          </a:xfrm>
        </p:grpSpPr>
        <p:sp>
          <p:nvSpPr>
            <p:cNvPr id="89" name="Oval 47"/>
            <p:cNvSpPr>
              <a:spLocks noChangeArrowheads="1"/>
            </p:cNvSpPr>
            <p:nvPr/>
          </p:nvSpPr>
          <p:spPr bwMode="auto">
            <a:xfrm>
              <a:off x="4196" y="2624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4193" y="2724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Line 49"/>
            <p:cNvSpPr>
              <a:spLocks noChangeShapeType="1"/>
            </p:cNvSpPr>
            <p:nvPr/>
          </p:nvSpPr>
          <p:spPr bwMode="auto">
            <a:xfrm>
              <a:off x="4224" y="2693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7447059" y="4298263"/>
            <a:ext cx="106363" cy="215900"/>
            <a:chOff x="4481" y="2672"/>
            <a:chExt cx="67" cy="136"/>
          </a:xfrm>
        </p:grpSpPr>
        <p:sp>
          <p:nvSpPr>
            <p:cNvPr id="86" name="Oval 51"/>
            <p:cNvSpPr>
              <a:spLocks noChangeArrowheads="1"/>
            </p:cNvSpPr>
            <p:nvPr/>
          </p:nvSpPr>
          <p:spPr bwMode="auto">
            <a:xfrm>
              <a:off x="4484" y="267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>
              <a:off x="4481" y="277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" name="Line 53"/>
            <p:cNvSpPr>
              <a:spLocks noChangeShapeType="1"/>
            </p:cNvSpPr>
            <p:nvPr/>
          </p:nvSpPr>
          <p:spPr bwMode="auto">
            <a:xfrm>
              <a:off x="4512" y="274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6532659" y="3764863"/>
            <a:ext cx="106363" cy="215900"/>
            <a:chOff x="3905" y="2336"/>
            <a:chExt cx="67" cy="136"/>
          </a:xfrm>
        </p:grpSpPr>
        <p:sp>
          <p:nvSpPr>
            <p:cNvPr id="83" name="Oval 55"/>
            <p:cNvSpPr>
              <a:spLocks noChangeArrowheads="1"/>
            </p:cNvSpPr>
            <p:nvPr/>
          </p:nvSpPr>
          <p:spPr bwMode="auto">
            <a:xfrm>
              <a:off x="3908" y="2336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4" name="Line 56"/>
            <p:cNvSpPr>
              <a:spLocks noChangeShapeType="1"/>
            </p:cNvSpPr>
            <p:nvPr/>
          </p:nvSpPr>
          <p:spPr bwMode="auto">
            <a:xfrm>
              <a:off x="3905" y="2436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>
              <a:off x="3936" y="2405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7904259" y="4907863"/>
            <a:ext cx="106363" cy="215900"/>
            <a:chOff x="4769" y="3056"/>
            <a:chExt cx="67" cy="136"/>
          </a:xfrm>
        </p:grpSpPr>
        <p:sp>
          <p:nvSpPr>
            <p:cNvPr id="80" name="Oval 59"/>
            <p:cNvSpPr>
              <a:spLocks noChangeArrowheads="1"/>
            </p:cNvSpPr>
            <p:nvPr/>
          </p:nvSpPr>
          <p:spPr bwMode="auto">
            <a:xfrm>
              <a:off x="4772" y="3056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81" name="Line 60"/>
            <p:cNvSpPr>
              <a:spLocks noChangeShapeType="1"/>
            </p:cNvSpPr>
            <p:nvPr/>
          </p:nvSpPr>
          <p:spPr bwMode="auto">
            <a:xfrm>
              <a:off x="4769" y="3156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" name="Line 61"/>
            <p:cNvSpPr>
              <a:spLocks noChangeShapeType="1"/>
            </p:cNvSpPr>
            <p:nvPr/>
          </p:nvSpPr>
          <p:spPr bwMode="auto">
            <a:xfrm>
              <a:off x="4800" y="3125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7523259" y="3536263"/>
            <a:ext cx="106363" cy="215900"/>
            <a:chOff x="4529" y="2192"/>
            <a:chExt cx="67" cy="136"/>
          </a:xfrm>
        </p:grpSpPr>
        <p:sp>
          <p:nvSpPr>
            <p:cNvPr id="77" name="Oval 63"/>
            <p:cNvSpPr>
              <a:spLocks noChangeArrowheads="1"/>
            </p:cNvSpPr>
            <p:nvPr/>
          </p:nvSpPr>
          <p:spPr bwMode="auto">
            <a:xfrm>
              <a:off x="4532" y="219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529" y="229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" name="Line 65"/>
            <p:cNvSpPr>
              <a:spLocks noChangeShapeType="1"/>
            </p:cNvSpPr>
            <p:nvPr/>
          </p:nvSpPr>
          <p:spPr bwMode="auto">
            <a:xfrm>
              <a:off x="4560" y="226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7828059" y="4450663"/>
            <a:ext cx="106363" cy="215900"/>
            <a:chOff x="4721" y="2768"/>
            <a:chExt cx="67" cy="136"/>
          </a:xfrm>
        </p:grpSpPr>
        <p:sp>
          <p:nvSpPr>
            <p:cNvPr id="74" name="Oval 67"/>
            <p:cNvSpPr>
              <a:spLocks noChangeArrowheads="1"/>
            </p:cNvSpPr>
            <p:nvPr/>
          </p:nvSpPr>
          <p:spPr bwMode="auto">
            <a:xfrm>
              <a:off x="4724" y="2768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5" name="Line 68"/>
            <p:cNvSpPr>
              <a:spLocks noChangeShapeType="1"/>
            </p:cNvSpPr>
            <p:nvPr/>
          </p:nvSpPr>
          <p:spPr bwMode="auto">
            <a:xfrm>
              <a:off x="4721" y="2868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4752" y="2837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" name="Group 74"/>
          <p:cNvGrpSpPr>
            <a:grpSpLocks/>
          </p:cNvGrpSpPr>
          <p:nvPr/>
        </p:nvGrpSpPr>
        <p:grpSpPr bwMode="auto">
          <a:xfrm>
            <a:off x="6075459" y="3155263"/>
            <a:ext cx="106363" cy="215900"/>
            <a:chOff x="3617" y="1952"/>
            <a:chExt cx="67" cy="136"/>
          </a:xfrm>
        </p:grpSpPr>
        <p:sp>
          <p:nvSpPr>
            <p:cNvPr id="71" name="Oval 71"/>
            <p:cNvSpPr>
              <a:spLocks noChangeArrowheads="1"/>
            </p:cNvSpPr>
            <p:nvPr/>
          </p:nvSpPr>
          <p:spPr bwMode="auto">
            <a:xfrm>
              <a:off x="3620" y="1952"/>
              <a:ext cx="56" cy="56"/>
            </a:xfrm>
            <a:prstGeom prst="ellipse">
              <a:avLst/>
            </a:prstGeom>
            <a:noFill/>
            <a:ln w="25400">
              <a:solidFill>
                <a:srgbClr val="FF92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617" y="2052"/>
              <a:ext cx="67" cy="0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3648" y="2021"/>
              <a:ext cx="0" cy="67"/>
            </a:xfrm>
            <a:prstGeom prst="line">
              <a:avLst/>
            </a:prstGeom>
            <a:noFill/>
            <a:ln w="25400">
              <a:solidFill>
                <a:srgbClr val="FF92F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5694459" y="4442726"/>
            <a:ext cx="106363" cy="211137"/>
            <a:chOff x="3377" y="2763"/>
            <a:chExt cx="67" cy="133"/>
          </a:xfrm>
        </p:grpSpPr>
        <p:sp>
          <p:nvSpPr>
            <p:cNvPr id="67" name="Oval 75"/>
            <p:cNvSpPr>
              <a:spLocks noChangeArrowheads="1"/>
            </p:cNvSpPr>
            <p:nvPr/>
          </p:nvSpPr>
          <p:spPr bwMode="auto">
            <a:xfrm>
              <a:off x="3380" y="2840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 flipV="1">
              <a:off x="3408" y="2763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3413" y="2765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 flipH="1">
              <a:off x="3377" y="2765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6151659" y="4899926"/>
            <a:ext cx="106363" cy="211137"/>
            <a:chOff x="3665" y="3051"/>
            <a:chExt cx="67" cy="133"/>
          </a:xfrm>
        </p:grpSpPr>
        <p:sp>
          <p:nvSpPr>
            <p:cNvPr id="63" name="Oval 80"/>
            <p:cNvSpPr>
              <a:spLocks noChangeArrowheads="1"/>
            </p:cNvSpPr>
            <p:nvPr/>
          </p:nvSpPr>
          <p:spPr bwMode="auto">
            <a:xfrm>
              <a:off x="3668" y="3128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 flipV="1">
              <a:off x="3696" y="3051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Line 82"/>
            <p:cNvSpPr>
              <a:spLocks noChangeShapeType="1"/>
            </p:cNvSpPr>
            <p:nvPr/>
          </p:nvSpPr>
          <p:spPr bwMode="auto">
            <a:xfrm>
              <a:off x="3701" y="305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" name="Line 83"/>
            <p:cNvSpPr>
              <a:spLocks noChangeShapeType="1"/>
            </p:cNvSpPr>
            <p:nvPr/>
          </p:nvSpPr>
          <p:spPr bwMode="auto">
            <a:xfrm flipH="1">
              <a:off x="3665" y="305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" name="Group 89"/>
          <p:cNvGrpSpPr>
            <a:grpSpLocks/>
          </p:cNvGrpSpPr>
          <p:nvPr/>
        </p:nvGrpSpPr>
        <p:grpSpPr bwMode="auto">
          <a:xfrm>
            <a:off x="6456459" y="4595126"/>
            <a:ext cx="106363" cy="211137"/>
            <a:chOff x="3857" y="2859"/>
            <a:chExt cx="67" cy="133"/>
          </a:xfrm>
        </p:grpSpPr>
        <p:sp>
          <p:nvSpPr>
            <p:cNvPr id="59" name="Oval 85"/>
            <p:cNvSpPr>
              <a:spLocks noChangeArrowheads="1"/>
            </p:cNvSpPr>
            <p:nvPr/>
          </p:nvSpPr>
          <p:spPr bwMode="auto">
            <a:xfrm>
              <a:off x="3860" y="293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60" name="Line 86"/>
            <p:cNvSpPr>
              <a:spLocks noChangeShapeType="1"/>
            </p:cNvSpPr>
            <p:nvPr/>
          </p:nvSpPr>
          <p:spPr bwMode="auto">
            <a:xfrm flipV="1">
              <a:off x="3888" y="285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Line 87"/>
            <p:cNvSpPr>
              <a:spLocks noChangeShapeType="1"/>
            </p:cNvSpPr>
            <p:nvPr/>
          </p:nvSpPr>
          <p:spPr bwMode="auto">
            <a:xfrm>
              <a:off x="3893" y="286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Line 88"/>
            <p:cNvSpPr>
              <a:spLocks noChangeShapeType="1"/>
            </p:cNvSpPr>
            <p:nvPr/>
          </p:nvSpPr>
          <p:spPr bwMode="auto">
            <a:xfrm flipH="1">
              <a:off x="3857" y="286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6608859" y="5357126"/>
            <a:ext cx="106363" cy="211137"/>
            <a:chOff x="3953" y="3339"/>
            <a:chExt cx="67" cy="133"/>
          </a:xfrm>
        </p:grpSpPr>
        <p:sp>
          <p:nvSpPr>
            <p:cNvPr id="55" name="Oval 90"/>
            <p:cNvSpPr>
              <a:spLocks noChangeArrowheads="1"/>
            </p:cNvSpPr>
            <p:nvPr/>
          </p:nvSpPr>
          <p:spPr bwMode="auto">
            <a:xfrm>
              <a:off x="3956" y="341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 flipV="1">
              <a:off x="3984" y="333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" name="Line 92"/>
            <p:cNvSpPr>
              <a:spLocks noChangeShapeType="1"/>
            </p:cNvSpPr>
            <p:nvPr/>
          </p:nvSpPr>
          <p:spPr bwMode="auto">
            <a:xfrm>
              <a:off x="3989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Line 93"/>
            <p:cNvSpPr>
              <a:spLocks noChangeShapeType="1"/>
            </p:cNvSpPr>
            <p:nvPr/>
          </p:nvSpPr>
          <p:spPr bwMode="auto">
            <a:xfrm flipH="1">
              <a:off x="3953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99"/>
          <p:cNvGrpSpPr>
            <a:grpSpLocks/>
          </p:cNvGrpSpPr>
          <p:nvPr/>
        </p:nvGrpSpPr>
        <p:grpSpPr bwMode="auto">
          <a:xfrm>
            <a:off x="6913659" y="4976126"/>
            <a:ext cx="106363" cy="211137"/>
            <a:chOff x="4145" y="3099"/>
            <a:chExt cx="67" cy="133"/>
          </a:xfrm>
        </p:grpSpPr>
        <p:sp>
          <p:nvSpPr>
            <p:cNvPr id="51" name="Oval 95"/>
            <p:cNvSpPr>
              <a:spLocks noChangeArrowheads="1"/>
            </p:cNvSpPr>
            <p:nvPr/>
          </p:nvSpPr>
          <p:spPr bwMode="auto">
            <a:xfrm>
              <a:off x="4148" y="317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52" name="Line 96"/>
            <p:cNvSpPr>
              <a:spLocks noChangeShapeType="1"/>
            </p:cNvSpPr>
            <p:nvPr/>
          </p:nvSpPr>
          <p:spPr bwMode="auto">
            <a:xfrm flipV="1">
              <a:off x="4176" y="309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97"/>
            <p:cNvSpPr>
              <a:spLocks noChangeShapeType="1"/>
            </p:cNvSpPr>
            <p:nvPr/>
          </p:nvSpPr>
          <p:spPr bwMode="auto">
            <a:xfrm>
              <a:off x="4181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98"/>
            <p:cNvSpPr>
              <a:spLocks noChangeShapeType="1"/>
            </p:cNvSpPr>
            <p:nvPr/>
          </p:nvSpPr>
          <p:spPr bwMode="auto">
            <a:xfrm flipH="1">
              <a:off x="4145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6" name="Group 104"/>
          <p:cNvGrpSpPr>
            <a:grpSpLocks/>
          </p:cNvGrpSpPr>
          <p:nvPr/>
        </p:nvGrpSpPr>
        <p:grpSpPr bwMode="auto">
          <a:xfrm>
            <a:off x="5999259" y="5433326"/>
            <a:ext cx="106363" cy="211137"/>
            <a:chOff x="3569" y="3387"/>
            <a:chExt cx="67" cy="133"/>
          </a:xfrm>
        </p:grpSpPr>
        <p:sp>
          <p:nvSpPr>
            <p:cNvPr id="47" name="Oval 100"/>
            <p:cNvSpPr>
              <a:spLocks noChangeArrowheads="1"/>
            </p:cNvSpPr>
            <p:nvPr/>
          </p:nvSpPr>
          <p:spPr bwMode="auto">
            <a:xfrm>
              <a:off x="3572" y="3464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 flipV="1">
              <a:off x="3600" y="3387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3605" y="3389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 flipH="1">
              <a:off x="3569" y="3389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7" name="Group 109"/>
          <p:cNvGrpSpPr>
            <a:grpSpLocks/>
          </p:cNvGrpSpPr>
          <p:nvPr/>
        </p:nvGrpSpPr>
        <p:grpSpPr bwMode="auto">
          <a:xfrm>
            <a:off x="7447059" y="5357126"/>
            <a:ext cx="106363" cy="211137"/>
            <a:chOff x="4481" y="3339"/>
            <a:chExt cx="67" cy="133"/>
          </a:xfrm>
        </p:grpSpPr>
        <p:sp>
          <p:nvSpPr>
            <p:cNvPr id="43" name="Oval 105"/>
            <p:cNvSpPr>
              <a:spLocks noChangeArrowheads="1"/>
            </p:cNvSpPr>
            <p:nvPr/>
          </p:nvSpPr>
          <p:spPr bwMode="auto">
            <a:xfrm>
              <a:off x="4484" y="341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4" name="Line 106"/>
            <p:cNvSpPr>
              <a:spLocks noChangeShapeType="1"/>
            </p:cNvSpPr>
            <p:nvPr/>
          </p:nvSpPr>
          <p:spPr bwMode="auto">
            <a:xfrm flipV="1">
              <a:off x="4512" y="333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107"/>
            <p:cNvSpPr>
              <a:spLocks noChangeShapeType="1"/>
            </p:cNvSpPr>
            <p:nvPr/>
          </p:nvSpPr>
          <p:spPr bwMode="auto">
            <a:xfrm>
              <a:off x="4517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108"/>
            <p:cNvSpPr>
              <a:spLocks noChangeShapeType="1"/>
            </p:cNvSpPr>
            <p:nvPr/>
          </p:nvSpPr>
          <p:spPr bwMode="auto">
            <a:xfrm flipH="1">
              <a:off x="4481" y="334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114"/>
          <p:cNvGrpSpPr>
            <a:grpSpLocks/>
          </p:cNvGrpSpPr>
          <p:nvPr/>
        </p:nvGrpSpPr>
        <p:grpSpPr bwMode="auto">
          <a:xfrm>
            <a:off x="6151659" y="4214126"/>
            <a:ext cx="106363" cy="211137"/>
            <a:chOff x="3665" y="2619"/>
            <a:chExt cx="67" cy="133"/>
          </a:xfrm>
        </p:grpSpPr>
        <p:sp>
          <p:nvSpPr>
            <p:cNvPr id="39" name="Oval 110"/>
            <p:cNvSpPr>
              <a:spLocks noChangeArrowheads="1"/>
            </p:cNvSpPr>
            <p:nvPr/>
          </p:nvSpPr>
          <p:spPr bwMode="auto">
            <a:xfrm>
              <a:off x="3668" y="269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 flipV="1">
              <a:off x="3696" y="261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112"/>
            <p:cNvSpPr>
              <a:spLocks noChangeShapeType="1"/>
            </p:cNvSpPr>
            <p:nvPr/>
          </p:nvSpPr>
          <p:spPr bwMode="auto">
            <a:xfrm>
              <a:off x="3701" y="262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 flipH="1">
              <a:off x="3665" y="262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" name="Group 119"/>
          <p:cNvGrpSpPr>
            <a:grpSpLocks/>
          </p:cNvGrpSpPr>
          <p:nvPr/>
        </p:nvGrpSpPr>
        <p:grpSpPr bwMode="auto">
          <a:xfrm>
            <a:off x="5694459" y="4976126"/>
            <a:ext cx="106363" cy="211137"/>
            <a:chOff x="3377" y="3099"/>
            <a:chExt cx="67" cy="133"/>
          </a:xfrm>
        </p:grpSpPr>
        <p:sp>
          <p:nvSpPr>
            <p:cNvPr id="35" name="Oval 115"/>
            <p:cNvSpPr>
              <a:spLocks noChangeArrowheads="1"/>
            </p:cNvSpPr>
            <p:nvPr/>
          </p:nvSpPr>
          <p:spPr bwMode="auto">
            <a:xfrm>
              <a:off x="3380" y="3176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36" name="Line 116"/>
            <p:cNvSpPr>
              <a:spLocks noChangeShapeType="1"/>
            </p:cNvSpPr>
            <p:nvPr/>
          </p:nvSpPr>
          <p:spPr bwMode="auto">
            <a:xfrm flipV="1">
              <a:off x="3408" y="3099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117"/>
            <p:cNvSpPr>
              <a:spLocks noChangeShapeType="1"/>
            </p:cNvSpPr>
            <p:nvPr/>
          </p:nvSpPr>
          <p:spPr bwMode="auto">
            <a:xfrm>
              <a:off x="3413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118"/>
            <p:cNvSpPr>
              <a:spLocks noChangeShapeType="1"/>
            </p:cNvSpPr>
            <p:nvPr/>
          </p:nvSpPr>
          <p:spPr bwMode="auto">
            <a:xfrm flipH="1">
              <a:off x="3377" y="3101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0" name="Group 124"/>
          <p:cNvGrpSpPr>
            <a:grpSpLocks/>
          </p:cNvGrpSpPr>
          <p:nvPr/>
        </p:nvGrpSpPr>
        <p:grpSpPr bwMode="auto">
          <a:xfrm>
            <a:off x="5618259" y="3756926"/>
            <a:ext cx="106363" cy="211137"/>
            <a:chOff x="3329" y="2331"/>
            <a:chExt cx="67" cy="133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32" y="2408"/>
              <a:ext cx="56" cy="56"/>
            </a:xfrm>
            <a:prstGeom prst="ellipse">
              <a:avLst/>
            </a:prstGeom>
            <a:noFill/>
            <a:ln w="25400">
              <a:solidFill>
                <a:srgbClr val="C1C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ct val="30000"/>
                </a:spcBef>
                <a:defRPr kumimoji="1" sz="26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87000"/>
                </a:lnSpc>
                <a:spcBef>
                  <a:spcPct val="30000"/>
                </a:spcBef>
                <a:buChar char="•"/>
                <a:defRPr kumimoji="1" sz="2200" b="1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87000"/>
                </a:lnSpc>
                <a:spcBef>
                  <a:spcPct val="30000"/>
                </a:spcBef>
                <a:buChar char="-"/>
                <a:defRPr kumimoji="1" sz="2200">
                  <a:solidFill>
                    <a:srgbClr val="FDFF3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zh-TW" altLang="en-US" sz="600" b="0">
                <a:solidFill>
                  <a:srgbClr val="FAFD00"/>
                </a:solidFill>
              </a:endParaRPr>
            </a:p>
          </p:txBody>
        </p: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3360" y="2331"/>
              <a:ext cx="0" cy="67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3365" y="233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123"/>
            <p:cNvSpPr>
              <a:spLocks noChangeShapeType="1"/>
            </p:cNvSpPr>
            <p:nvPr/>
          </p:nvSpPr>
          <p:spPr bwMode="auto">
            <a:xfrm flipH="1">
              <a:off x="3329" y="2333"/>
              <a:ext cx="31" cy="31"/>
            </a:xfrm>
            <a:prstGeom prst="line">
              <a:avLst/>
            </a:prstGeom>
            <a:noFill/>
            <a:ln w="25400">
              <a:solidFill>
                <a:srgbClr val="C1CE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1" name="Line 126"/>
          <p:cNvSpPr>
            <a:spLocks noChangeShapeType="1"/>
          </p:cNvSpPr>
          <p:nvPr/>
        </p:nvSpPr>
        <p:spPr bwMode="auto">
          <a:xfrm>
            <a:off x="5599209" y="3417201"/>
            <a:ext cx="2506662" cy="2125662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2488952" y="3493177"/>
            <a:ext cx="711200" cy="711200"/>
          </a:xfrm>
          <a:prstGeom prst="rect">
            <a:avLst/>
          </a:prstGeom>
          <a:noFill/>
          <a:ln w="508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chemeClr val="tx1"/>
              </a:solidFill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1264438" y="3120115"/>
            <a:ext cx="442429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x</a:t>
            </a:r>
            <a:r>
              <a:rPr lang="en-US" altLang="zh-TW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1189826" y="4186915"/>
            <a:ext cx="442429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x</a:t>
            </a:r>
            <a:r>
              <a:rPr lang="en-US" altLang="zh-TW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Line 7"/>
          <p:cNvSpPr>
            <a:spLocks noChangeShapeType="1"/>
          </p:cNvSpPr>
          <p:nvPr/>
        </p:nvSpPr>
        <p:spPr bwMode="auto">
          <a:xfrm flipV="1">
            <a:off x="1630115" y="4005940"/>
            <a:ext cx="830262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>
            <a:off x="1633290" y="3399515"/>
            <a:ext cx="830262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>
            <a:off x="3233490" y="3848777"/>
            <a:ext cx="525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Freeform 10"/>
          <p:cNvSpPr>
            <a:spLocks/>
          </p:cNvSpPr>
          <p:nvPr/>
        </p:nvSpPr>
        <p:spPr bwMode="auto">
          <a:xfrm>
            <a:off x="2615952" y="3620177"/>
            <a:ext cx="458788" cy="458788"/>
          </a:xfrm>
          <a:custGeom>
            <a:avLst/>
            <a:gdLst>
              <a:gd name="T0" fmla="*/ 0 w 289"/>
              <a:gd name="T1" fmla="*/ 2147483646 h 289"/>
              <a:gd name="T2" fmla="*/ 2147483646 w 289"/>
              <a:gd name="T3" fmla="*/ 2147483646 h 289"/>
              <a:gd name="T4" fmla="*/ 2147483646 w 289"/>
              <a:gd name="T5" fmla="*/ 0 h 289"/>
              <a:gd name="T6" fmla="*/ 2147483646 w 289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89"/>
              <a:gd name="T14" fmla="*/ 289 w 28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89">
                <a:moveTo>
                  <a:pt x="0" y="288"/>
                </a:moveTo>
                <a:lnTo>
                  <a:pt x="144" y="288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9" name="Rectangle 11"/>
          <p:cNvSpPr>
            <a:spLocks noChangeArrowheads="1"/>
          </p:cNvSpPr>
          <p:nvPr/>
        </p:nvSpPr>
        <p:spPr bwMode="auto">
          <a:xfrm>
            <a:off x="1692761" y="3272515"/>
            <a:ext cx="504945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w</a:t>
            </a:r>
            <a:r>
              <a:rPr lang="en-US" altLang="zh-TW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1692761" y="3958315"/>
            <a:ext cx="504945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w</a:t>
            </a:r>
            <a:r>
              <a:rPr lang="en-US" altLang="zh-TW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2607161" y="3196315"/>
            <a:ext cx="504945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w</a:t>
            </a:r>
            <a:r>
              <a:rPr lang="en-US" altLang="zh-TW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20"/>
          <p:cNvSpPr>
            <a:spLocks noChangeArrowheads="1"/>
          </p:cNvSpPr>
          <p:nvPr/>
        </p:nvSpPr>
        <p:spPr bwMode="auto">
          <a:xfrm>
            <a:off x="3797052" y="3696377"/>
            <a:ext cx="342900" cy="31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zh-TW" sz="22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1593602" y="3359827"/>
            <a:ext cx="63500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chemeClr val="tx1"/>
              </a:solidFill>
            </a:endParaRPr>
          </a:p>
        </p:txBody>
      </p:sp>
      <p:sp>
        <p:nvSpPr>
          <p:cNvPr id="114" name="Oval 29"/>
          <p:cNvSpPr>
            <a:spLocks noChangeArrowheads="1"/>
          </p:cNvSpPr>
          <p:nvPr/>
        </p:nvSpPr>
        <p:spPr bwMode="auto">
          <a:xfrm>
            <a:off x="1593602" y="4274227"/>
            <a:ext cx="63500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chemeClr val="tx1"/>
              </a:solidFill>
            </a:endParaRPr>
          </a:p>
        </p:txBody>
      </p:sp>
      <p:graphicFrame>
        <p:nvGraphicFramePr>
          <p:cNvPr id="115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33830"/>
              </p:ext>
            </p:extLst>
          </p:nvPr>
        </p:nvGraphicFramePr>
        <p:xfrm>
          <a:off x="1015558" y="4509120"/>
          <a:ext cx="3124394" cy="231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方程式" r:id="rId5" imgW="1917360" imgH="1422360" progId="Equation.3">
                  <p:embed/>
                </p:oleObj>
              </mc:Choice>
              <mc:Fallback>
                <p:oleObj name="方程式" r:id="rId5" imgW="191736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558" y="4509120"/>
                        <a:ext cx="3124394" cy="23145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圓角矩形圖說文字 115"/>
          <p:cNvSpPr/>
          <p:nvPr/>
        </p:nvSpPr>
        <p:spPr>
          <a:xfrm>
            <a:off x="3851920" y="5157192"/>
            <a:ext cx="714556" cy="408623"/>
          </a:xfrm>
          <a:prstGeom prst="wedgeRoundRectCallout">
            <a:avLst>
              <a:gd name="adj1" fmla="val -20768"/>
              <a:gd name="adj2" fmla="val 114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Quiz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3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緊急煞車音效7?y鄴B鷟? ?鷟譒鷟  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Characteristics of LC</a:t>
            </a:r>
            <a:endParaRPr lang="en-US" altLang="zh-TW" dirty="0"/>
          </a:p>
          <a:p>
            <a:pPr lvl="1"/>
            <a:r>
              <a:rPr lang="en-US" altLang="zh-TW" dirty="0"/>
              <a:t>Guaranteed to converge to a set of weights that will perfectly classify all the data if such a solution exists</a:t>
            </a:r>
          </a:p>
          <a:p>
            <a:pPr lvl="1"/>
            <a:r>
              <a:rPr lang="en-US" altLang="zh-TW" dirty="0"/>
              <a:t>Data rescaling is necessary to speed up convergence of the algorithm</a:t>
            </a:r>
          </a:p>
          <a:p>
            <a:pPr lvl="1"/>
            <a:r>
              <a:rPr lang="en-US" altLang="zh-TW" dirty="0"/>
              <a:t>Stops whenever a solution with zero error rate is found</a:t>
            </a:r>
          </a:p>
          <a:p>
            <a:pPr lvl="1"/>
            <a:r>
              <a:rPr lang="en-US" altLang="zh-TW" dirty="0"/>
              <a:t>Nonlinear decision boundaries can also be found by the adaptive technique</a:t>
            </a:r>
          </a:p>
          <a:p>
            <a:pPr lvl="1"/>
            <a:r>
              <a:rPr lang="en-US" altLang="zh-TW" dirty="0"/>
              <a:t>For a k-class problem, it needs k(k-1)/2 decision boundaries to do complete classification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Characteristics of LC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7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of </a:t>
            </a:r>
            <a:r>
              <a:rPr lang="en-US" altLang="zh-TW" dirty="0" err="1" smtClean="0"/>
              <a:t>Perceptrons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perceptronDemo.m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lincTrain.m</a:t>
            </a:r>
            <a:endParaRPr lang="zh-TW" alt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960" y="21653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88" y="21653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9279</TotalTime>
  <Words>218</Words>
  <Application>Microsoft Office PowerPoint</Application>
  <PresentationFormat>如螢幕大小 (4:3)</PresentationFormat>
  <Paragraphs>54</Paragraphs>
  <Slides>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方程式</vt:lpstr>
      <vt:lpstr>Linear Classifiers (LC)</vt:lpstr>
      <vt:lpstr>Introduction to Linear Classifiers</vt:lpstr>
      <vt:lpstr>Example: Gender Classification</vt:lpstr>
      <vt:lpstr>Perceptrons</vt:lpstr>
      <vt:lpstr>Characteristics of LC</vt:lpstr>
      <vt:lpstr>Demo of Perceptrons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殷翊慈14962</cp:lastModifiedBy>
  <cp:revision>672</cp:revision>
  <dcterms:created xsi:type="dcterms:W3CDTF">2008-11-09T17:03:56Z</dcterms:created>
  <dcterms:modified xsi:type="dcterms:W3CDTF">2017-08-28T09:06:40Z</dcterms:modified>
</cp:coreProperties>
</file>