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7" r:id="rId2"/>
    <p:sldId id="275" r:id="rId3"/>
    <p:sldId id="299" r:id="rId4"/>
    <p:sldId id="349" r:id="rId5"/>
    <p:sldId id="354" r:id="rId6"/>
    <p:sldId id="353" r:id="rId7"/>
    <p:sldId id="352" r:id="rId8"/>
    <p:sldId id="350" r:id="rId9"/>
    <p:sldId id="35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82" d="100"/>
          <a:sy n="82" d="100"/>
        </p:scale>
        <p:origin x="1356" y="90"/>
      </p:cViewPr>
      <p:guideLst>
        <p:guide orient="horz" pos="2160"/>
        <p:guide pos="3016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38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255520" y="6287328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r"/>
              <a:t>‹#›</a:t>
            </a:fld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/9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books/dcpr/doc/mleFor1dGaussian.pdf" TargetMode="Externa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7664" y="1340768"/>
            <a:ext cx="7272808" cy="189436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+mj-ea"/>
              </a:rPr>
              <a:t>Naive Bayes Classifiers</a:t>
            </a:r>
            <a:br>
              <a:rPr lang="en-US" altLang="zh-TW" sz="3600" b="1" dirty="0">
                <a:latin typeface="+mj-ea"/>
              </a:rPr>
            </a:br>
            <a:r>
              <a:rPr lang="en-US" altLang="zh-TW" sz="3600" b="1" dirty="0">
                <a:latin typeface="+mj-ea"/>
              </a:rPr>
              <a:t>(NBC)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Assumptions &amp; Characteristics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Assumptions:</a:t>
            </a:r>
          </a:p>
          <a:p>
            <a:pPr lvl="1"/>
            <a:r>
              <a:rPr lang="en-US" altLang="zh-TW" dirty="0"/>
              <a:t>Statistical independency between features</a:t>
            </a:r>
          </a:p>
          <a:p>
            <a:pPr lvl="1"/>
            <a:r>
              <a:rPr lang="en-US" altLang="zh-TW" dirty="0"/>
              <a:t>Statistical independency between samples</a:t>
            </a:r>
          </a:p>
          <a:p>
            <a:pPr lvl="1"/>
            <a:r>
              <a:rPr lang="en-US" altLang="zh-TW" dirty="0"/>
              <a:t>Each feature governed by a feature-wise parameterized PDF (usually a 1D Gaussian)</a:t>
            </a:r>
          </a:p>
          <a:p>
            <a:r>
              <a:rPr lang="en-US" altLang="zh-TW" dirty="0"/>
              <a:t>Characteristics</a:t>
            </a:r>
          </a:p>
          <a:p>
            <a:pPr lvl="1"/>
            <a:r>
              <a:rPr lang="en-US" altLang="zh-TW" dirty="0"/>
              <a:t>Simple and easy (That’s why it’s named “naive”.)</a:t>
            </a:r>
          </a:p>
          <a:p>
            <a:pPr lvl="1"/>
            <a:r>
              <a:rPr lang="en-US" altLang="zh-TW" dirty="0"/>
              <a:t>Highly successful in real-world applications regardless of the strong assumptions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Training stage</a:t>
            </a:r>
          </a:p>
          <a:p>
            <a:pPr lvl="1"/>
            <a:r>
              <a:rPr lang="en-US" altLang="zh-TW" dirty="0"/>
              <a:t>Identify </a:t>
            </a:r>
            <a:r>
              <a:rPr lang="en-US" altLang="zh-TW" dirty="0" smtClean="0"/>
              <a:t>class PDF, </a:t>
            </a:r>
            <a:r>
              <a:rPr lang="en-US" altLang="zh-TW" dirty="0"/>
              <a:t>as follows.</a:t>
            </a:r>
          </a:p>
          <a:p>
            <a:pPr lvl="2"/>
            <a:r>
              <a:rPr lang="en-US" altLang="zh-TW" dirty="0"/>
              <a:t>Identify </a:t>
            </a:r>
            <a:r>
              <a:rPr lang="en-US" altLang="zh-TW" dirty="0" smtClean="0"/>
              <a:t>feature </a:t>
            </a:r>
            <a:r>
              <a:rPr lang="en-US" altLang="zh-TW" dirty="0"/>
              <a:t>PDF </a:t>
            </a:r>
            <a:r>
              <a:rPr lang="en-US" altLang="zh-TW" dirty="0" smtClean="0"/>
              <a:t>by </a:t>
            </a:r>
            <a:r>
              <a:rPr lang="en-US" altLang="zh-TW" dirty="0" smtClean="0">
                <a:hlinkClick r:id="rId3"/>
              </a:rPr>
              <a:t>MLE </a:t>
            </a:r>
            <a:r>
              <a:rPr lang="en-US" altLang="zh-TW" dirty="0">
                <a:hlinkClick r:id="rId3"/>
              </a:rPr>
              <a:t>for 1D </a:t>
            </a:r>
            <a:r>
              <a:rPr lang="en-US" altLang="zh-TW" dirty="0" smtClean="0">
                <a:hlinkClick r:id="rId3"/>
              </a:rPr>
              <a:t>Gaussians</a:t>
            </a:r>
            <a:endParaRPr lang="en-US" altLang="zh-TW" dirty="0"/>
          </a:p>
          <a:p>
            <a:pPr lvl="2"/>
            <a:r>
              <a:rPr lang="en-US" altLang="zh-TW" dirty="0" smtClean="0"/>
              <a:t>Class </a:t>
            </a:r>
            <a:r>
              <a:rPr lang="en-US" altLang="zh-TW" dirty="0"/>
              <a:t>PDF is the product of all the corresponding </a:t>
            </a:r>
            <a:r>
              <a:rPr lang="en-US" altLang="zh-TW" dirty="0" smtClean="0"/>
              <a:t>feature PDFs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r>
              <a:rPr lang="en-US" altLang="zh-TW" dirty="0"/>
              <a:t>Test stage</a:t>
            </a:r>
          </a:p>
          <a:p>
            <a:pPr lvl="1"/>
            <a:r>
              <a:rPr lang="en-US" altLang="zh-TW" dirty="0"/>
              <a:t>Assign </a:t>
            </a:r>
            <a:r>
              <a:rPr lang="en-US" altLang="zh-TW" dirty="0" smtClean="0"/>
              <a:t>a </a:t>
            </a:r>
            <a:r>
              <a:rPr lang="en-US" altLang="zh-TW" dirty="0"/>
              <a:t>sample to the class </a:t>
            </a:r>
            <a:r>
              <a:rPr lang="en-US" altLang="zh-TW" dirty="0" smtClean="0"/>
              <a:t>by taking class prior into consideration: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and Test Stages </a:t>
            </a:r>
            <a:r>
              <a:rPr lang="en-US" altLang="zh-TW" dirty="0"/>
              <a:t>of NBC</a:t>
            </a:r>
            <a:endParaRPr lang="zh-TW" altLang="en-US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5796136" y="932145"/>
            <a:ext cx="714557" cy="408623"/>
          </a:xfrm>
          <a:prstGeom prst="wedgeRoundRectCallout">
            <a:avLst>
              <a:gd name="adj1" fmla="val 48144"/>
              <a:gd name="adj2" fmla="val 34001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物件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661079"/>
              </p:ext>
            </p:extLst>
          </p:nvPr>
        </p:nvGraphicFramePr>
        <p:xfrm>
          <a:off x="2495550" y="5208588"/>
          <a:ext cx="3013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方程式" r:id="rId4" imgW="1726920" imgH="304560" progId="Equation.3">
                  <p:embed/>
                </p:oleObj>
              </mc:Choice>
              <mc:Fallback>
                <p:oleObj name="方程式" r:id="rId4" imgW="172692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208588"/>
                        <a:ext cx="3013075" cy="514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676427"/>
              </p:ext>
            </p:extLst>
          </p:nvPr>
        </p:nvGraphicFramePr>
        <p:xfrm>
          <a:off x="1693863" y="3348038"/>
          <a:ext cx="52276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方程式" r:id="rId6" imgW="2997000" imgH="241200" progId="Equation.3">
                  <p:embed/>
                </p:oleObj>
              </mc:Choice>
              <mc:Fallback>
                <p:oleObj name="方程式" r:id="rId6" imgW="29970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348038"/>
                        <a:ext cx="5227637" cy="406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6632" y="2132856"/>
            <a:ext cx="9512625" cy="712531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NBC for Gender Dataset (1/2)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Scatter plot of Gender dataset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PDF on each features and each class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420888"/>
            <a:ext cx="817139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2576" y="1988840"/>
            <a:ext cx="8928992" cy="668814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NBC for Gender Dataset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PDF for each class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860032" y="1600200"/>
            <a:ext cx="3657600" cy="4572000"/>
          </a:xfrm>
        </p:spPr>
        <p:txBody>
          <a:bodyPr/>
          <a:lstStyle/>
          <a:p>
            <a:r>
              <a:rPr lang="en-US" altLang="zh-TW" dirty="0" smtClean="0"/>
              <a:t>Decision boundary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88840"/>
            <a:ext cx="9517273" cy="71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NBC for Iris Dataset (1/3)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Scatter plot of Iris dataset (with only the last two dim.)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PDF on each features and each class</a:t>
            </a:r>
            <a:endParaRPr lang="zh-TW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544" y="2380828"/>
            <a:ext cx="5334000" cy="400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925" y="2060848"/>
            <a:ext cx="4661925" cy="349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5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 smtClean="0"/>
              <a:t>NBC for Iris Dataset (2/3)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PDF for each class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9" y="2276872"/>
            <a:ext cx="7956817" cy="41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ocalhost/jang/books/dcpr/example/output/nbcPlot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6765974" cy="507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 smtClean="0"/>
              <a:t>NBC for Iris Dataset (3/3)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Decision boundaries (using the last 2 features)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Strength</a:t>
            </a:r>
            <a:endParaRPr lang="en-US" altLang="zh-TW" dirty="0"/>
          </a:p>
          <a:p>
            <a:pPr lvl="1"/>
            <a:r>
              <a:rPr lang="en-US" altLang="zh-TW" dirty="0" smtClean="0"/>
              <a:t>Fast </a:t>
            </a:r>
            <a:r>
              <a:rPr lang="en-US" altLang="zh-TW" dirty="0"/>
              <a:t>computation during </a:t>
            </a:r>
            <a:r>
              <a:rPr lang="en-US" altLang="zh-TW" dirty="0" smtClean="0"/>
              <a:t>training and evaluation</a:t>
            </a:r>
          </a:p>
          <a:p>
            <a:pPr lvl="1"/>
            <a:r>
              <a:rPr lang="en-US" altLang="zh-TW" dirty="0" smtClean="0"/>
              <a:t>Robust than QC</a:t>
            </a:r>
            <a:endParaRPr lang="en-US" altLang="zh-TW" dirty="0"/>
          </a:p>
          <a:p>
            <a:r>
              <a:rPr lang="en-US" altLang="zh-TW" dirty="0"/>
              <a:t>Weakness</a:t>
            </a:r>
          </a:p>
          <a:p>
            <a:pPr lvl="1"/>
            <a:r>
              <a:rPr lang="en-US" altLang="zh-TW" dirty="0"/>
              <a:t>No able to deal with bi-modal data </a:t>
            </a:r>
            <a:r>
              <a:rPr lang="en-US" altLang="zh-TW" dirty="0" smtClean="0"/>
              <a:t>correctly</a:t>
            </a:r>
          </a:p>
          <a:p>
            <a:pPr lvl="1"/>
            <a:r>
              <a:rPr lang="en-US" altLang="zh-TW" dirty="0" smtClean="0"/>
              <a:t>Class boundary not as complex as QC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Strength and Weakness of NBC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6156176" y="932145"/>
            <a:ext cx="714557" cy="408623"/>
          </a:xfrm>
          <a:prstGeom prst="wedgeRoundRectCallout">
            <a:avLst>
              <a:gd name="adj1" fmla="val 16050"/>
              <a:gd name="adj2" fmla="val 13399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11834</TotalTime>
  <Words>244</Words>
  <Application>Microsoft Office PowerPoint</Application>
  <PresentationFormat>如螢幕大小 (4:3)</PresentationFormat>
  <Paragraphs>46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方程式</vt:lpstr>
      <vt:lpstr>Naive Bayes Classifiers (NBC)</vt:lpstr>
      <vt:lpstr>Assumptions &amp; Characteristics</vt:lpstr>
      <vt:lpstr>Training and Test Stages of NBC</vt:lpstr>
      <vt:lpstr>NBC for Gender Dataset (1/2)</vt:lpstr>
      <vt:lpstr>NBC for Gender Dataset (2/2)</vt:lpstr>
      <vt:lpstr>NBC for Iris Dataset (1/3)</vt:lpstr>
      <vt:lpstr>NBC for Iris Dataset (2/3)</vt:lpstr>
      <vt:lpstr>NBC for Iris Dataset (3/3)</vt:lpstr>
      <vt:lpstr>Strength and Weakness of NBC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殷翊慈14962</cp:lastModifiedBy>
  <cp:revision>710</cp:revision>
  <dcterms:created xsi:type="dcterms:W3CDTF">2008-11-09T17:03:56Z</dcterms:created>
  <dcterms:modified xsi:type="dcterms:W3CDTF">2017-08-28T09:07:46Z</dcterms:modified>
</cp:coreProperties>
</file>