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  <p:sldMasterId id="2147483688" r:id="rId3"/>
  </p:sldMasterIdLst>
  <p:notesMasterIdLst>
    <p:notesMasterId r:id="rId24"/>
  </p:notesMasterIdLst>
  <p:sldIdLst>
    <p:sldId id="295" r:id="rId4"/>
    <p:sldId id="309" r:id="rId5"/>
    <p:sldId id="313" r:id="rId6"/>
    <p:sldId id="298" r:id="rId7"/>
    <p:sldId id="310" r:id="rId8"/>
    <p:sldId id="311" r:id="rId9"/>
    <p:sldId id="312" r:id="rId10"/>
    <p:sldId id="302" r:id="rId11"/>
    <p:sldId id="288" r:id="rId12"/>
    <p:sldId id="270" r:id="rId13"/>
    <p:sldId id="289" r:id="rId14"/>
    <p:sldId id="291" r:id="rId15"/>
    <p:sldId id="271" r:id="rId16"/>
    <p:sldId id="292" r:id="rId17"/>
    <p:sldId id="303" r:id="rId18"/>
    <p:sldId id="304" r:id="rId19"/>
    <p:sldId id="305" r:id="rId20"/>
    <p:sldId id="306" r:id="rId21"/>
    <p:sldId id="307" r:id="rId22"/>
    <p:sldId id="308" r:id="rId23"/>
  </p:sldIdLst>
  <p:sldSz cx="12192000" cy="6858000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華康中黑體" panose="020B0509000000000000" pitchFamily="49" charset="-120"/>
      <p:regular r:id="rId3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CEC"/>
    <a:srgbClr val="ED5564"/>
    <a:srgbClr val="AC92EB"/>
    <a:srgbClr val="404040"/>
    <a:srgbClr val="797979"/>
    <a:srgbClr val="48CFAD"/>
    <a:srgbClr val="FC6E51"/>
    <a:srgbClr val="FD8469"/>
    <a:srgbClr val="A5A5A5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2384" autoAdjust="0"/>
  </p:normalViewPr>
  <p:slideViewPr>
    <p:cSldViewPr snapToGrid="0">
      <p:cViewPr>
        <p:scale>
          <a:sx n="66" d="100"/>
          <a:sy n="66" d="100"/>
        </p:scale>
        <p:origin x="-85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A4F2-D050-4436-BC5E-5ABF6500550D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35829-E49E-4F38-B444-8AE2A649E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3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1200" dirty="0" smtClean="0"/>
              <a:t>以這個例子說明，執行到 </a:t>
            </a:r>
            <a:r>
              <a:rPr lang="en-US" altLang="zh-TW" sz="1200" dirty="0" smtClean="0"/>
              <a:t>Level 3 </a:t>
            </a:r>
            <a:r>
              <a:rPr lang="zh-TW" altLang="en-US" sz="1200" dirty="0" smtClean="0"/>
              <a:t>時，考慮兩種排程方式 </a:t>
            </a:r>
            <a:r>
              <a:rPr lang="en-US" altLang="zh-TW" sz="1200" dirty="0" smtClean="0"/>
              <a:t>S</a:t>
            </a:r>
            <a:r>
              <a:rPr lang="zh-TW" altLang="en-US" sz="1200" dirty="0" smtClean="0"/>
              <a:t> 與 </a:t>
            </a:r>
            <a:r>
              <a:rPr lang="en-US" altLang="zh-TW" sz="1200" dirty="0" smtClean="0"/>
              <a:t>S’’</a:t>
            </a:r>
            <a:r>
              <a:rPr lang="zh-TW" altLang="en-US" sz="1200" dirty="0" smtClean="0"/>
              <a:t>：</a:t>
            </a:r>
            <a:endParaRPr lang="en-US" altLang="zh-TW" sz="1200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P(S’’,</a:t>
            </a:r>
            <a:r>
              <a:rPr lang="en-US" altLang="zh-TW" sz="1200" baseline="0" dirty="0" smtClean="0"/>
              <a:t> 3) = {A, B, C, D, E}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P(S, 3) = {A, C, D, B, E}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TW" sz="12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sz="1200" dirty="0" smtClean="0"/>
              <a:t>根據第三條規則：「若有一種排程方式地的已完成工作集合 </a:t>
            </a:r>
            <a:r>
              <a:rPr lang="en-US" altLang="zh-TW" sz="1200" dirty="0" smtClean="0"/>
              <a:t>P(S,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 </a:t>
            </a:r>
            <a:r>
              <a:rPr lang="zh-TW" altLang="en-US" sz="1200" dirty="0" smtClean="0"/>
              <a:t>屬於或等於另一種排程方式，則不可能為最佳解」</a:t>
            </a:r>
            <a:endParaRPr lang="en-US" altLang="zh-TW" sz="12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dirty="0" smtClean="0"/>
              <a:t>此處由於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P(S’’, 3) = P(S, 3) = {A, B, C, D, E}</a:t>
            </a:r>
            <a:r>
              <a:rPr lang="zh-TW" altLang="en-US" baseline="0" dirty="0" smtClean="0"/>
              <a:t>，</a:t>
            </a:r>
            <a:r>
              <a:rPr lang="zh-TW" altLang="en-US" dirty="0" smtClean="0"/>
              <a:t>因此 </a:t>
            </a:r>
            <a:r>
              <a:rPr lang="en-US" altLang="zh-TW" sz="1200" dirty="0" smtClean="0"/>
              <a:t>S’’ </a:t>
            </a:r>
            <a:r>
              <a:rPr lang="zh-TW" altLang="en-US" sz="1200" dirty="0" smtClean="0"/>
              <a:t>可以被剔除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6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這裡看另ㄧ個情況，在 </a:t>
            </a:r>
            <a:r>
              <a:rPr lang="en-US" altLang="zh-TW" dirty="0" smtClean="0"/>
              <a:t>Level 5 </a:t>
            </a:r>
            <a:r>
              <a:rPr lang="zh-TW" altLang="en-US" dirty="0" smtClean="0"/>
              <a:t>時，考慮兩種排程方式 </a:t>
            </a:r>
            <a:r>
              <a:rPr lang="en-US" altLang="zh-TW" dirty="0" smtClean="0"/>
              <a:t>S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S’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000" dirty="0" smtClean="0"/>
              <a:t>P(S’, 5) = {A, B, C, G, F, H, D, I, E,</a:t>
            </a:r>
            <a:r>
              <a:rPr lang="en-US" altLang="zh-TW" sz="1000" baseline="0" dirty="0" smtClean="0"/>
              <a:t> P</a:t>
            </a:r>
            <a:r>
              <a:rPr lang="en-US" altLang="zh-TW" sz="1000" dirty="0" smtClean="0"/>
              <a:t>}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sz="1000" dirty="0" smtClean="0"/>
              <a:t>P(S, 5)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= {A, C, D, B, E, H, I, F, G,</a:t>
            </a:r>
            <a:r>
              <a:rPr lang="en-US" altLang="zh-TW" sz="1000" baseline="0" dirty="0" smtClean="0"/>
              <a:t> L, P</a:t>
            </a:r>
            <a:r>
              <a:rPr lang="en-US" altLang="zh-TW" sz="1000" dirty="0" smtClean="0"/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TW" dirty="0" smtClean="0">
              <a:solidFill>
                <a:srgbClr val="00B0F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sz="1200" dirty="0" smtClean="0"/>
              <a:t>根據第三條規則：「若有一種排程方式地的已完成工作集合 </a:t>
            </a:r>
            <a:r>
              <a:rPr lang="en-US" altLang="zh-TW" sz="1200" dirty="0" smtClean="0"/>
              <a:t>P(S,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 </a:t>
            </a:r>
            <a:r>
              <a:rPr lang="zh-TW" altLang="en-US" sz="1200" dirty="0" smtClean="0"/>
              <a:t>屬於或等於另一種排程方式，則不可能為最佳解」</a:t>
            </a:r>
            <a:endParaRPr lang="en-US" altLang="zh-TW" sz="12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TW" altLang="en-US" dirty="0" smtClean="0"/>
              <a:t>此處由於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P(S’, 5) </a:t>
            </a:r>
            <a:r>
              <a:rPr lang="zh-TW" altLang="en-US" sz="1200" b="1" dirty="0" smtClean="0">
                <a:solidFill>
                  <a:srgbClr val="00B050"/>
                </a:solidFill>
                <a:latin typeface="Calibri" pitchFamily="34" charset="0"/>
              </a:rPr>
              <a:t>⊂</a:t>
            </a:r>
            <a:r>
              <a:rPr lang="en-US" altLang="zh-TW" baseline="0" dirty="0" smtClean="0"/>
              <a:t> P(S, 5) </a:t>
            </a:r>
            <a:r>
              <a:rPr lang="zh-TW" altLang="en-US" baseline="0" dirty="0" smtClean="0"/>
              <a:t>，</a:t>
            </a:r>
            <a:r>
              <a:rPr lang="zh-TW" altLang="en-US" dirty="0" smtClean="0"/>
              <a:t>因此 </a:t>
            </a:r>
            <a:r>
              <a:rPr lang="en-US" altLang="zh-TW" sz="1200" dirty="0" smtClean="0"/>
              <a:t>S’ </a:t>
            </a:r>
            <a:r>
              <a:rPr lang="zh-TW" altLang="en-US" sz="1200" dirty="0" smtClean="0"/>
              <a:t>可以被剔除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8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 </a:t>
            </a:r>
            <a:r>
              <a:rPr lang="en-US" altLang="zh-TW" dirty="0" smtClean="0"/>
              <a:t>4 </a:t>
            </a:r>
            <a:r>
              <a:rPr lang="zh-TW" altLang="en-US" dirty="0" smtClean="0"/>
              <a:t>條規則是 </a:t>
            </a:r>
            <a:r>
              <a:rPr lang="en-US" altLang="zh-TW" dirty="0" smtClean="0">
                <a:solidFill>
                  <a:srgbClr val="404040"/>
                </a:solidFill>
              </a:rPr>
              <a:t>Accumulated Idle Processors Strategy</a:t>
            </a:r>
            <a:r>
              <a:rPr lang="zh-TW" altLang="en-US" dirty="0" smtClean="0">
                <a:solidFill>
                  <a:srgbClr val="404040"/>
                </a:solidFill>
              </a:rPr>
              <a:t>。</a:t>
            </a:r>
            <a:endParaRPr lang="en-US" altLang="zh-TW" dirty="0" smtClean="0">
              <a:solidFill>
                <a:srgbClr val="40404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主要是說在找到一個可行解後，所得到的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可以用來</a:t>
            </a:r>
            <a:r>
              <a:rPr lang="zh-TW" altLang="en-US" dirty="0" smtClean="0"/>
              <a:t>檢查其他分支的任何節點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若該節點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的累計閒置處理器個數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 </a:t>
            </a:r>
            <a:r>
              <a:rPr lang="zh-TW" altLang="en-US" dirty="0" smtClean="0"/>
              <a:t>已經大於可行解的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 </a:t>
            </a:r>
            <a:r>
              <a:rPr lang="zh-TW" altLang="en-US" dirty="0" smtClean="0"/>
              <a:t>時，可以 </a:t>
            </a:r>
            <a:r>
              <a:rPr lang="en-US" altLang="zh-TW" dirty="0" smtClean="0"/>
              <a:t>Terminate </a:t>
            </a:r>
            <a:r>
              <a:rPr lang="zh-TW" altLang="en-US" dirty="0" smtClean="0"/>
              <a:t>該分支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zh-TW" altLang="en-US" dirty="0" smtClean="0"/>
              <a:t>其中：</a:t>
            </a:r>
            <a:endParaRPr lang="en-US" altLang="zh-TW" dirty="0" smtClean="0"/>
          </a:p>
          <a:p>
            <a:r>
              <a:rPr lang="zh-TW" altLang="en-US" dirty="0" smtClean="0"/>
              <a:t>定義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 </a:t>
            </a:r>
            <a:r>
              <a:rPr lang="zh-TW" altLang="en-US" dirty="0" smtClean="0"/>
              <a:t>為目前累積閒置處理器個數（那些某些時序中可以執行的處理器，但閒置未被分配工作者）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48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圖中左側的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branch </a:t>
            </a:r>
            <a:r>
              <a:rPr lang="zh-TW" altLang="en-US" dirty="0" smtClean="0"/>
              <a:t>為一已知的可行解</a:t>
            </a:r>
            <a:r>
              <a:rPr lang="en-US" altLang="zh-TW" dirty="0" smtClean="0"/>
              <a:t>(feasible</a:t>
            </a:r>
            <a:r>
              <a:rPr lang="en-US" altLang="zh-TW" baseline="0" dirty="0" smtClean="0"/>
              <a:t> solution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，由觀察與計算可得累計閒置處理器數量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a.i</a:t>
            </a:r>
            <a:r>
              <a:rPr lang="en-US" altLang="zh-TW" baseline="0" dirty="0" smtClean="0"/>
              <a:t>. = 3</a:t>
            </a:r>
            <a:r>
              <a:rPr lang="zh-TW" altLang="en-US" baseline="0" dirty="0" smtClean="0"/>
              <a:t>：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aseline="0" dirty="0" smtClean="0"/>
              <a:t>此處為何最後一階的 </a:t>
            </a:r>
            <a:r>
              <a:rPr lang="en-US" altLang="zh-TW" baseline="0" dirty="0" err="1" smtClean="0"/>
              <a:t>a.i</a:t>
            </a:r>
            <a:r>
              <a:rPr lang="en-US" altLang="zh-TW" baseline="0" dirty="0" smtClean="0"/>
              <a:t>. = 3 </a:t>
            </a:r>
            <a:r>
              <a:rPr lang="zh-TW" altLang="en-US" baseline="0" dirty="0" smtClean="0"/>
              <a:t>而非 </a:t>
            </a:r>
            <a:r>
              <a:rPr lang="en-US" altLang="zh-TW" baseline="0" dirty="0" err="1" smtClean="0"/>
              <a:t>a.i</a:t>
            </a:r>
            <a:r>
              <a:rPr lang="en-US" altLang="zh-TW" baseline="0" dirty="0" smtClean="0"/>
              <a:t>. =5 </a:t>
            </a:r>
            <a:r>
              <a:rPr lang="zh-TW" altLang="en-US" baseline="0" dirty="0" smtClean="0"/>
              <a:t>呢？是因為所有的任務都已經完成，此時不必再將次數累計</a:t>
            </a:r>
            <a:endParaRPr lang="en-US" altLang="zh-TW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右側的分支做到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Level 6 </a:t>
            </a:r>
            <a:r>
              <a:rPr lang="zh-TW" altLang="en-US" baseline="0" dirty="0" smtClean="0"/>
              <a:t>的 </a:t>
            </a:r>
            <a:r>
              <a:rPr lang="en-US" altLang="zh-TW" dirty="0" smtClean="0"/>
              <a:t>KMJ </a:t>
            </a:r>
            <a:r>
              <a:rPr lang="zh-TW" altLang="en-US" dirty="0" smtClean="0"/>
              <a:t>時，其 </a:t>
            </a:r>
            <a:r>
              <a:rPr lang="en-US" altLang="zh-TW" dirty="0" err="1" smtClean="0"/>
              <a:t>a.i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，可以提前 </a:t>
            </a:r>
            <a:r>
              <a:rPr lang="en-US" altLang="zh-TW" dirty="0" smtClean="0"/>
              <a:t>Terminate</a:t>
            </a:r>
            <a:r>
              <a:rPr lang="zh-TW" altLang="en-US" dirty="0" smtClean="0"/>
              <a:t> 這個分支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1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 smtClean="0"/>
              <a:t>Lower-Bound </a:t>
            </a:r>
            <a:r>
              <a:rPr lang="zh-TW" altLang="en-US" dirty="0" smtClean="0"/>
              <a:t>的定義是由兩個數值 </a:t>
            </a:r>
            <a:r>
              <a:rPr lang="en-US" altLang="zh-TW" dirty="0" smtClean="0"/>
              <a:t>H-top(u)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H-bottom(u) </a:t>
            </a:r>
            <a:r>
              <a:rPr lang="zh-TW" altLang="en-US" dirty="0" smtClean="0"/>
              <a:t>相加而成</a:t>
            </a:r>
            <a:endParaRPr lang="en-US" altLang="zh-TW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aseline="0" dirty="0" smtClean="0"/>
              <a:t>Upper-Bound</a:t>
            </a:r>
            <a:r>
              <a:rPr lang="zh-TW" altLang="en-US" baseline="0" dirty="0" smtClean="0"/>
              <a:t> 的定義 </a:t>
            </a:r>
            <a:r>
              <a:rPr lang="en-US" altLang="zh-TW" baseline="0" dirty="0" smtClean="0"/>
              <a:t>Feasible Solution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Level </a:t>
            </a:r>
            <a:r>
              <a:rPr lang="zh-TW" altLang="en-US" baseline="0" dirty="0" smtClean="0"/>
              <a:t>高度</a:t>
            </a:r>
            <a:endParaRPr lang="en-US" altLang="zh-TW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2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H-top(u) </a:t>
            </a:r>
            <a:r>
              <a:rPr lang="zh-TW" altLang="en-US" dirty="0" smtClean="0"/>
              <a:t>的算法很簡單，為該節點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Solution Tree </a:t>
            </a:r>
            <a:r>
              <a:rPr lang="zh-TW" altLang="en-US" dirty="0" smtClean="0"/>
              <a:t>裡的 </a:t>
            </a:r>
            <a:r>
              <a:rPr lang="en-US" altLang="zh-TW" dirty="0" smtClean="0"/>
              <a:t>Level</a:t>
            </a:r>
          </a:p>
          <a:p>
            <a:r>
              <a:rPr lang="zh-TW" altLang="en-US" dirty="0" smtClean="0"/>
              <a:t>舉例來說：</a:t>
            </a:r>
            <a:endParaRPr lang="en-US" altLang="zh-TW" dirty="0" smtClean="0"/>
          </a:p>
          <a:p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Node (C, D)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Level 2</a:t>
            </a:r>
            <a:r>
              <a:rPr lang="zh-TW" altLang="en-US" dirty="0" smtClean="0"/>
              <a:t>，</a:t>
            </a:r>
            <a:r>
              <a:rPr lang="zh-TW" altLang="en-US" baseline="0" dirty="0" smtClean="0"/>
              <a:t>所以其 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2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Node (B, I)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Level 3</a:t>
            </a:r>
            <a:r>
              <a:rPr lang="zh-TW" altLang="en-US" dirty="0" smtClean="0"/>
              <a:t>，</a:t>
            </a:r>
            <a:r>
              <a:rPr lang="zh-TW" altLang="en-US" baseline="0" dirty="0" smtClean="0"/>
              <a:t>所以其 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Node (H, L)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Level 4</a:t>
            </a:r>
            <a:r>
              <a:rPr lang="zh-TW" altLang="en-US" dirty="0" smtClean="0"/>
              <a:t>，</a:t>
            </a:r>
            <a:r>
              <a:rPr lang="zh-TW" altLang="en-US" baseline="0" dirty="0" smtClean="0"/>
              <a:t>所以其 </a:t>
            </a:r>
            <a:r>
              <a:rPr lang="en-US" altLang="zh-TW" baseline="0" dirty="0" smtClean="0"/>
              <a:t>H-top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4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>
                <a:solidFill>
                  <a:prstClr val="black"/>
                </a:solidFill>
              </a:rPr>
              <a:pPr/>
              <a:t>16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68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節點 </a:t>
            </a:r>
            <a:r>
              <a:rPr lang="en-US" altLang="zh-TW" dirty="0" smtClean="0"/>
              <a:t>u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H-Bottom(u) </a:t>
            </a:r>
            <a:r>
              <a:rPr lang="zh-TW" altLang="en-US" dirty="0" smtClean="0"/>
              <a:t>的定義為在拓樸排序裡，該節點底下所有剩下的 </a:t>
            </a:r>
            <a:r>
              <a:rPr lang="en-US" altLang="zh-TW" dirty="0" smtClean="0"/>
              <a:t>Active Node </a:t>
            </a:r>
            <a:r>
              <a:rPr lang="zh-TW" altLang="en-US" dirty="0" smtClean="0"/>
              <a:t>取最大高度者的高度</a:t>
            </a:r>
            <a:endParaRPr lang="en-US" altLang="zh-TW" dirty="0" smtClean="0"/>
          </a:p>
          <a:p>
            <a:r>
              <a:rPr lang="zh-TW" altLang="en-US" dirty="0" smtClean="0"/>
              <a:t>其中 </a:t>
            </a:r>
            <a:r>
              <a:rPr lang="en-US" altLang="zh-TW" dirty="0" smtClean="0"/>
              <a:t>Active Node </a:t>
            </a:r>
            <a:r>
              <a:rPr lang="zh-TW" altLang="en-US" dirty="0" smtClean="0"/>
              <a:t>為下一回合可以拜訪的點之集合，舉例來說：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(C, D)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Active Node</a:t>
            </a:r>
            <a:r>
              <a:rPr lang="zh-TW" altLang="en-US" baseline="0" dirty="0" smtClean="0"/>
              <a:t> 集合為 </a:t>
            </a:r>
            <a:r>
              <a:rPr lang="en-US" altLang="zh-TW" baseline="0" dirty="0" smtClean="0"/>
              <a:t>{B, I, E, P}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(B, D)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Active Node</a:t>
            </a:r>
            <a:r>
              <a:rPr lang="zh-TW" altLang="en-US" baseline="0" dirty="0" smtClean="0"/>
              <a:t> 為 </a:t>
            </a:r>
            <a:r>
              <a:rPr lang="en-US" altLang="zh-TW" baseline="0" dirty="0" smtClean="0"/>
              <a:t>{C, E, F, G, H, P}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而關於 </a:t>
            </a:r>
            <a:r>
              <a:rPr lang="en-US" altLang="zh-TW" baseline="0" dirty="0" smtClean="0"/>
              <a:t>Height </a:t>
            </a:r>
            <a:r>
              <a:rPr lang="zh-TW" altLang="en-US" baseline="0" dirty="0" smtClean="0"/>
              <a:t>的計算，即</a:t>
            </a:r>
            <a:r>
              <a:rPr lang="zh-TW" altLang="en-US" dirty="0" smtClean="0"/>
              <a:t>為該 </a:t>
            </a:r>
            <a:r>
              <a:rPr lang="en-US" altLang="zh-TW" dirty="0" smtClean="0"/>
              <a:t>node </a:t>
            </a:r>
            <a:r>
              <a:rPr lang="zh-TW" altLang="en-US" dirty="0" smtClean="0"/>
              <a:t>在拓樸排序中的最大高度，舉例來說：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Height(B) = 4 (B-&gt;H-&gt;M-&gt;O)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Height(C) = 5 (C-&gt;I-&gt;L-&gt;M-&gt;N)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所以：</a:t>
            </a:r>
            <a:endParaRPr lang="en-US" altLang="zh-TW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H-bottom((C, D))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{B, I, E, P} </a:t>
            </a:r>
            <a:r>
              <a:rPr lang="zh-TW" altLang="en-US" baseline="0" dirty="0" smtClean="0"/>
              <a:t>裡面高度最大者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zh-TW" altLang="en-US" baseline="0" dirty="0" smtClean="0"/>
              <a:t>即 </a:t>
            </a:r>
            <a:r>
              <a:rPr lang="en-US" altLang="zh-TW" baseline="0" dirty="0" smtClean="0"/>
              <a:t>H-Bottom((C, D)) = Height(B) = 4</a:t>
            </a:r>
            <a:br>
              <a:rPr lang="en-US" altLang="zh-TW" baseline="0" dirty="0" smtClean="0"/>
            </a:br>
            <a:r>
              <a:rPr lang="zh-TW" altLang="en-US" baseline="0" dirty="0" smtClean="0"/>
              <a:t>故 </a:t>
            </a:r>
            <a:r>
              <a:rPr lang="en-US" altLang="zh-TW" baseline="0" dirty="0" smtClean="0"/>
              <a:t>(C, D)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Lower-Bound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2+4 =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H-bottom((B, D))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{C, E, F, G, H, P} </a:t>
            </a:r>
            <a:r>
              <a:rPr lang="zh-TW" altLang="en-US" baseline="0" dirty="0" smtClean="0"/>
              <a:t>裡面高度最大者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zh-TW" altLang="en-US" baseline="0" dirty="0" smtClean="0"/>
              <a:t>即 </a:t>
            </a:r>
            <a:r>
              <a:rPr lang="en-US" altLang="zh-TW" baseline="0" dirty="0" smtClean="0"/>
              <a:t>H-Bottom((B, D)) =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Height(C) = 5</a:t>
            </a:r>
            <a:br>
              <a:rPr lang="en-US" altLang="zh-TW" baseline="0" dirty="0" smtClean="0"/>
            </a:br>
            <a:r>
              <a:rPr lang="zh-TW" altLang="en-US" baseline="0" dirty="0" smtClean="0"/>
              <a:t>故 </a:t>
            </a:r>
            <a:r>
              <a:rPr lang="en-US" altLang="zh-TW" baseline="0" dirty="0" smtClean="0"/>
              <a:t>(B, D)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Lower-Bound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2+5 = 7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>
                <a:solidFill>
                  <a:prstClr val="black"/>
                </a:solidFill>
              </a:rPr>
              <a:pPr/>
              <a:t>17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4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baseline="0" dirty="0" smtClean="0"/>
              <a:t>Upper-Bound</a:t>
            </a:r>
            <a:r>
              <a:rPr lang="zh-TW" altLang="en-US" baseline="0" dirty="0" smtClean="0"/>
              <a:t> 的定義 </a:t>
            </a:r>
            <a:r>
              <a:rPr lang="en-US" altLang="zh-TW" baseline="0" dirty="0" smtClean="0"/>
              <a:t>Feasible Solution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Level </a:t>
            </a:r>
            <a:r>
              <a:rPr lang="zh-TW" altLang="en-US" baseline="0" dirty="0" smtClean="0"/>
              <a:t>高度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dirty="0" smtClean="0"/>
          </a:p>
          <a:p>
            <a:r>
              <a:rPr lang="zh-TW" altLang="en-US" baseline="0" dirty="0" smtClean="0"/>
              <a:t>舉例來說，當右邊分支做完後我們得到一個可行解</a:t>
            </a:r>
            <a:r>
              <a:rPr lang="en-US" altLang="zh-TW" baseline="0" dirty="0" smtClean="0"/>
              <a:t>(feasible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solution)</a:t>
            </a:r>
          </a:p>
          <a:p>
            <a:r>
              <a:rPr lang="zh-TW" altLang="en-US" baseline="0" dirty="0" smtClean="0"/>
              <a:t>且此分支 </a:t>
            </a:r>
            <a:r>
              <a:rPr lang="en-US" altLang="zh-TW" baseline="0" dirty="0" smtClean="0"/>
              <a:t>Level </a:t>
            </a:r>
            <a:r>
              <a:rPr lang="zh-TW" altLang="en-US" baseline="0" dirty="0" smtClean="0"/>
              <a:t>高為 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，此即 </a:t>
            </a:r>
            <a:r>
              <a:rPr lang="en-US" altLang="zh-TW" baseline="0" dirty="0" smtClean="0"/>
              <a:t>Upper-Bound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>
                <a:solidFill>
                  <a:prstClr val="black"/>
                </a:solidFill>
              </a:rPr>
              <a:pPr/>
              <a:t>18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3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Rule 5 </a:t>
            </a:r>
            <a:r>
              <a:rPr lang="zh-TW" altLang="en-US" dirty="0" smtClean="0"/>
              <a:t>將會用到各節點的 </a:t>
            </a:r>
            <a:r>
              <a:rPr lang="en-US" altLang="zh-TW" dirty="0" smtClean="0"/>
              <a:t>Lower-Bound </a:t>
            </a:r>
            <a:r>
              <a:rPr lang="zh-TW" altLang="en-US" dirty="0" smtClean="0"/>
              <a:t>與可行解的 </a:t>
            </a:r>
            <a:r>
              <a:rPr lang="en-US" altLang="zh-TW" dirty="0" smtClean="0"/>
              <a:t>Upper-Bound </a:t>
            </a:r>
            <a:r>
              <a:rPr lang="zh-TW" altLang="en-US" dirty="0" smtClean="0"/>
              <a:t>進行判斷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在求得節點的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</a:t>
            </a:r>
            <a:r>
              <a:rPr lang="en-US" altLang="zh-TW" dirty="0" smtClean="0"/>
              <a:t>ower-Bound </a:t>
            </a:r>
            <a:r>
              <a:rPr lang="zh-TW" altLang="en-US" dirty="0" smtClean="0"/>
              <a:t>後，在 </a:t>
            </a:r>
            <a:r>
              <a:rPr lang="en-US" altLang="zh-TW" dirty="0" smtClean="0"/>
              <a:t>Solution Tree </a:t>
            </a:r>
            <a:r>
              <a:rPr lang="zh-TW" altLang="en-US" dirty="0" smtClean="0"/>
              <a:t>裡同一個父點底下的子點中，選擇 </a:t>
            </a:r>
            <a:r>
              <a:rPr lang="en-US" altLang="zh-TW" dirty="0" smtClean="0"/>
              <a:t>Lower-Bound </a:t>
            </a:r>
            <a:r>
              <a:rPr lang="zh-TW" altLang="en-US" dirty="0" smtClean="0"/>
              <a:t>小的先展開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在求得可行解的 </a:t>
            </a:r>
            <a:r>
              <a:rPr lang="en-US" altLang="zh-TW" dirty="0" smtClean="0"/>
              <a:t>Upper-Bound</a:t>
            </a:r>
            <a:r>
              <a:rPr lang="zh-TW" altLang="en-US" dirty="0" smtClean="0"/>
              <a:t> 後，若其他節點的 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 大於此 </a:t>
            </a:r>
            <a:r>
              <a:rPr lang="en-US" altLang="zh-TW" dirty="0" smtClean="0"/>
              <a:t>Upper-Bound</a:t>
            </a:r>
            <a:r>
              <a:rPr lang="zh-TW" altLang="en-US" dirty="0" smtClean="0"/>
              <a:t>，則該分支可以直接 </a:t>
            </a:r>
            <a:r>
              <a:rPr lang="en-US" altLang="zh-TW" dirty="0" smtClean="0"/>
              <a:t>Terminate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舉例來說，圖中左邊 </a:t>
            </a:r>
            <a:r>
              <a:rPr lang="en-US" altLang="zh-TW" dirty="0" smtClean="0"/>
              <a:t>(B, D) </a:t>
            </a:r>
            <a:r>
              <a:rPr lang="zh-TW" altLang="en-US" dirty="0" smtClean="0"/>
              <a:t>這組節點的 </a:t>
            </a:r>
            <a:r>
              <a:rPr lang="en-US" altLang="zh-TW" dirty="0" smtClean="0"/>
              <a:t>Lower-Bound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7</a:t>
            </a:r>
            <a:r>
              <a:rPr lang="zh-TW" altLang="en-US" dirty="0" smtClean="0"/>
              <a:t>，而右邊 </a:t>
            </a:r>
            <a:r>
              <a:rPr lang="en-US" altLang="zh-TW" dirty="0" smtClean="0"/>
              <a:t>(C, D) </a:t>
            </a:r>
            <a:r>
              <a:rPr lang="zh-TW" altLang="en-US" dirty="0" smtClean="0"/>
              <a:t>這組的 </a:t>
            </a:r>
            <a:r>
              <a:rPr lang="en-US" altLang="zh-TW" dirty="0" smtClean="0"/>
              <a:t>Lower-Bound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6</a:t>
            </a:r>
          </a:p>
          <a:p>
            <a:r>
              <a:rPr lang="zh-TW" altLang="en-US" dirty="0" smtClean="0"/>
              <a:t>我們應該優先展開 </a:t>
            </a:r>
            <a:r>
              <a:rPr lang="en-US" altLang="zh-TW" dirty="0" smtClean="0"/>
              <a:t>(C, D) </a:t>
            </a:r>
            <a:r>
              <a:rPr lang="zh-TW" altLang="en-US" dirty="0" smtClean="0"/>
              <a:t>這組分支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當可行解找出後我們可以得到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U</a:t>
            </a:r>
            <a:r>
              <a:rPr lang="en-US" altLang="zh-TW" dirty="0" smtClean="0"/>
              <a:t>pper-Bound</a:t>
            </a:r>
          </a:p>
          <a:p>
            <a:r>
              <a:rPr lang="zh-TW" altLang="en-US" dirty="0" smtClean="0"/>
              <a:t>假設此 </a:t>
            </a:r>
            <a:r>
              <a:rPr lang="en-US" altLang="zh-TW" dirty="0" smtClean="0"/>
              <a:t>Upper-Bound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，此時左邊 </a:t>
            </a:r>
            <a:r>
              <a:rPr lang="en-US" altLang="zh-TW" dirty="0" smtClean="0"/>
              <a:t>(B, D) </a:t>
            </a:r>
            <a:r>
              <a:rPr lang="zh-TW" altLang="en-US" dirty="0" smtClean="0"/>
              <a:t>這組的 </a:t>
            </a:r>
            <a:r>
              <a:rPr lang="en-US" altLang="zh-TW" dirty="0" smtClean="0"/>
              <a:t>Lower-Bound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7 </a:t>
            </a:r>
            <a:r>
              <a:rPr lang="zh-TW" altLang="en-US" dirty="0" smtClean="0"/>
              <a:t>所以可以提前 </a:t>
            </a:r>
            <a:r>
              <a:rPr lang="en-US" altLang="zh-TW" dirty="0" smtClean="0"/>
              <a:t>Terminate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29BA-195D-41AA-BC2A-5953F1F68E8E}" type="slidenum">
              <a:rPr lang="zh-TW" altLang="en-US" smtClean="0">
                <a:solidFill>
                  <a:prstClr val="black"/>
                </a:solidFill>
              </a:rPr>
              <a:pPr/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2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2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b="1" dirty="0" smtClean="0"/>
              <a:t>等時定序問題</a:t>
            </a:r>
            <a:r>
              <a:rPr lang="en-US" altLang="zh-TW" b="1" dirty="0" smtClean="0"/>
              <a:t>(The Equal-Execution-Time Job Scheduling Problem)</a:t>
            </a:r>
            <a:r>
              <a:rPr lang="zh-TW" dirty="0" smtClean="0"/>
              <a:t>給定</a:t>
            </a:r>
            <a:r>
              <a:rPr lang="zh-TW" altLang="en-US" dirty="0" smtClean="0"/>
              <a:t>了：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dirty="0" smtClean="0"/>
              <a:t>一個</a:t>
            </a:r>
            <a:r>
              <a:rPr lang="zh-TW" altLang="en-US" dirty="0" smtClean="0"/>
              <a:t>工作集合</a:t>
            </a:r>
            <a:r>
              <a:rPr lang="en-US" altLang="zh-TW" dirty="0" smtClean="0"/>
              <a:t>(J</a:t>
            </a:r>
            <a:r>
              <a:rPr lang="zh-TW" dirty="0" smtClean="0"/>
              <a:t>ob </a:t>
            </a:r>
            <a:r>
              <a:rPr lang="en-US" altLang="zh-TW" dirty="0" smtClean="0"/>
              <a:t>S</a:t>
            </a:r>
            <a:r>
              <a:rPr lang="zh-TW" dirty="0" smtClean="0"/>
              <a:t>et</a:t>
            </a:r>
            <a:r>
              <a:rPr lang="en-US" altLang="zh-TW" dirty="0" smtClean="0"/>
              <a:t>)</a:t>
            </a:r>
            <a:r>
              <a:rPr lang="zh-TW" dirty="0" smtClean="0"/>
              <a:t>的</a:t>
            </a:r>
            <a:r>
              <a:rPr lang="zh-TW" altLang="en-US" dirty="0" smtClean="0"/>
              <a:t>偏續關係</a:t>
            </a:r>
            <a:r>
              <a:rPr lang="en-US" altLang="zh-TW" dirty="0" smtClean="0"/>
              <a:t>(P</a:t>
            </a:r>
            <a:r>
              <a:rPr lang="zh-TW" dirty="0" smtClean="0"/>
              <a:t>artial </a:t>
            </a:r>
            <a:r>
              <a:rPr lang="en-US" altLang="zh-TW" dirty="0" smtClean="0"/>
              <a:t>O</a:t>
            </a:r>
            <a:r>
              <a:rPr lang="zh-TW" dirty="0" smtClean="0"/>
              <a:t>rdering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，亦即</a:t>
            </a:r>
            <a:r>
              <a:rPr lang="zh-TW" dirty="0" smtClean="0"/>
              <a:t>存在</a:t>
            </a:r>
            <a:r>
              <a:rPr lang="zh-TW" dirty="0"/>
              <a:t>拓樸</a:t>
            </a:r>
            <a:r>
              <a:rPr lang="zh-TW" dirty="0" smtClean="0"/>
              <a:t>順序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時序資料</a:t>
            </a:r>
            <a:r>
              <a:rPr lang="en-US" altLang="zh-TW" dirty="0" smtClean="0"/>
              <a:t>(Time Profile)</a:t>
            </a:r>
            <a:r>
              <a:rPr lang="zh-TW" altLang="en-US" dirty="0" smtClean="0"/>
              <a:t>，每個</a:t>
            </a:r>
            <a:r>
              <a:rPr lang="zh-TW" dirty="0" smtClean="0"/>
              <a:t>時</a:t>
            </a:r>
            <a:r>
              <a:rPr lang="zh-TW" altLang="en-US" dirty="0" smtClean="0"/>
              <a:t>序存在有指定數量的執行器</a:t>
            </a:r>
            <a:r>
              <a:rPr lang="en-US" altLang="zh-TW" dirty="0" smtClean="0"/>
              <a:t>(P</a:t>
            </a:r>
            <a:r>
              <a:rPr lang="zh-TW" dirty="0" smtClean="0"/>
              <a:t>rocessor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</a:t>
            </a:r>
            <a:r>
              <a:rPr lang="zh-TW" dirty="0" smtClean="0"/>
              <a:t>執行這些</a:t>
            </a:r>
            <a:r>
              <a:rPr lang="zh-TW" altLang="en-US" dirty="0" smtClean="0"/>
              <a:t>工作</a:t>
            </a:r>
            <a:r>
              <a:rPr lang="en-US" altLang="zh-TW" dirty="0" smtClean="0"/>
              <a:t>(J</a:t>
            </a:r>
            <a:r>
              <a:rPr lang="zh-TW" dirty="0" smtClean="0"/>
              <a:t>ob</a:t>
            </a:r>
            <a:r>
              <a:rPr lang="en-US" altLang="zh-TW" dirty="0" smtClean="0"/>
              <a:t>)</a:t>
            </a:r>
          </a:p>
          <a:p>
            <a:pPr marL="0" lvl="0" indent="0">
              <a:spcBef>
                <a:spcPts val="0"/>
              </a:spcBef>
              <a:buFont typeface="+mj-lt"/>
              <a:buNone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Font typeface="+mj-lt"/>
              <a:buNone/>
            </a:pPr>
            <a:r>
              <a:rPr lang="zh-TW" altLang="en-US" dirty="0" smtClean="0"/>
              <a:t>並且滿足以下準則：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P</a:t>
            </a:r>
            <a:r>
              <a:rPr lang="zh-TW" dirty="0" smtClean="0"/>
              <a:t>rocessor</a:t>
            </a:r>
            <a:r>
              <a:rPr lang="zh-TW" altLang="en-US" dirty="0" smtClean="0"/>
              <a:t> </a:t>
            </a:r>
            <a:r>
              <a:rPr lang="zh-TW" dirty="0" smtClean="0"/>
              <a:t>可以</a:t>
            </a:r>
            <a:r>
              <a:rPr lang="zh-TW" dirty="0"/>
              <a:t>執行</a:t>
            </a:r>
            <a:r>
              <a:rPr lang="zh-TW" dirty="0" smtClean="0"/>
              <a:t>任何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J</a:t>
            </a:r>
            <a:r>
              <a:rPr lang="zh-TW" dirty="0" smtClean="0"/>
              <a:t>ob</a:t>
            </a:r>
            <a:r>
              <a:rPr lang="zh-TW" altLang="en-US" dirty="0" smtClean="0"/>
              <a:t>，若尚有可以執行的 </a:t>
            </a:r>
            <a:r>
              <a:rPr lang="en-US" altLang="zh-TW" dirty="0" smtClean="0"/>
              <a:t>J</a:t>
            </a:r>
            <a:r>
              <a:rPr lang="zh-TW" dirty="0" smtClean="0"/>
              <a:t>ob</a:t>
            </a:r>
            <a:r>
              <a:rPr lang="en-US" altLang="zh-TW" dirty="0" smtClean="0"/>
              <a:t> </a:t>
            </a:r>
            <a:r>
              <a:rPr lang="zh-TW" dirty="0" smtClean="0"/>
              <a:t>則</a:t>
            </a:r>
            <a:r>
              <a:rPr lang="zh-TW" altLang="en-US" dirty="0" smtClean="0"/>
              <a:t> </a:t>
            </a:r>
            <a:r>
              <a:rPr lang="en-US" altLang="zh-TW" dirty="0" smtClean="0"/>
              <a:t>P</a:t>
            </a:r>
            <a:r>
              <a:rPr lang="zh-TW" dirty="0" smtClean="0"/>
              <a:t>rocessor</a:t>
            </a:r>
            <a:r>
              <a:rPr lang="en-US" altLang="zh-TW" dirty="0" smtClean="0"/>
              <a:t> </a:t>
            </a:r>
            <a:r>
              <a:rPr lang="zh-TW" dirty="0" smtClean="0"/>
              <a:t>不能</a:t>
            </a:r>
            <a:r>
              <a:rPr lang="zh-TW" altLang="en-US" dirty="0" smtClean="0"/>
              <a:t>處於閒置狀態</a:t>
            </a:r>
            <a:r>
              <a:rPr lang="en-US" altLang="zh-TW" dirty="0" smtClean="0"/>
              <a:t>(</a:t>
            </a:r>
            <a:r>
              <a:rPr lang="zh-TW" dirty="0" smtClean="0"/>
              <a:t>idle</a:t>
            </a:r>
            <a:r>
              <a:rPr lang="en-US" altLang="zh-TW" dirty="0" smtClean="0"/>
              <a:t>)</a:t>
            </a:r>
          </a:p>
          <a:p>
            <a:pPr marL="228600" lv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每個</a:t>
            </a:r>
            <a:r>
              <a:rPr lang="zh-TW" altLang="en-US" dirty="0" smtClean="0"/>
              <a:t> </a:t>
            </a:r>
            <a:r>
              <a:rPr lang="en-US" altLang="zh-TW" dirty="0" smtClean="0"/>
              <a:t>J</a:t>
            </a:r>
            <a:r>
              <a:rPr lang="zh-TW" dirty="0" smtClean="0"/>
              <a:t>ob</a:t>
            </a:r>
            <a:r>
              <a:rPr lang="en-US" altLang="zh-TW" dirty="0" smtClean="0"/>
              <a:t> </a:t>
            </a:r>
            <a:r>
              <a:rPr lang="zh-TW" dirty="0" smtClean="0"/>
              <a:t>在</a:t>
            </a:r>
            <a:r>
              <a:rPr lang="zh-TW" dirty="0"/>
              <a:t>被執行</a:t>
            </a:r>
            <a:r>
              <a:rPr lang="zh-TW" dirty="0" smtClean="0"/>
              <a:t>之前</a:t>
            </a:r>
            <a:r>
              <a:rPr lang="zh-TW" altLang="en-US" dirty="0" smtClean="0"/>
              <a:t>，</a:t>
            </a:r>
            <a:r>
              <a:rPr lang="zh-TW" dirty="0" smtClean="0"/>
              <a:t>他的</a:t>
            </a:r>
            <a:r>
              <a:rPr lang="zh-TW" altLang="en-US" dirty="0" smtClean="0"/>
              <a:t>前繼 </a:t>
            </a:r>
            <a:r>
              <a:rPr lang="en-US" altLang="zh-TW" dirty="0" smtClean="0"/>
              <a:t>Job </a:t>
            </a:r>
            <a:r>
              <a:rPr lang="zh-TW" dirty="0" smtClean="0"/>
              <a:t>都必須</a:t>
            </a:r>
            <a:r>
              <a:rPr lang="zh-TW" altLang="en-US" dirty="0" smtClean="0"/>
              <a:t>已經</a:t>
            </a:r>
            <a:r>
              <a:rPr lang="zh-TW" dirty="0" smtClean="0"/>
              <a:t>被</a:t>
            </a:r>
            <a:r>
              <a:rPr lang="zh-TW" dirty="0"/>
              <a:t>執行</a:t>
            </a:r>
            <a:r>
              <a:rPr lang="zh-TW" dirty="0" smtClean="0"/>
              <a:t>完畢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每個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J</a:t>
            </a:r>
            <a:r>
              <a:rPr lang="zh-TW" dirty="0" smtClean="0"/>
              <a:t>ob</a:t>
            </a:r>
            <a:r>
              <a:rPr lang="zh-TW" altLang="en-US" dirty="0" smtClean="0"/>
              <a:t> </a:t>
            </a:r>
            <a:r>
              <a:rPr lang="zh-TW" dirty="0" smtClean="0"/>
              <a:t>所</a:t>
            </a:r>
            <a:r>
              <a:rPr lang="zh-TW" dirty="0"/>
              <a:t>需的執行時間相同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根據上述定義，問題</a:t>
            </a:r>
            <a:r>
              <a:rPr lang="zh-TW" dirty="0" smtClean="0"/>
              <a:t>目標</a:t>
            </a:r>
            <a:r>
              <a:rPr lang="zh-TW" altLang="en-US" dirty="0" smtClean="0"/>
              <a:t>在於：</a:t>
            </a:r>
            <a:r>
              <a:rPr lang="zh-TW" altLang="en-US" b="1" dirty="0" smtClean="0"/>
              <a:t>「</a:t>
            </a:r>
            <a:r>
              <a:rPr lang="zh-TW" b="1" dirty="0" smtClean="0"/>
              <a:t>找到</a:t>
            </a:r>
            <a:r>
              <a:rPr lang="zh-TW" b="1" dirty="0"/>
              <a:t>一組符合條件的</a:t>
            </a:r>
            <a:r>
              <a:rPr lang="zh-TW" b="1" dirty="0" smtClean="0"/>
              <a:t>分配</a:t>
            </a:r>
            <a:r>
              <a:rPr lang="zh-TW" altLang="en-US" b="1" dirty="0" smtClean="0"/>
              <a:t>工作</a:t>
            </a:r>
            <a:r>
              <a:rPr lang="zh-TW" b="1" dirty="0" smtClean="0"/>
              <a:t>方式</a:t>
            </a:r>
            <a:r>
              <a:rPr lang="zh-TW" altLang="en-US" b="1" dirty="0" smtClean="0"/>
              <a:t>，使得執行完所有任務時，花費時間最小。」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91133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根據前面問題的定義與規則，此處展示兩個可行解，其中：</a:t>
            </a:r>
            <a:endParaRPr lang="en-US" altLang="zh-TW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解法一：根據後面將要敘述的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Branch and Bound </a:t>
            </a:r>
            <a:r>
              <a:rPr lang="zh-TW" altLang="en-US" baseline="0" dirty="0" smtClean="0"/>
              <a:t>方法所得到，所花費時間為 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，為最佳解</a:t>
            </a:r>
            <a:endParaRPr lang="en-US" altLang="zh-TW" baseline="0" dirty="0" smtClean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解法二：根據規則所得到的一個可行解，但並非最佳，所花費時間為 </a:t>
            </a:r>
            <a:r>
              <a:rPr lang="en-US" altLang="zh-TW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40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這個問題已經在 </a:t>
            </a:r>
            <a:r>
              <a:rPr lang="en-US" altLang="zh-TW" dirty="0" smtClean="0"/>
              <a:t>1984 </a:t>
            </a:r>
            <a:r>
              <a:rPr lang="zh-TW" altLang="en-US" dirty="0" smtClean="0"/>
              <a:t>年由 </a:t>
            </a:r>
            <a:r>
              <a:rPr lang="en-US" altLang="zh-TW" dirty="0" err="1" smtClean="0"/>
              <a:t>Warmuth</a:t>
            </a:r>
            <a:r>
              <a:rPr lang="zh-TW" altLang="en-US" dirty="0" smtClean="0"/>
              <a:t> 等人所撰寫的論文</a:t>
            </a:r>
            <a:r>
              <a:rPr lang="en-US" altLang="zh-TW" dirty="0" smtClean="0"/>
              <a:t>《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precedence graphs of bounded height. J. Algorithms</a:t>
            </a:r>
            <a:r>
              <a:rPr lang="en-US" altLang="zh-TW" dirty="0" smtClean="0"/>
              <a:t>》</a:t>
            </a:r>
            <a:r>
              <a:rPr lang="zh-TW" altLang="en-US" dirty="0" smtClean="0"/>
              <a:t>被證明為 </a:t>
            </a:r>
            <a:r>
              <a:rPr lang="en-US" altLang="zh-TW" dirty="0" smtClean="0"/>
              <a:t>NP-Hard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可行解</a:t>
            </a:r>
            <a:r>
              <a:rPr lang="en-US" altLang="zh-TW" dirty="0" smtClean="0"/>
              <a:t>(feasible solution)</a:t>
            </a:r>
            <a:r>
              <a:rPr lang="zh-TW" dirty="0" smtClean="0"/>
              <a:t>可以</a:t>
            </a:r>
            <a:r>
              <a:rPr lang="zh-TW" altLang="en-US" dirty="0" smtClean="0"/>
              <a:t>被視為如右圖的</a:t>
            </a:r>
            <a:r>
              <a:rPr lang="zh-TW" dirty="0" smtClean="0"/>
              <a:t>樹</a:t>
            </a:r>
            <a:r>
              <a:rPr lang="zh-TW" altLang="en-US" dirty="0" smtClean="0"/>
              <a:t>，其中第 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 </a:t>
            </a:r>
            <a:r>
              <a:rPr lang="zh-TW" dirty="0" smtClean="0"/>
              <a:t>層</a:t>
            </a:r>
            <a:r>
              <a:rPr lang="zh-TW" dirty="0"/>
              <a:t>表示</a:t>
            </a:r>
            <a:r>
              <a:rPr lang="zh-TW" dirty="0" smtClean="0"/>
              <a:t>時</a:t>
            </a:r>
            <a:r>
              <a:rPr lang="zh-TW" altLang="en-US" dirty="0" smtClean="0"/>
              <a:t>序</a:t>
            </a:r>
            <a:r>
              <a:rPr lang="en-US" altLang="zh-TW" dirty="0" smtClean="0"/>
              <a:t> </a:t>
            </a:r>
            <a:r>
              <a:rPr lang="zh-TW" dirty="0" smtClean="0"/>
              <a:t>Ti</a:t>
            </a:r>
            <a:r>
              <a:rPr lang="en-US" altLang="zh-TW" dirty="0" smtClean="0"/>
              <a:t> </a:t>
            </a:r>
            <a:r>
              <a:rPr lang="zh-TW" dirty="0" smtClean="0"/>
              <a:t>可以</a:t>
            </a:r>
            <a:r>
              <a:rPr lang="zh-TW" altLang="en-US" dirty="0" smtClean="0"/>
              <a:t>提供的處理組合</a:t>
            </a:r>
            <a:endParaRPr lang="en-US" altLang="zh-TW" dirty="0" smtClean="0"/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比如：</a:t>
            </a:r>
            <a:r>
              <a:rPr lang="zh-TW" dirty="0" smtClean="0"/>
              <a:t>如</a:t>
            </a:r>
            <a:r>
              <a:rPr lang="zh-TW" altLang="en-US" dirty="0" smtClean="0"/>
              <a:t> </a:t>
            </a:r>
            <a:r>
              <a:rPr lang="zh-TW" dirty="0" smtClean="0"/>
              <a:t>T1</a:t>
            </a:r>
            <a:r>
              <a:rPr lang="zh-TW" altLang="en-US" dirty="0" smtClean="0"/>
              <a:t> </a:t>
            </a:r>
            <a:r>
              <a:rPr lang="zh-TW" dirty="0" smtClean="0"/>
              <a:t>選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dirty="0" smtClean="0"/>
              <a:t>A</a:t>
            </a:r>
            <a:r>
              <a:rPr lang="en-US" altLang="zh-TW" dirty="0" smtClean="0"/>
              <a:t>,*,*)</a:t>
            </a:r>
            <a:r>
              <a:rPr lang="zh-TW" altLang="en-US" dirty="0" smtClean="0"/>
              <a:t>，</a:t>
            </a:r>
            <a:r>
              <a:rPr lang="zh-TW" dirty="0" smtClean="0"/>
              <a:t>根據題目</a:t>
            </a:r>
            <a:r>
              <a:rPr lang="zh-TW" altLang="en-US" dirty="0" smtClean="0"/>
              <a:t>規定，則 </a:t>
            </a:r>
            <a:r>
              <a:rPr lang="zh-TW" dirty="0" smtClean="0"/>
              <a:t>T2</a:t>
            </a:r>
            <a:r>
              <a:rPr lang="en-US" altLang="zh-TW" dirty="0" smtClean="0"/>
              <a:t> </a:t>
            </a:r>
            <a:r>
              <a:rPr lang="zh-TW" dirty="0" smtClean="0"/>
              <a:t>可以選</a:t>
            </a:r>
            <a:r>
              <a:rPr lang="zh-TW" altLang="en-US" dirty="0" smtClean="0"/>
              <a:t>擇 </a:t>
            </a:r>
            <a:r>
              <a:rPr lang="zh-TW" dirty="0" smtClean="0"/>
              <a:t>(B,</a:t>
            </a:r>
            <a:r>
              <a:rPr lang="en-US" altLang="zh-TW" dirty="0" smtClean="0"/>
              <a:t> </a:t>
            </a:r>
            <a:r>
              <a:rPr lang="zh-TW" dirty="0" smtClean="0"/>
              <a:t>C)</a:t>
            </a:r>
            <a:r>
              <a:rPr lang="en-US" altLang="zh-TW" dirty="0" smtClean="0"/>
              <a:t>, </a:t>
            </a:r>
            <a:r>
              <a:rPr lang="zh-TW" dirty="0" smtClean="0"/>
              <a:t>(B,</a:t>
            </a:r>
            <a:r>
              <a:rPr lang="en-US" altLang="zh-TW" dirty="0" smtClean="0"/>
              <a:t> </a:t>
            </a:r>
            <a:r>
              <a:rPr lang="zh-TW" dirty="0" smtClean="0"/>
              <a:t>D</a:t>
            </a:r>
            <a:r>
              <a:rPr lang="zh-TW" dirty="0"/>
              <a:t>)..</a:t>
            </a:r>
            <a:r>
              <a:rPr lang="zh-TW" dirty="0" smtClean="0"/>
              <a:t>.</a:t>
            </a:r>
            <a:r>
              <a:rPr lang="en-US" altLang="zh-TW" dirty="0" smtClean="0"/>
              <a:t> </a:t>
            </a:r>
            <a:r>
              <a:rPr lang="zh-TW" dirty="0" smtClean="0"/>
              <a:t>等</a:t>
            </a:r>
            <a:r>
              <a:rPr lang="zh-TW" altLang="en-US" dirty="0" smtClean="0"/>
              <a:t>，</a:t>
            </a:r>
            <a:r>
              <a:rPr lang="zh-TW" dirty="0" smtClean="0"/>
              <a:t>如果</a:t>
            </a:r>
            <a:r>
              <a:rPr lang="en-US" altLang="zh-TW" dirty="0" smtClean="0"/>
              <a:t> </a:t>
            </a:r>
            <a:r>
              <a:rPr lang="zh-TW" dirty="0" smtClean="0"/>
              <a:t>T2</a:t>
            </a:r>
            <a:r>
              <a:rPr lang="en-US" altLang="zh-TW" dirty="0" smtClean="0"/>
              <a:t> </a:t>
            </a:r>
            <a:r>
              <a:rPr lang="zh-TW" dirty="0" smtClean="0"/>
              <a:t>選</a:t>
            </a:r>
            <a:r>
              <a:rPr lang="en-US" altLang="zh-TW" dirty="0" smtClean="0"/>
              <a:t> </a:t>
            </a:r>
            <a:r>
              <a:rPr lang="zh-TW" dirty="0" smtClean="0"/>
              <a:t>(C,</a:t>
            </a:r>
            <a:r>
              <a:rPr lang="en-US" altLang="zh-TW" dirty="0" smtClean="0"/>
              <a:t> </a:t>
            </a:r>
            <a:r>
              <a:rPr lang="zh-TW" dirty="0" smtClean="0"/>
              <a:t>D)</a:t>
            </a:r>
            <a:r>
              <a:rPr lang="en-US" altLang="zh-TW" dirty="0" smtClean="0"/>
              <a:t> </a:t>
            </a:r>
            <a:r>
              <a:rPr lang="zh-TW" dirty="0" smtClean="0"/>
              <a:t>那</a:t>
            </a:r>
            <a:r>
              <a:rPr lang="en-US" altLang="zh-TW" dirty="0" smtClean="0"/>
              <a:t> </a:t>
            </a:r>
            <a:r>
              <a:rPr lang="zh-TW" dirty="0" smtClean="0"/>
              <a:t>T3</a:t>
            </a:r>
            <a:r>
              <a:rPr lang="en-US" altLang="zh-TW" dirty="0" smtClean="0"/>
              <a:t> </a:t>
            </a:r>
            <a:r>
              <a:rPr lang="zh-TW" dirty="0" smtClean="0"/>
              <a:t>可選</a:t>
            </a:r>
            <a:r>
              <a:rPr lang="en-US" altLang="zh-TW" dirty="0" smtClean="0"/>
              <a:t> </a:t>
            </a:r>
            <a:r>
              <a:rPr lang="zh-TW" dirty="0" smtClean="0"/>
              <a:t>(F,</a:t>
            </a:r>
            <a:r>
              <a:rPr lang="en-US" altLang="zh-TW" dirty="0" smtClean="0"/>
              <a:t> </a:t>
            </a:r>
            <a:r>
              <a:rPr lang="zh-TW" dirty="0" smtClean="0"/>
              <a:t>G) 或</a:t>
            </a:r>
            <a:r>
              <a:rPr lang="en-US" altLang="zh-TW" dirty="0" smtClean="0"/>
              <a:t> </a:t>
            </a:r>
            <a:r>
              <a:rPr lang="zh-TW" dirty="0" smtClean="0"/>
              <a:t>(F,</a:t>
            </a:r>
            <a:r>
              <a:rPr lang="en-US" altLang="zh-TW" dirty="0" smtClean="0"/>
              <a:t> </a:t>
            </a:r>
            <a:r>
              <a:rPr lang="zh-TW" dirty="0" smtClean="0"/>
              <a:t>H</a:t>
            </a:r>
            <a:r>
              <a:rPr lang="zh-TW" dirty="0"/>
              <a:t>)..</a:t>
            </a:r>
            <a:r>
              <a:rPr lang="zh-TW" dirty="0" smtClean="0"/>
              <a:t>.</a:t>
            </a:r>
            <a:r>
              <a:rPr lang="en-US" altLang="zh-TW" dirty="0" smtClean="0"/>
              <a:t> </a:t>
            </a:r>
            <a:r>
              <a:rPr lang="zh-TW" dirty="0" smtClean="0"/>
              <a:t>等</a:t>
            </a:r>
            <a:endParaRPr lang="en-US" altLang="zh-TW" dirty="0" smtClean="0"/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 smtClean="0"/>
              <a:t>這個</a:t>
            </a:r>
            <a:r>
              <a:rPr lang="en-US" altLang="zh-TW" dirty="0" smtClean="0"/>
              <a:t> S</a:t>
            </a:r>
            <a:r>
              <a:rPr lang="zh-TW" dirty="0" smtClean="0"/>
              <a:t>olution </a:t>
            </a:r>
            <a:r>
              <a:rPr lang="en-US" altLang="zh-TW" dirty="0" smtClean="0"/>
              <a:t>T</a:t>
            </a:r>
            <a:r>
              <a:rPr lang="zh-TW" dirty="0" smtClean="0"/>
              <a:t>ree</a:t>
            </a:r>
            <a:r>
              <a:rPr lang="en-US" altLang="zh-TW" dirty="0" smtClean="0"/>
              <a:t> </a:t>
            </a:r>
            <a:r>
              <a:rPr lang="zh-TW" dirty="0" smtClean="0"/>
              <a:t>可以用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B</a:t>
            </a:r>
            <a:r>
              <a:rPr lang="zh-TW" dirty="0" smtClean="0"/>
              <a:t> </a:t>
            </a:r>
            <a:r>
              <a:rPr lang="zh-TW" dirty="0"/>
              <a:t>&amp; </a:t>
            </a:r>
            <a:r>
              <a:rPr lang="en-US" altLang="zh-TW" dirty="0" smtClean="0"/>
              <a:t>B</a:t>
            </a:r>
            <a:r>
              <a:rPr lang="en-US" altLang="zh-TW" baseline="0" dirty="0" smtClean="0"/>
              <a:t> </a:t>
            </a:r>
            <a:r>
              <a:rPr lang="zh-TW" dirty="0" smtClean="0"/>
              <a:t>來</a:t>
            </a:r>
            <a:r>
              <a:rPr lang="zh-TW" altLang="en-US" dirty="0" smtClean="0"/>
              <a:t>進行 </a:t>
            </a:r>
            <a:r>
              <a:rPr lang="en-US" altLang="zh-TW" dirty="0" smtClean="0"/>
              <a:t>P</a:t>
            </a:r>
            <a:r>
              <a:rPr lang="zh-TW" dirty="0" smtClean="0"/>
              <a:t>rune</a:t>
            </a:r>
            <a:r>
              <a:rPr lang="zh-TW" altLang="en-US" dirty="0" smtClean="0"/>
              <a:t>，</a:t>
            </a:r>
            <a:r>
              <a:rPr lang="zh-TW" dirty="0" smtClean="0"/>
              <a:t>之後</a:t>
            </a:r>
            <a:r>
              <a:rPr lang="zh-TW" dirty="0"/>
              <a:t>會</a:t>
            </a:r>
            <a:r>
              <a:rPr lang="zh-TW" dirty="0" smtClean="0"/>
              <a:t>介紹</a:t>
            </a:r>
            <a:r>
              <a:rPr lang="en-US" altLang="zh-TW" dirty="0" smtClean="0"/>
              <a:t> </a:t>
            </a:r>
            <a:r>
              <a:rPr lang="zh-TW" dirty="0" smtClean="0"/>
              <a:t>5</a:t>
            </a:r>
            <a:r>
              <a:rPr lang="en-US" altLang="zh-TW" dirty="0" smtClean="0"/>
              <a:t> </a:t>
            </a:r>
            <a:r>
              <a:rPr lang="zh-TW" dirty="0" smtClean="0"/>
              <a:t>個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dirty="0" smtClean="0"/>
              <a:t> </a:t>
            </a:r>
            <a:r>
              <a:rPr lang="zh-TW" dirty="0"/>
              <a:t>&amp; </a:t>
            </a:r>
            <a:r>
              <a:rPr lang="en-US" altLang="zh-TW" dirty="0" smtClean="0"/>
              <a:t>B</a:t>
            </a:r>
            <a:r>
              <a:rPr lang="zh-TW" altLang="en-US" dirty="0" smtClean="0"/>
              <a:t> 的規則</a:t>
            </a:r>
            <a:r>
              <a:rPr lang="en-US" altLang="zh-TW" dirty="0" smtClean="0"/>
              <a:t>(</a:t>
            </a:r>
            <a:r>
              <a:rPr lang="zh-TW" dirty="0" smtClean="0"/>
              <a:t>rule</a:t>
            </a:r>
            <a:r>
              <a:rPr lang="en-US" altLang="zh-TW" dirty="0" smtClean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4641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透過例子來看，在 </a:t>
            </a:r>
            <a:r>
              <a:rPr lang="en-US" altLang="zh-TW" dirty="0" smtClean="0"/>
              <a:t>Level 2 </a:t>
            </a:r>
            <a:r>
              <a:rPr lang="zh-TW" altLang="en-US" dirty="0" smtClean="0"/>
              <a:t>時可以選擇 </a:t>
            </a:r>
            <a:r>
              <a:rPr lang="en-US" altLang="zh-TW" dirty="0" smtClean="0"/>
              <a:t>(C, E), (D, E)…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但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D</a:t>
            </a:r>
            <a:r>
              <a:rPr lang="zh-TW" altLang="en-US" dirty="0" smtClean="0"/>
              <a:t> 的後繼工作完全相同，因此 </a:t>
            </a:r>
            <a:r>
              <a:rPr lang="en-US" altLang="zh-TW" dirty="0" smtClean="0"/>
              <a:t>(CE)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(CD)</a:t>
            </a:r>
            <a:r>
              <a:rPr lang="zh-TW" altLang="en-US" dirty="0" smtClean="0"/>
              <a:t> 任意選擇其一繼續往下搜索即可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假設最佳解在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</a:t>
            </a:r>
            <a:r>
              <a:rPr lang="en-US" altLang="zh-TW" dirty="0" smtClean="0"/>
              <a:t>evel 2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應該要選 </a:t>
            </a:r>
            <a:r>
              <a:rPr lang="en-US" altLang="zh-TW" dirty="0" smtClean="0"/>
              <a:t>(C,E) </a:t>
            </a:r>
            <a:r>
              <a:rPr lang="zh-TW" altLang="en-US" dirty="0" smtClean="0"/>
              <a:t>，在其他層才要選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會發現把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D</a:t>
            </a:r>
            <a:r>
              <a:rPr lang="zh-TW" altLang="en-US" dirty="0" smtClean="0"/>
              <a:t> 互換，這個解也會是合法的最佳解。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同理，</a:t>
            </a:r>
            <a:r>
              <a:rPr lang="en-US" altLang="zh-TW" dirty="0" smtClean="0"/>
              <a:t>(CE)</a:t>
            </a:r>
            <a:r>
              <a:rPr lang="zh-TW" altLang="en-US" dirty="0" smtClean="0"/>
              <a:t> 和</a:t>
            </a:r>
            <a:r>
              <a:rPr lang="en-US" altLang="zh-TW" dirty="0" smtClean="0"/>
              <a:t> (DP)</a:t>
            </a:r>
            <a:r>
              <a:rPr lang="zh-TW" altLang="en-US" dirty="0" smtClean="0"/>
              <a:t> 也滿足上述狀況，因為 </a:t>
            </a:r>
            <a:r>
              <a:rPr lang="en-US" altLang="zh-TW" dirty="0" smtClean="0"/>
              <a:t>CD </a:t>
            </a:r>
            <a:r>
              <a:rPr lang="zh-TW" altLang="en-US" dirty="0" smtClean="0"/>
              <a:t>的後繼工作子相同，</a:t>
            </a:r>
            <a:r>
              <a:rPr lang="en-US" altLang="zh-TW" dirty="0" smtClean="0"/>
              <a:t>EP</a:t>
            </a:r>
            <a:r>
              <a:rPr lang="zh-TW" altLang="en-US" dirty="0" smtClean="0"/>
              <a:t> 的後繼工作相同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此外，若在某層可以選擇三個工作時也一樣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(x, y, z)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(w, y, z) </a:t>
            </a:r>
            <a:r>
              <a:rPr lang="zh-TW" altLang="en-US" dirty="0" smtClean="0"/>
              <a:t>其中 </a:t>
            </a:r>
            <a:r>
              <a:rPr lang="en-US" altLang="zh-TW" dirty="0" smtClean="0"/>
              <a:t>x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w</a:t>
            </a:r>
            <a:r>
              <a:rPr lang="zh-TW" altLang="en-US" dirty="0" smtClean="0"/>
              <a:t> 的後繼工作相同</a:t>
            </a: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這兩個選擇擇一就好</a:t>
            </a:r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4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條規則是 </a:t>
            </a:r>
            <a:r>
              <a:rPr lang="en-US" altLang="zh-TW" dirty="0" smtClean="0"/>
              <a:t>Internal Node First Strategy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主要是說 </a:t>
            </a:r>
            <a:r>
              <a:rPr lang="en-US" altLang="zh-TW" dirty="0" smtClean="0"/>
              <a:t>Job Precedence Graph </a:t>
            </a:r>
            <a:r>
              <a:rPr lang="zh-TW" altLang="en-US" dirty="0" smtClean="0"/>
              <a:t>中，內節點要比葉節點更優先處理。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其中：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內節點</a:t>
            </a:r>
            <a:r>
              <a:rPr lang="en-US" altLang="zh-TW" dirty="0" smtClean="0"/>
              <a:t>(Internal node)</a:t>
            </a:r>
            <a:r>
              <a:rPr lang="zh-TW" altLang="en-US" dirty="0" smtClean="0"/>
              <a:t>：擁有子節點的節點</a:t>
            </a:r>
            <a:endParaRPr lang="en-US" altLang="zh-TW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葉節點</a:t>
            </a:r>
            <a:r>
              <a:rPr lang="en-US" altLang="zh-TW" dirty="0" smtClean="0"/>
              <a:t>(Leaf node)</a:t>
            </a:r>
            <a:r>
              <a:rPr lang="zh-TW" altLang="en-US" dirty="0" smtClean="0"/>
              <a:t>：沒有子節點的節點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 smtClean="0"/>
              <a:t>舉例來說，今天給定一個新的 </a:t>
            </a:r>
            <a:r>
              <a:rPr lang="en-US" altLang="zh-TW" dirty="0" smtClean="0"/>
              <a:t>Time Profile</a:t>
            </a:r>
            <a:r>
              <a:rPr lang="zh-TW" altLang="en-US" dirty="0" smtClean="0"/>
              <a:t>，並考慮圖中的部分解：</a:t>
            </a:r>
            <a:endParaRPr lang="en-US" altLang="zh-TW" dirty="0" smtClean="0"/>
          </a:p>
          <a:p>
            <a:pPr marL="228600" indent="-228600" eaLnBrk="1" hangingPunct="1">
              <a:buFont typeface="+mj-lt"/>
              <a:buAutoNum type="arabicPeriod"/>
            </a:pPr>
            <a:r>
              <a:rPr lang="zh-TW" altLang="en-US" dirty="0" smtClean="0"/>
              <a:t>在 </a:t>
            </a:r>
            <a:r>
              <a:rPr lang="en-US" altLang="zh-TW" dirty="0" smtClean="0"/>
              <a:t>T1</a:t>
            </a:r>
            <a:r>
              <a:rPr lang="zh-TW" altLang="en-US" dirty="0" smtClean="0"/>
              <a:t> 時選擇 </a:t>
            </a:r>
            <a:r>
              <a:rPr lang="en-US" altLang="zh-TW" dirty="0" smtClean="0"/>
              <a:t>(A)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zh-TW" altLang="en-US" dirty="0" smtClean="0"/>
              <a:t>在 </a:t>
            </a:r>
            <a:r>
              <a:rPr lang="en-US" altLang="zh-TW" dirty="0" smtClean="0"/>
              <a:t>T2</a:t>
            </a:r>
            <a:r>
              <a:rPr lang="zh-TW" altLang="en-US" dirty="0" smtClean="0"/>
              <a:t> 時選擇 </a:t>
            </a:r>
            <a:r>
              <a:rPr lang="en-US" altLang="zh-TW" dirty="0" smtClean="0"/>
              <a:t>(B, E, P) </a:t>
            </a:r>
            <a:r>
              <a:rPr lang="zh-TW" altLang="en-US" dirty="0" smtClean="0"/>
              <a:t>的情況下</a:t>
            </a:r>
            <a:endParaRPr lang="en-US" altLang="zh-TW" dirty="0" smtClean="0"/>
          </a:p>
          <a:p>
            <a:pPr marL="0" indent="0" eaLnBrk="1" hangingPunct="1">
              <a:buFont typeface="+mj-lt"/>
              <a:buNone/>
            </a:pPr>
            <a:endParaRPr lang="en-US" altLang="zh-TW" dirty="0" smtClean="0"/>
          </a:p>
          <a:p>
            <a:pPr marL="0" indent="0" eaLnBrk="1" hangingPunct="1">
              <a:buFont typeface="+mj-lt"/>
              <a:buNone/>
            </a:pPr>
            <a:r>
              <a:rPr lang="zh-TW" altLang="en-US" dirty="0" smtClean="0"/>
              <a:t>此時在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T3 </a:t>
            </a:r>
            <a:r>
              <a:rPr lang="zh-TW" altLang="en-US" dirty="0" smtClean="0"/>
              <a:t>這個時間可以選擇的工作有 </a:t>
            </a:r>
            <a:r>
              <a:rPr lang="en-US" altLang="zh-TW" dirty="0" smtClean="0"/>
              <a:t>F, G, H, C, D, J</a:t>
            </a:r>
            <a:r>
              <a:rPr lang="zh-TW" altLang="en-US" dirty="0" smtClean="0"/>
              <a:t>，其中：</a:t>
            </a:r>
            <a:endParaRPr lang="en-US" altLang="zh-TW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F, G, J </a:t>
            </a:r>
            <a:r>
              <a:rPr lang="zh-TW" altLang="en-US" dirty="0" smtClean="0"/>
              <a:t>沒有子節點，屬於葉節點</a:t>
            </a:r>
            <a:r>
              <a:rPr lang="en-US" altLang="zh-TW" dirty="0" smtClean="0"/>
              <a:t>(Leaf Node)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H, C, D </a:t>
            </a:r>
            <a:r>
              <a:rPr lang="zh-TW" altLang="en-US" dirty="0" smtClean="0"/>
              <a:t>存在子節點，屬於內節點</a:t>
            </a:r>
            <a:r>
              <a:rPr lang="en-US" altLang="zh-TW" dirty="0" smtClean="0"/>
              <a:t>(Internal Node)</a:t>
            </a:r>
            <a:endParaRPr lang="zh-TW" altLang="en-US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第二條規則就是說「在選擇節點時，內節點會優先被選擇」，以這邊的情況來說：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“T3 </a:t>
            </a:r>
            <a:r>
              <a:rPr lang="zh-TW" altLang="en-US" dirty="0" smtClean="0"/>
              <a:t>可以執行 </a:t>
            </a:r>
            <a:r>
              <a:rPr lang="en-US" altLang="zh-TW" dirty="0" smtClean="0"/>
              <a:t>2 </a:t>
            </a:r>
            <a:r>
              <a:rPr lang="zh-TW" altLang="en-US" dirty="0" smtClean="0"/>
              <a:t>個工作，因此 </a:t>
            </a:r>
            <a:r>
              <a:rPr lang="en-US" altLang="zh-TW" dirty="0" smtClean="0"/>
              <a:t>(C,D)</a:t>
            </a:r>
            <a:r>
              <a:rPr lang="zh-TW" altLang="en-US" dirty="0" smtClean="0"/>
              <a:t> 會是比 </a:t>
            </a:r>
            <a:r>
              <a:rPr lang="en-US" altLang="zh-TW" dirty="0" smtClean="0"/>
              <a:t>(F,G)</a:t>
            </a:r>
            <a:r>
              <a:rPr lang="zh-TW" altLang="en-US" dirty="0" smtClean="0"/>
              <a:t> 更好的選擇</a:t>
            </a:r>
            <a:r>
              <a:rPr lang="en-US" altLang="zh-TW" dirty="0" smtClean="0"/>
              <a:t>”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14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 </a:t>
            </a:r>
            <a:r>
              <a:rPr lang="en-US" altLang="zh-TW" dirty="0" smtClean="0"/>
              <a:t>3 </a:t>
            </a:r>
            <a:r>
              <a:rPr lang="zh-TW" altLang="en-US" dirty="0" smtClean="0"/>
              <a:t>條規則是 </a:t>
            </a:r>
            <a:r>
              <a:rPr lang="en-US" altLang="zh-TW" dirty="0" smtClean="0"/>
              <a:t>Maximizing the Number of Processed Jobs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主要是說如果有一個排程方式 </a:t>
            </a:r>
            <a:r>
              <a:rPr lang="en-US" altLang="zh-TW" dirty="0" smtClean="0"/>
              <a:t>S</a:t>
            </a:r>
            <a:r>
              <a:rPr lang="zh-TW" altLang="en-US" dirty="0" smtClean="0"/>
              <a:t>，其中已完成的工作集合 </a:t>
            </a:r>
            <a:r>
              <a:rPr lang="en-US" altLang="zh-TW" dirty="0" smtClean="0"/>
              <a:t>P(S,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zh-TW" altLang="en-US" dirty="0" smtClean="0"/>
              <a:t>屬於另外一個排程方式 </a:t>
            </a:r>
            <a:r>
              <a:rPr lang="en-US" altLang="zh-TW" dirty="0" smtClean="0"/>
              <a:t>S’ </a:t>
            </a:r>
            <a:r>
              <a:rPr lang="zh-TW" altLang="en-US" dirty="0" smtClean="0"/>
              <a:t>的子集合時，這個排程方式不會是最佳解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其中：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P(S,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zh-TW" altLang="en-US" dirty="0" smtClean="0"/>
              <a:t>所代表的是排程方式</a:t>
            </a:r>
            <a:r>
              <a:rPr lang="en-US" altLang="zh-TW" dirty="0" smtClean="0"/>
              <a:t> S </a:t>
            </a:r>
            <a:r>
              <a:rPr lang="zh-TW" altLang="en-US" dirty="0" smtClean="0"/>
              <a:t>從時序 </a:t>
            </a:r>
            <a:r>
              <a:rPr lang="en-US" altLang="zh-TW" dirty="0" smtClean="0"/>
              <a:t>T=1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T=I</a:t>
            </a:r>
            <a:r>
              <a:rPr lang="zh-TW" altLang="en-US" dirty="0" smtClean="0"/>
              <a:t> 所完成的工作集合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5829-E49E-4F38-B444-8AE2A649ECB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8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0" y="0"/>
            <a:ext cx="897924" cy="897924"/>
          </a:xfrm>
          <a:prstGeom prst="triangle">
            <a:avLst>
              <a:gd name="adj" fmla="val 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對角線條紋 8"/>
          <p:cNvSpPr/>
          <p:nvPr userDrawn="1"/>
        </p:nvSpPr>
        <p:spPr>
          <a:xfrm rot="10800000">
            <a:off x="6787978" y="1460156"/>
            <a:ext cx="5404022" cy="5404022"/>
          </a:xfrm>
          <a:prstGeom prst="diagStripe">
            <a:avLst>
              <a:gd name="adj" fmla="val 3549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1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00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5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4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9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26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1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8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199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E562-B281-4C55-8A51-47BCB88A7BFE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934-AFDC-4D0A-A3D3-F86DF4629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1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0" y="0"/>
            <a:ext cx="897924" cy="897924"/>
          </a:xfrm>
          <a:prstGeom prst="triangle">
            <a:avLst>
              <a:gd name="adj" fmla="val 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對角線條紋 8"/>
          <p:cNvSpPr/>
          <p:nvPr userDrawn="1"/>
        </p:nvSpPr>
        <p:spPr>
          <a:xfrm rot="10800000">
            <a:off x="6787978" y="1460156"/>
            <a:ext cx="5404022" cy="5404022"/>
          </a:xfrm>
          <a:prstGeom prst="diagStripe">
            <a:avLst>
              <a:gd name="adj" fmla="val 3549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48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59676" y="0"/>
            <a:ext cx="9432324" cy="68580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23" y="1790347"/>
            <a:ext cx="3277306" cy="32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59676" y="0"/>
            <a:ext cx="9432324" cy="68580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23" y="1790347"/>
            <a:ext cx="3277306" cy="32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70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5717058"/>
            <a:ext cx="12192000" cy="1140941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7" y="5831316"/>
            <a:ext cx="830049" cy="8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 userDrawn="1"/>
        </p:nvSpPr>
        <p:spPr>
          <a:xfrm rot="5400000">
            <a:off x="-1793790" y="1793789"/>
            <a:ext cx="6858000" cy="3270422"/>
          </a:xfrm>
          <a:prstGeom prst="flowChartManualIn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9" y="1814385"/>
            <a:ext cx="1534297" cy="1534297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30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0077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02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25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3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3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4359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87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77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498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437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54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81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E562-B281-4C55-8A51-47BCB88A7BF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1934-AFDC-4D0A-A3D3-F86DF4629CD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18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0" y="0"/>
            <a:ext cx="897924" cy="897924"/>
          </a:xfrm>
          <a:prstGeom prst="triangle">
            <a:avLst>
              <a:gd name="adj" fmla="val 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對角線條紋 8"/>
          <p:cNvSpPr/>
          <p:nvPr userDrawn="1"/>
        </p:nvSpPr>
        <p:spPr>
          <a:xfrm rot="10800000">
            <a:off x="6787978" y="1460156"/>
            <a:ext cx="5404022" cy="5404022"/>
          </a:xfrm>
          <a:prstGeom prst="diagStripe">
            <a:avLst>
              <a:gd name="adj" fmla="val 35499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5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59676" y="0"/>
            <a:ext cx="9432324" cy="68580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23" y="1790347"/>
            <a:ext cx="3277306" cy="32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0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370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5717058"/>
            <a:ext cx="12192000" cy="1140941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7" y="5831316"/>
            <a:ext cx="830049" cy="8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5717058"/>
            <a:ext cx="12192000" cy="1140941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7" y="5831316"/>
            <a:ext cx="830049" cy="8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 userDrawn="1"/>
        </p:nvSpPr>
        <p:spPr>
          <a:xfrm rot="5400000">
            <a:off x="-1793790" y="1793789"/>
            <a:ext cx="6858000" cy="3270422"/>
          </a:xfrm>
          <a:prstGeom prst="flowChartManualIn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9" y="1814385"/>
            <a:ext cx="1534297" cy="1534297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980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6343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2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2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 userDrawn="1"/>
        </p:nvSpPr>
        <p:spPr>
          <a:xfrm rot="5400000">
            <a:off x="-1793790" y="1793789"/>
            <a:ext cx="6858000" cy="3270422"/>
          </a:xfrm>
          <a:prstGeom prst="flowChartManualIn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9" y="1814385"/>
            <a:ext cx="1534297" cy="1534297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424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 userDrawn="1"/>
        </p:nvSpPr>
        <p:spPr>
          <a:xfrm rot="5400000">
            <a:off x="-1793790" y="1793789"/>
            <a:ext cx="6858000" cy="3270422"/>
          </a:xfrm>
          <a:prstGeom prst="flowChartManualIn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9" y="1814385"/>
            <a:ext cx="1534297" cy="1534297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331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-1" y="0"/>
            <a:ext cx="3270422" cy="6858000"/>
            <a:chOff x="-1" y="0"/>
            <a:chExt cx="3270422" cy="6858000"/>
          </a:xfrm>
        </p:grpSpPr>
        <p:sp>
          <p:nvSpPr>
            <p:cNvPr id="8" name="流程圖: 人工輸入 7"/>
            <p:cNvSpPr/>
            <p:nvPr userDrawn="1"/>
          </p:nvSpPr>
          <p:spPr>
            <a:xfrm rot="5400000" flipH="1">
              <a:off x="-1793790" y="1793789"/>
              <a:ext cx="6858000" cy="3270422"/>
            </a:xfrm>
            <a:prstGeom prst="flowChartManualInput">
              <a:avLst/>
            </a:prstGeom>
            <a:solidFill>
              <a:srgbClr val="41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9" y="1814385"/>
              <a:ext cx="1534297" cy="1534297"/>
            </a:xfrm>
            <a:prstGeom prst="rect">
              <a:avLst/>
            </a:prstGeom>
          </p:spPr>
        </p:pic>
      </p:grpSp>
      <p:sp>
        <p:nvSpPr>
          <p:cNvPr id="5" name="標題 1"/>
          <p:cNvSpPr>
            <a:spLocks noGrp="1"/>
          </p:cNvSpPr>
          <p:nvPr userDrawn="1">
            <p:ph type="title"/>
          </p:nvPr>
        </p:nvSpPr>
        <p:spPr>
          <a:xfrm>
            <a:off x="4275437" y="527224"/>
            <a:ext cx="7142205" cy="1301578"/>
          </a:xfrm>
        </p:spPr>
        <p:txBody>
          <a:bodyPr>
            <a:norm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 userDrawn="1">
            <p:ph idx="1" hasCustomPrompt="1"/>
          </p:nvPr>
        </p:nvSpPr>
        <p:spPr>
          <a:xfrm>
            <a:off x="170935" y="3613237"/>
            <a:ext cx="2654643" cy="10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529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32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015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60522"/>
            <a:ext cx="780536" cy="78053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27030" y="2"/>
            <a:ext cx="10764970" cy="130157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5F5F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44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2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3741-06F9-4AD7-8221-5B4FC740630B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B6A8-D5CB-4905-9B3E-65BAB824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6" r:id="rId4"/>
    <p:sldLayoutId id="2147483663" r:id="rId5"/>
    <p:sldLayoutId id="2147483664" r:id="rId6"/>
    <p:sldLayoutId id="2147483661" r:id="rId7"/>
    <p:sldLayoutId id="2147483668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3741-06F9-4AD7-8221-5B4FC740630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B6A8-D5CB-4905-9B3E-65BAB82435F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623454" y="955995"/>
            <a:ext cx="1130500" cy="11305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7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8704" y="2347503"/>
            <a:ext cx="7082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prstClr val="white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Design Strategies for Computer Algorithms</a:t>
            </a:r>
            <a:endParaRPr lang="zh-TW" altLang="en-US" sz="4000" b="1" dirty="0">
              <a:solidFill>
                <a:prstClr val="white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476495" y="4125727"/>
            <a:ext cx="18205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r05546030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彭新翔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b04705006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王馨儀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b03902129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陳鵬宇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r05921104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高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靖凱</a:t>
            </a: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r06922042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藍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祥予</a:t>
            </a:r>
          </a:p>
          <a:p>
            <a:pPr algn="ctr"/>
            <a:r>
              <a:rPr lang="en-US" altLang="zh-TW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r06922132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何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羿辰</a:t>
            </a:r>
          </a:p>
          <a:p>
            <a:pPr algn="ctr"/>
            <a:r>
              <a:rPr lang="en-US" altLang="zh-TW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r06922141 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蔡</a:t>
            </a:r>
            <a:r>
              <a:rPr lang="zh-TW" altLang="en-US" sz="1600" dirty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玄</a:t>
            </a:r>
            <a:r>
              <a:rPr lang="zh-TW" altLang="en-US" sz="1600" dirty="0" smtClean="0">
                <a:solidFill>
                  <a:srgbClr val="41414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中</a:t>
            </a:r>
            <a:endParaRPr lang="zh-TW" altLang="en-US" sz="1600" dirty="0">
              <a:solidFill>
                <a:srgbClr val="41414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8704" y="3992589"/>
            <a:ext cx="708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TW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Job Scheduling Problem Solved by The Branch-and-Bound Approach</a:t>
            </a:r>
            <a:endParaRPr lang="zh-TW" altLang="en-US" sz="2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73526" y="4258565"/>
            <a:ext cx="33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zh-TW" altLang="en-US" sz="2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88704" y="3658589"/>
            <a:ext cx="708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login: Mon Dec 18 10:00:00 on </a:t>
            </a:r>
            <a:r>
              <a:rPr lang="en-US" altLang="zh-TW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ttys000</a:t>
            </a:r>
            <a:endParaRPr lang="en-US" altLang="zh-TW" sz="2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481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81"/>
                            </p:stCondLst>
                            <p:childTnLst>
                              <p:par>
                                <p:cTn id="25" presetID="35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5" grpId="0"/>
      <p:bldP spid="8" grpId="0"/>
      <p:bldP spid="8" grpId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404040"/>
                </a:solidFill>
              </a:rPr>
              <a:t>Maximizing the Number of Processed Jobs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33" y="3233510"/>
            <a:ext cx="2345504" cy="349386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9709613" y="4542909"/>
            <a:ext cx="422031" cy="221063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531648" y="5524609"/>
            <a:ext cx="697574" cy="202952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0497965" y="6524420"/>
            <a:ext cx="565272" cy="202952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5039019" y="5215867"/>
            <a:ext cx="3072267" cy="461665"/>
            <a:chOff x="5039019" y="5215867"/>
            <a:chExt cx="3072267" cy="461665"/>
          </a:xfrm>
        </p:grpSpPr>
        <p:sp>
          <p:nvSpPr>
            <p:cNvPr id="10" name="文字方塊 9"/>
            <p:cNvSpPr txBox="1">
              <a:spLocks noChangeArrowheads="1"/>
            </p:cNvSpPr>
            <p:nvPr/>
          </p:nvSpPr>
          <p:spPr bwMode="auto">
            <a:xfrm>
              <a:off x="5039019" y="5215867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14" y="5296655"/>
              <a:ext cx="2682472" cy="304826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5039018" y="5667762"/>
            <a:ext cx="3712404" cy="461665"/>
            <a:chOff x="5039018" y="5667762"/>
            <a:chExt cx="3712404" cy="461665"/>
          </a:xfrm>
        </p:grpSpPr>
        <p:sp>
          <p:nvSpPr>
            <p:cNvPr id="12" name="文字方塊 11"/>
            <p:cNvSpPr txBox="1">
              <a:spLocks noChangeArrowheads="1"/>
            </p:cNvSpPr>
            <p:nvPr/>
          </p:nvSpPr>
          <p:spPr bwMode="auto">
            <a:xfrm>
              <a:off x="5039018" y="5667762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14" y="5748550"/>
              <a:ext cx="3322608" cy="304826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674573" y="3424813"/>
            <a:ext cx="4436713" cy="1118096"/>
            <a:chOff x="3674573" y="3424813"/>
            <a:chExt cx="4436713" cy="1118096"/>
          </a:xfrm>
        </p:grpSpPr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674573" y="3424813"/>
              <a:ext cx="4436713" cy="111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TW" sz="2200" u="sng" dirty="0" smtClean="0">
                  <a:solidFill>
                    <a:srgbClr val="5D9CE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P(S, </a:t>
              </a:r>
              <a:r>
                <a:rPr lang="en-US" altLang="zh-TW" sz="2200" u="sng" dirty="0" err="1" smtClean="0">
                  <a:solidFill>
                    <a:srgbClr val="5D9CE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TW" sz="2200" u="sng" dirty="0" smtClean="0">
                  <a:solidFill>
                    <a:srgbClr val="5D9CE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)</a:t>
              </a:r>
              <a:endParaRPr lang="en-US" altLang="zh-TW" sz="2200" u="sng" dirty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  <a:p>
              <a:pPr lvl="1" eaLnBrk="0" hangingPunct="0">
                <a:spcBef>
                  <a:spcPct val="20000"/>
                </a:spcBef>
              </a:pPr>
              <a:r>
                <a:rPr lang="en-US" altLang="zh-TW" sz="2200" dirty="0">
                  <a:solidFill>
                    <a:srgbClr val="5D9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set of already processed jobs from </a:t>
              </a:r>
              <a:r>
                <a:rPr lang="en-US" altLang="zh-TW" sz="2200" dirty="0" smtClean="0">
                  <a:solidFill>
                    <a:srgbClr val="5D9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to           in </a:t>
              </a:r>
              <a:endPara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959" y="4247833"/>
              <a:ext cx="688908" cy="292633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064" y="4247832"/>
              <a:ext cx="652329" cy="292633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009" y="4247831"/>
              <a:ext cx="188992" cy="292633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3466681" y="2112650"/>
            <a:ext cx="8494658" cy="1022436"/>
            <a:chOff x="3466681" y="2112650"/>
            <a:chExt cx="8494658" cy="1022436"/>
          </a:xfrm>
        </p:grpSpPr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3466681" y="2112650"/>
              <a:ext cx="8494658" cy="1022436"/>
            </a:xfrm>
            <a:prstGeom prst="rect">
              <a:avLst/>
            </a:prstGeom>
            <a:solidFill>
              <a:srgbClr val="404040">
                <a:alpha val="7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schedule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would not be the optimal solution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altLang="zh-TW" sz="2800" dirty="0" smtClean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contained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lang="en-US" altLang="zh-TW" sz="2800" dirty="0" smtClean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another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</a:t>
              </a:r>
              <a:r>
                <a:rPr lang="en-US" altLang="zh-TW" sz="2800" dirty="0" smtClean="0">
                  <a:solidFill>
                    <a:srgbClr val="79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567" y="2630371"/>
              <a:ext cx="292633" cy="359695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054" y="2217220"/>
              <a:ext cx="231668" cy="353599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703" y="2620058"/>
              <a:ext cx="938865" cy="371888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4876" y="2630371"/>
              <a:ext cx="1036410" cy="371888"/>
            </a:xfrm>
            <a:prstGeom prst="rect">
              <a:avLst/>
            </a:prstGeom>
          </p:spPr>
        </p:pic>
      </p:grpSp>
      <p:grpSp>
        <p:nvGrpSpPr>
          <p:cNvPr id="30" name="群組 29"/>
          <p:cNvGrpSpPr/>
          <p:nvPr/>
        </p:nvGrpSpPr>
        <p:grpSpPr>
          <a:xfrm>
            <a:off x="5039019" y="4763972"/>
            <a:ext cx="2060244" cy="461665"/>
            <a:chOff x="5039019" y="4763972"/>
            <a:chExt cx="2060244" cy="461665"/>
          </a:xfrm>
        </p:grpSpPr>
        <p:sp>
          <p:nvSpPr>
            <p:cNvPr id="8" name="文字方塊 7"/>
            <p:cNvSpPr txBox="1">
              <a:spLocks noChangeArrowheads="1"/>
            </p:cNvSpPr>
            <p:nvPr/>
          </p:nvSpPr>
          <p:spPr bwMode="auto">
            <a:xfrm>
              <a:off x="5039019" y="4763972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14" y="4822794"/>
              <a:ext cx="1670449" cy="3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4563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9" y="1547097"/>
            <a:ext cx="6865397" cy="513353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793441" y="1587290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407687" y="369911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87331" y="3700794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21085" y="2637343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990681" y="2649065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793441" y="1587290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06131" y="2633993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448258" y="2644041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49933" y="3690744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009480" y="3702467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948498" y="5049699"/>
            <a:ext cx="3502754" cy="461665"/>
            <a:chOff x="7139416" y="5049699"/>
            <a:chExt cx="3502754" cy="461665"/>
          </a:xfrm>
        </p:grpSpPr>
        <p:sp>
          <p:nvSpPr>
            <p:cNvPr id="11" name="文字方塊 10"/>
            <p:cNvSpPr txBox="1">
              <a:spLocks noChangeArrowheads="1"/>
            </p:cNvSpPr>
            <p:nvPr/>
          </p:nvSpPr>
          <p:spPr bwMode="auto">
            <a:xfrm>
              <a:off x="7139416" y="5049699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361" y="5125069"/>
              <a:ext cx="3145809" cy="310923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6948498" y="5644785"/>
            <a:ext cx="3374727" cy="461665"/>
            <a:chOff x="7139416" y="5644785"/>
            <a:chExt cx="3374727" cy="461665"/>
          </a:xfrm>
        </p:grpSpPr>
        <p:sp>
          <p:nvSpPr>
            <p:cNvPr id="17" name="文字方塊 16"/>
            <p:cNvSpPr txBox="1">
              <a:spLocks noChangeArrowheads="1"/>
            </p:cNvSpPr>
            <p:nvPr/>
          </p:nvSpPr>
          <p:spPr bwMode="auto">
            <a:xfrm>
              <a:off x="7139416" y="5644785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5D9CEC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5D9CEC"/>
                </a:solidFill>
                <a:latin typeface="Calibri" pitchFamily="34" charset="0"/>
              </a:endParaRPr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361" y="5723204"/>
              <a:ext cx="3017782" cy="304826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8309294" y="3733897"/>
            <a:ext cx="2789887" cy="643094"/>
            <a:chOff x="7852283" y="3281650"/>
            <a:chExt cx="2789887" cy="643094"/>
          </a:xfrm>
        </p:grpSpPr>
        <p:sp>
          <p:nvSpPr>
            <p:cNvPr id="18" name="橢圓 17"/>
            <p:cNvSpPr/>
            <p:nvPr/>
          </p:nvSpPr>
          <p:spPr>
            <a:xfrm>
              <a:off x="7852283" y="3281650"/>
              <a:ext cx="2789887" cy="643094"/>
            </a:xfrm>
            <a:prstGeom prst="ellipse">
              <a:avLst/>
            </a:prstGeom>
            <a:noFill/>
            <a:ln w="76200">
              <a:solidFill>
                <a:srgbClr val="40404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062" y="3450784"/>
              <a:ext cx="2164268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391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9" y="1547097"/>
            <a:ext cx="6865397" cy="513353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800140" y="159398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93855" y="6115747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53402" y="6117421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2997" y="610904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498879" y="4744146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58426" y="4755869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02228" y="3692419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61775" y="3694094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515626" y="2640691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075173" y="2632318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800140" y="1593988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54958" y="2640692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004457" y="2632318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448259" y="3679021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017853" y="3690744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439709" y="4755869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011155" y="4749171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876988" y="6107373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436536" y="6119096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006131" y="6110722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75727" y="6112397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6988693" y="5049699"/>
            <a:ext cx="4925620" cy="461665"/>
            <a:chOff x="7139416" y="5049699"/>
            <a:chExt cx="4925620" cy="461665"/>
          </a:xfrm>
        </p:grpSpPr>
        <p:sp>
          <p:nvSpPr>
            <p:cNvPr id="28" name="文字方塊 27"/>
            <p:cNvSpPr txBox="1">
              <a:spLocks noChangeArrowheads="1"/>
            </p:cNvSpPr>
            <p:nvPr/>
          </p:nvSpPr>
          <p:spPr bwMode="auto">
            <a:xfrm>
              <a:off x="7139416" y="5049699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ED5564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ED5564"/>
                </a:solidFill>
                <a:latin typeface="Calibri" pitchFamily="34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999" y="5125069"/>
              <a:ext cx="4676037" cy="310923"/>
            </a:xfrm>
            <a:prstGeom prst="rect">
              <a:avLst/>
            </a:prstGeom>
          </p:spPr>
        </p:pic>
      </p:grpSp>
      <p:grpSp>
        <p:nvGrpSpPr>
          <p:cNvPr id="32" name="群組 31"/>
          <p:cNvGrpSpPr/>
          <p:nvPr/>
        </p:nvGrpSpPr>
        <p:grpSpPr>
          <a:xfrm>
            <a:off x="6988693" y="5644785"/>
            <a:ext cx="5151192" cy="461665"/>
            <a:chOff x="7139416" y="5644785"/>
            <a:chExt cx="5151192" cy="461665"/>
          </a:xfrm>
        </p:grpSpPr>
        <p:sp>
          <p:nvSpPr>
            <p:cNvPr id="29" name="文字方塊 28"/>
            <p:cNvSpPr txBox="1">
              <a:spLocks noChangeArrowheads="1"/>
            </p:cNvSpPr>
            <p:nvPr/>
          </p:nvSpPr>
          <p:spPr bwMode="auto">
            <a:xfrm>
              <a:off x="7139416" y="5644785"/>
              <a:ext cx="5998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 smtClean="0">
                  <a:solidFill>
                    <a:srgbClr val="5D9CEC"/>
                  </a:solidFill>
                  <a:latin typeface="Calibri" pitchFamily="34" charset="0"/>
                </a:rPr>
                <a:t> </a:t>
              </a:r>
              <a:endParaRPr lang="zh-TW" altLang="en-US" sz="2400" b="1" dirty="0">
                <a:solidFill>
                  <a:srgbClr val="5D9CEC"/>
                </a:solidFill>
                <a:latin typeface="Calibri" pitchFamily="34" charset="0"/>
              </a:endParaRPr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999" y="5720155"/>
              <a:ext cx="4901609" cy="310923"/>
            </a:xfrm>
            <a:prstGeom prst="rect">
              <a:avLst/>
            </a:prstGeom>
          </p:spPr>
        </p:pic>
      </p:grpSp>
      <p:grpSp>
        <p:nvGrpSpPr>
          <p:cNvPr id="37" name="群組 36"/>
          <p:cNvGrpSpPr/>
          <p:nvPr/>
        </p:nvGrpSpPr>
        <p:grpSpPr>
          <a:xfrm>
            <a:off x="8309294" y="3733897"/>
            <a:ext cx="2789887" cy="643094"/>
            <a:chOff x="8309294" y="3733897"/>
            <a:chExt cx="2789887" cy="643094"/>
          </a:xfrm>
        </p:grpSpPr>
        <p:sp>
          <p:nvSpPr>
            <p:cNvPr id="34" name="橢圓 33"/>
            <p:cNvSpPr/>
            <p:nvPr/>
          </p:nvSpPr>
          <p:spPr>
            <a:xfrm>
              <a:off x="8309294" y="3733897"/>
              <a:ext cx="2789887" cy="643094"/>
            </a:xfrm>
            <a:prstGeom prst="ellipse">
              <a:avLst/>
            </a:prstGeom>
            <a:noFill/>
            <a:ln w="76200">
              <a:solidFill>
                <a:srgbClr val="40404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489" y="3899982"/>
              <a:ext cx="2115495" cy="3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816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04040"/>
                </a:solidFill>
              </a:rPr>
              <a:t>Accumulated Idle Processors Strategy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3466681" y="2112650"/>
            <a:ext cx="8494658" cy="1374128"/>
          </a:xfrm>
          <a:prstGeom prst="rect">
            <a:avLst/>
          </a:prstGeom>
          <a:solidFill>
            <a:srgbClr val="40404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80000" rIns="180000"/>
          <a:lstStyle/>
          <a:p>
            <a:pPr eaLnBrk="0" hangingPunct="0">
              <a:spcBef>
                <a:spcPct val="2000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node in the solution tree with a larger number of the accumulated idle processors (</a:t>
            </a:r>
            <a:r>
              <a:rPr lang="en-US" altLang="zh-TW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</a:t>
            </a:r>
            <a:r>
              <a:rPr lang="en-US" altLang="zh-TW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terminated.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466681" y="3770626"/>
            <a:ext cx="3213560" cy="273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 Accumulated Idle Processors (</a:t>
            </a:r>
            <a:r>
              <a:rPr lang="en-US" altLang="zh-TW" sz="2200" u="sng" dirty="0" err="1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a.i</a:t>
            </a: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.)</a:t>
            </a:r>
            <a:endParaRPr lang="en-US" altLang="zh-TW" sz="2200" u="sng" dirty="0">
              <a:solidFill>
                <a:srgbClr val="5D9CE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idle processors accumulated from the time slot 1.</a:t>
            </a: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45" y="4584699"/>
            <a:ext cx="4785733" cy="14229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98" y="6116676"/>
            <a:ext cx="293527" cy="4402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23" y="6116676"/>
            <a:ext cx="293527" cy="4402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96" y="6116676"/>
            <a:ext cx="293527" cy="44029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21" y="6128399"/>
            <a:ext cx="293527" cy="4402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46" y="6116676"/>
            <a:ext cx="297843" cy="43597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1" y="6116675"/>
            <a:ext cx="297843" cy="4359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97" y="6112558"/>
            <a:ext cx="302160" cy="43597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22" y="6134496"/>
            <a:ext cx="302160" cy="435973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6794643" y="5514710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051243" y="5514710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9384888" y="5513266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851409" y="5680902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969127" y="5351939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9725409" y="5351939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432790" y="5514710"/>
            <a:ext cx="180000" cy="18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32" y="3741699"/>
            <a:ext cx="5323324" cy="8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53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4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4" y="1426742"/>
            <a:ext cx="4593556" cy="52890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4516" y="2832398"/>
            <a:ext cx="473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left feasible solution, we can get the </a:t>
            </a:r>
            <a:r>
              <a:rPr lang="en-US" altLang="zh-TW" sz="2200" b="1" dirty="0" err="1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  <a:r>
              <a:rPr lang="en-US" altLang="zh-TW" sz="2200" b="1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= 3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limitation.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4516" y="3990638"/>
            <a:ext cx="4735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</a:rPr>
              <a:t>The </a:t>
            </a:r>
            <a:r>
              <a:rPr lang="en-US" altLang="zh-TW" sz="2200" dirty="0">
                <a:solidFill>
                  <a:srgbClr val="404040"/>
                </a:solidFill>
              </a:rPr>
              <a:t>right branch will be terminated when we find </a:t>
            </a:r>
            <a:r>
              <a:rPr lang="en-US" altLang="zh-TW" sz="2200" b="1" dirty="0" err="1">
                <a:solidFill>
                  <a:srgbClr val="ED5564"/>
                </a:solidFill>
              </a:rPr>
              <a:t>a.i</a:t>
            </a:r>
            <a:r>
              <a:rPr lang="en-US" altLang="zh-TW" sz="2200" b="1" dirty="0">
                <a:solidFill>
                  <a:srgbClr val="ED5564"/>
                </a:solidFill>
              </a:rPr>
              <a:t>. </a:t>
            </a:r>
            <a:r>
              <a:rPr lang="en-US" altLang="zh-TW" sz="2200" b="1" dirty="0" smtClean="0">
                <a:solidFill>
                  <a:srgbClr val="ED5564"/>
                </a:solidFill>
              </a:rPr>
              <a:t>= 4</a:t>
            </a:r>
            <a:r>
              <a:rPr lang="en-US" altLang="zh-TW" sz="2200" dirty="0" smtClean="0">
                <a:solidFill>
                  <a:srgbClr val="404040"/>
                </a:solidFill>
              </a:rPr>
              <a:t> </a:t>
            </a:r>
            <a:r>
              <a:rPr lang="en-US" altLang="zh-TW" sz="2200" dirty="0">
                <a:solidFill>
                  <a:srgbClr val="404040"/>
                </a:solidFill>
              </a:rPr>
              <a:t>which is larger than 3.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橢圓 12"/>
          <p:cNvSpPr/>
          <p:nvPr/>
        </p:nvSpPr>
        <p:spPr>
          <a:xfrm>
            <a:off x="8585164" y="1582583"/>
            <a:ext cx="298068" cy="298068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12"/>
          <p:cNvSpPr/>
          <p:nvPr/>
        </p:nvSpPr>
        <p:spPr>
          <a:xfrm>
            <a:off x="8860396" y="1584855"/>
            <a:ext cx="298068" cy="298068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2"/>
          <p:cNvSpPr/>
          <p:nvPr/>
        </p:nvSpPr>
        <p:spPr>
          <a:xfrm>
            <a:off x="8246246" y="5515413"/>
            <a:ext cx="298068" cy="298068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699589" y="5551241"/>
            <a:ext cx="298068" cy="298068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2"/>
          <p:cNvSpPr/>
          <p:nvPr/>
        </p:nvSpPr>
        <p:spPr>
          <a:xfrm>
            <a:off x="9974821" y="5553513"/>
            <a:ext cx="298068" cy="298068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2"/>
          <p:cNvSpPr/>
          <p:nvPr/>
        </p:nvSpPr>
        <p:spPr>
          <a:xfrm>
            <a:off x="8585164" y="1576545"/>
            <a:ext cx="298068" cy="298068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2"/>
          <p:cNvSpPr/>
          <p:nvPr/>
        </p:nvSpPr>
        <p:spPr>
          <a:xfrm>
            <a:off x="8860396" y="1578817"/>
            <a:ext cx="298068" cy="298068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49396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5437" y="284480"/>
            <a:ext cx="7142205" cy="58928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404040"/>
                </a:solidFill>
              </a:rPr>
              <a:t>Critical Path Strategy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3466681" y="1076330"/>
            <a:ext cx="8494658" cy="2328722"/>
          </a:xfrm>
          <a:prstGeom prst="rect">
            <a:avLst/>
          </a:prstGeom>
          <a:solidFill>
            <a:srgbClr val="40404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the node which has a lower lower-bound among the nodes with the same parent in the solution </a:t>
            </a:r>
            <a:r>
              <a:rPr lang="en-US" altLang="zh-TW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tree.</a:t>
            </a: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 </a:t>
            </a:r>
            <a:r>
              <a:rPr lang="en-US" altLang="zh-TW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branch if the lower-bound of the node is higher than the upper-bound</a:t>
            </a:r>
            <a:endParaRPr lang="en-US" altLang="zh-TW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3767437" y="3598108"/>
            <a:ext cx="4576493" cy="309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Lower Bound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US" altLang="zh-TW" sz="2200" dirty="0" smtClean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H-Top(u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the level </a:t>
            </a: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 in the solution tree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H-Bottom(u): the height of partially developed schedule.</a:t>
            </a: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8343930" y="3598108"/>
            <a:ext cx="3493028" cy="19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Upper Bound</a:t>
            </a:r>
            <a:endParaRPr lang="en-US" altLang="zh-TW" sz="2200" u="sng" dirty="0">
              <a:solidFill>
                <a:srgbClr val="ED55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endParaRPr lang="en-US" altLang="zh-TW" sz="2200" dirty="0" smtClean="0">
              <a:solidFill>
                <a:srgbClr val="ED55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smallest level of the feasible solutions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found </a:t>
            </a: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far.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200" dirty="0">
              <a:solidFill>
                <a:srgbClr val="ED55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59" y="4207238"/>
            <a:ext cx="3747182" cy="3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183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 – H-Top(u)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321548" y="1714552"/>
            <a:ext cx="5958672" cy="1251551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The Definition of </a:t>
            </a:r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H-Top(u</a:t>
            </a:r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)</a:t>
            </a:r>
            <a: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/>
            </a:r>
            <a:b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</a:br>
            <a: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/>
            </a:r>
            <a:b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</a:b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H-Top(u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equal to the </a:t>
            </a: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node u</a:t>
            </a:r>
            <a:r>
              <a:rPr lang="en-US" altLang="zh-TW" sz="20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0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83" y="1359398"/>
            <a:ext cx="4966324" cy="541623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9194242" y="2120202"/>
            <a:ext cx="803868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182145" y="2966103"/>
            <a:ext cx="803868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194242" y="3812004"/>
            <a:ext cx="803868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321548" y="3187167"/>
            <a:ext cx="5958672" cy="239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b="1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Example</a:t>
            </a:r>
          </a:p>
          <a:p>
            <a:endParaRPr lang="en-US" altLang="zh-TW" b="1" dirty="0" smtClean="0">
              <a:solidFill>
                <a:srgbClr val="404040"/>
              </a:solidFill>
              <a:latin typeface="Arial Black" panose="020B0A04020102020204" pitchFamily="34" charset="0"/>
            </a:endParaRPr>
          </a:p>
          <a:p>
            <a:pPr lvl="1"/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H-Top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((C,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D))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</a:t>
            </a:r>
          </a:p>
          <a:p>
            <a:pPr lvl="1"/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H-Top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((B,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I))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lvl="1"/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H-Top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((H,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L))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TW" sz="2200" dirty="0">
              <a:solidFill>
                <a:srgbClr val="ED55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139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 – H-Bottom(u)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21547" y="1714553"/>
            <a:ext cx="6290267" cy="113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The Definition of H-Bottom(u)</a:t>
            </a:r>
            <a:endParaRPr lang="en-US" altLang="zh-TW" sz="26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6" y="2180032"/>
            <a:ext cx="6796811" cy="338844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321545" y="2664834"/>
            <a:ext cx="6963509" cy="211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Height</a:t>
            </a:r>
            <a:b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</a:br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= the height </a:t>
            </a:r>
            <a:r>
              <a:rPr lang="en-US" altLang="zh-TW" sz="2600" dirty="0">
                <a:solidFill>
                  <a:srgbClr val="404040"/>
                </a:solidFill>
                <a:latin typeface="Arial Black" panose="020B0A04020102020204" pitchFamily="34" charset="0"/>
              </a:rPr>
              <a:t>in Topological </a:t>
            </a:r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sorting</a:t>
            </a:r>
          </a:p>
          <a:p>
            <a:pPr lvl="1"/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Height(B) = 4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zh-TW" altLang="en-US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TW" altLang="en-US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TW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</a:p>
          <a:p>
            <a:pPr lvl="1"/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Height(C) = 5 (C</a:t>
            </a:r>
            <a:r>
              <a:rPr lang="zh-TW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TW" altLang="en-US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TW" altLang="en-US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TW" altLang="en-US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</a:p>
          <a:p>
            <a:r>
              <a:rPr lang="en-US" altLang="zh-TW" sz="2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The </a:t>
            </a:r>
            <a:r>
              <a:rPr lang="en-US" altLang="zh-TW" sz="2600" dirty="0">
                <a:solidFill>
                  <a:srgbClr val="404040"/>
                </a:solidFill>
                <a:latin typeface="Arial Black" panose="020B0A04020102020204" pitchFamily="34" charset="0"/>
              </a:rPr>
              <a:t>H-Bottom(u) and Lower-Bound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6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33" y="2659018"/>
            <a:ext cx="5195930" cy="4211141"/>
          </a:xfrm>
          <a:prstGeom prst="rect">
            <a:avLst/>
          </a:prstGeom>
        </p:spPr>
      </p:pic>
      <p:sp>
        <p:nvSpPr>
          <p:cNvPr id="12" name="內容版面配置區 2"/>
          <p:cNvSpPr txBox="1">
            <a:spLocks/>
          </p:cNvSpPr>
          <p:nvPr/>
        </p:nvSpPr>
        <p:spPr>
          <a:xfrm>
            <a:off x="321545" y="4783777"/>
            <a:ext cx="5302644" cy="71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H-Bottom</a:t>
            </a: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((C, D)) = Height(B) = 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b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l.b. of (C, D) = 2 + 4 = 6</a:t>
            </a: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321546" y="5680749"/>
            <a:ext cx="5302644" cy="78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H-Bottom</a:t>
            </a: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((B, D)) =</a:t>
            </a:r>
            <a:r>
              <a:rPr lang="zh-TW" altLang="en-US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Height(C) =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b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l.b.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(B, </a:t>
            </a: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= 2 +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= 7</a:t>
            </a:r>
            <a:endParaRPr lang="en-US" altLang="zh-TW" sz="2200" dirty="0">
              <a:solidFill>
                <a:srgbClr val="ED55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9735919" y="2696893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833242" y="3472291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727546" y="3462243"/>
            <a:ext cx="468000" cy="468000"/>
          </a:xfrm>
          <a:prstGeom prst="ellipse">
            <a:avLst/>
          </a:prstGeom>
          <a:solidFill>
            <a:srgbClr val="5D9CEC">
              <a:alpha val="3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659728" y="3475511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319381" y="4250909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10565376" y="3477186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1389341" y="3477186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9720381" y="2703446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9712007" y="3458747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653771" y="3450373"/>
            <a:ext cx="468000" cy="468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817703" y="3472291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0580915" y="3472291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959693" y="4252584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642981" y="4252584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306173" y="4242536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1389341" y="3472291"/>
            <a:ext cx="468000" cy="468000"/>
          </a:xfrm>
          <a:prstGeom prst="ellipse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31" name="圖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03" b="72410"/>
          <a:stretch/>
        </p:blipFill>
        <p:spPr>
          <a:xfrm>
            <a:off x="8066173" y="1378848"/>
            <a:ext cx="3992790" cy="1494335"/>
          </a:xfrm>
          <a:prstGeom prst="rect">
            <a:avLst/>
          </a:prstGeom>
        </p:spPr>
      </p:pic>
      <p:sp>
        <p:nvSpPr>
          <p:cNvPr id="32" name="圓角矩形 11"/>
          <p:cNvSpPr/>
          <p:nvPr/>
        </p:nvSpPr>
        <p:spPr>
          <a:xfrm>
            <a:off x="8154005" y="2144156"/>
            <a:ext cx="803868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3" name="圓角矩形 11"/>
          <p:cNvSpPr/>
          <p:nvPr/>
        </p:nvSpPr>
        <p:spPr>
          <a:xfrm>
            <a:off x="10565376" y="2126015"/>
            <a:ext cx="803868" cy="442128"/>
          </a:xfrm>
          <a:prstGeom prst="roundRect">
            <a:avLst/>
          </a:prstGeom>
          <a:solidFill>
            <a:srgbClr val="5D9CEC">
              <a:alpha val="5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06051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2" animBg="1"/>
      <p:bldP spid="19" grpId="0" animBg="1"/>
      <p:bldP spid="19" grpId="2" animBg="1"/>
      <p:bldP spid="20" grpId="0" animBg="1"/>
      <p:bldP spid="20" grpId="2" animBg="1"/>
      <p:bldP spid="21" grpId="0" animBg="1"/>
      <p:bldP spid="21" grpId="2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Upper Bound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321548" y="1714552"/>
            <a:ext cx="5958672" cy="1693679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The Definition of Upper Bound</a:t>
            </a:r>
            <a: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/>
            </a:r>
            <a:b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</a:br>
            <a: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/>
            </a:r>
            <a:br>
              <a:rPr lang="en-US" altLang="zh-TW" dirty="0" smtClean="0">
                <a:solidFill>
                  <a:srgbClr val="404040"/>
                </a:solidFill>
                <a:latin typeface="Arial Black" panose="020B0A04020102020204" pitchFamily="34" charset="0"/>
              </a:rPr>
            </a:b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upper-bound is the </a:t>
            </a:r>
            <a:r>
              <a:rPr lang="en-US" altLang="zh-TW" sz="2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of the feasible solutions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found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far.</a:t>
            </a:r>
            <a:endParaRPr lang="en-US" altLang="zh-TW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83" y="1359398"/>
            <a:ext cx="4966324" cy="5416234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321549" y="3408231"/>
            <a:ext cx="5958672" cy="239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b="1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Example</a:t>
            </a:r>
            <a:br>
              <a:rPr lang="en-US" altLang="zh-TW" sz="2600" b="1" dirty="0" smtClean="0">
                <a:solidFill>
                  <a:srgbClr val="404040"/>
                </a:solidFill>
                <a:latin typeface="Arial Black" panose="020B0A04020102020204" pitchFamily="34" charset="0"/>
              </a:rPr>
            </a:br>
            <a:r>
              <a:rPr lang="en-US" altLang="zh-TW" sz="2600" b="1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/>
            </a:r>
            <a:br>
              <a:rPr lang="en-US" altLang="zh-TW" sz="2600" b="1" dirty="0" smtClean="0">
                <a:solidFill>
                  <a:srgbClr val="404040"/>
                </a:solidFill>
                <a:latin typeface="Arial Black" panose="020B0A04020102020204" pitchFamily="34" charset="0"/>
              </a:rPr>
            </a:b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finish the right branch in </a:t>
            </a:r>
            <a:b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K, N, O, G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this branch turns to be a </a:t>
            </a:r>
            <a:r>
              <a:rPr lang="en-US" altLang="zh-TW" sz="22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feasible solution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upper-bound is </a:t>
            </a:r>
            <a:r>
              <a:rPr lang="en-US" altLang="zh-TW" sz="22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en-US" altLang="zh-TW" sz="2200" dirty="0">
              <a:solidFill>
                <a:srgbClr val="ED55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194242" y="2120202"/>
            <a:ext cx="803868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182145" y="2966103"/>
            <a:ext cx="803868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194242" y="3812004"/>
            <a:ext cx="803868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854273" y="4654062"/>
            <a:ext cx="1465384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713595" y="5508171"/>
            <a:ext cx="1776883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837714" y="1331725"/>
            <a:ext cx="1125416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8205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4294967295"/>
          </p:nvPr>
        </p:nvSpPr>
        <p:spPr>
          <a:xfrm>
            <a:off x="370193" y="1787136"/>
            <a:ext cx="6010510" cy="456075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40404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Rule</a:t>
            </a:r>
          </a:p>
          <a:p>
            <a:pPr lvl="1"/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node with lower lower-bound among the nodes with the same parent in the solution tree.</a:t>
            </a:r>
          </a:p>
          <a:p>
            <a:pPr lvl="1"/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branch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lower-bound of the node is higher than the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upper-bound</a:t>
            </a:r>
          </a:p>
          <a:p>
            <a:r>
              <a:rPr lang="en-US" altLang="zh-TW" sz="2400" dirty="0" smtClean="0">
                <a:solidFill>
                  <a:srgbClr val="41414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Example</a:t>
            </a:r>
          </a:p>
          <a:p>
            <a:pPr lvl="1"/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lower-bound is 7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altLang="zh-TW" sz="2200" b="1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lower-bound is 6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 we should expand the right branch earlier</a:t>
            </a:r>
          </a:p>
          <a:p>
            <a:pPr lvl="1"/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lower-bound 7</a:t>
            </a:r>
            <a:r>
              <a:rPr lang="zh-TW" altLang="en-US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greater than </a:t>
            </a:r>
            <a:r>
              <a:rPr lang="en-US" altLang="zh-TW" sz="2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upper-bound 6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terminate the left branch</a:t>
            </a:r>
            <a:endParaRPr lang="en-US" altLang="zh-TW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5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15" y="1359398"/>
            <a:ext cx="4966324" cy="54162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17" y="2635539"/>
            <a:ext cx="1048603" cy="34750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903217" y="2135593"/>
            <a:ext cx="803869" cy="442128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314822" y="2105448"/>
            <a:ext cx="813917" cy="442128"/>
          </a:xfrm>
          <a:prstGeom prst="roundRect">
            <a:avLst/>
          </a:prstGeom>
          <a:solidFill>
            <a:srgbClr val="5D9CEC">
              <a:alpha val="5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9" y="2621242"/>
            <a:ext cx="1048603" cy="3475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5" y="5994278"/>
            <a:ext cx="2289587" cy="703147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8814080" y="5513514"/>
            <a:ext cx="1776883" cy="442128"/>
          </a:xfrm>
          <a:prstGeom prst="roundRect">
            <a:avLst/>
          </a:prstGeom>
          <a:solidFill>
            <a:srgbClr val="797979">
              <a:alpha val="50000"/>
            </a:srgbClr>
          </a:solidFill>
          <a:ln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加號 12"/>
          <p:cNvSpPr/>
          <p:nvPr/>
        </p:nvSpPr>
        <p:spPr>
          <a:xfrm rot="2628278">
            <a:off x="7439256" y="1759556"/>
            <a:ext cx="648000" cy="648000"/>
          </a:xfrm>
          <a:prstGeom prst="mathPlus">
            <a:avLst/>
          </a:prstGeom>
          <a:solidFill>
            <a:srgbClr val="ED55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D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12" grpId="0" uiExpan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72" y="2018974"/>
            <a:ext cx="720000" cy="720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725097" y="684903"/>
            <a:ext cx="7082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Outline</a:t>
            </a:r>
            <a:endParaRPr lang="zh-TW" altLang="en-US" sz="4400" b="1" dirty="0">
              <a:solidFill>
                <a:schemeClr val="bg1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34052" y="1901921"/>
            <a:ext cx="473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5F5F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Problem Description</a:t>
            </a:r>
          </a:p>
          <a:p>
            <a:r>
              <a:rPr lang="en-US" altLang="zh-TW" sz="1600" dirty="0" smtClean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“The Equal Execution-Time Job Scheduling Problem”?</a:t>
            </a:r>
            <a:endParaRPr lang="zh-TW" altLang="en-US" sz="16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72" y="3617983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34052" y="3500930"/>
            <a:ext cx="473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5F5F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 B&amp;B Rules</a:t>
            </a:r>
          </a:p>
          <a:p>
            <a:r>
              <a:rPr lang="en-US" altLang="zh-TW" sz="1600" dirty="0" smtClean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Clever branching and bounding rules need to be devised. There are 5 rules to solve this problem effectively.</a:t>
            </a:r>
            <a:endParaRPr lang="zh-TW" altLang="en-US" sz="16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72" y="5333004"/>
            <a:ext cx="720000" cy="72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434052" y="5215951"/>
            <a:ext cx="473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5F5F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zh-TW" sz="1600" dirty="0" smtClean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proposition concluded or inferred from the premises of the problem</a:t>
            </a:r>
            <a:endParaRPr lang="zh-TW" altLang="en-US" sz="16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4483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TW" sz="2800" smtClean="0"/>
              <a:t>Conclusion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82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270550" y="149537"/>
            <a:ext cx="7142205" cy="1301578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en-US" altLang="zh-TW" sz="36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The Equal-Execution Time Job Scheduling Problem</a:t>
            </a:r>
            <a:endParaRPr lang="zh-TW" sz="3600" dirty="0">
              <a:solidFill>
                <a:srgbClr val="40404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altLang="zh-TW" dirty="0" smtClean="0"/>
              <a:t>Problem</a:t>
            </a:r>
          </a:p>
          <a:p>
            <a:pPr algn="ctr"/>
            <a:r>
              <a:rPr lang="en-US" altLang="zh-TW" dirty="0" smtClean="0"/>
              <a:t>Description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17" y="1235947"/>
            <a:ext cx="2698147" cy="2186765"/>
          </a:xfrm>
          <a:prstGeom prst="rect">
            <a:avLst/>
          </a:prstGeom>
          <a:solidFill>
            <a:srgbClr val="5D9CEC">
              <a:alpha val="50000"/>
            </a:srgbClr>
          </a:solidFill>
          <a:effectLst>
            <a:softEdge rad="50800"/>
          </a:effectLst>
          <a:scene3d>
            <a:camera prst="obliqueBottomRight"/>
            <a:lightRig rig="threePt" dir="t"/>
          </a:scene3d>
        </p:spPr>
      </p:pic>
      <p:sp>
        <p:nvSpPr>
          <p:cNvPr id="3" name="文字方塊 2"/>
          <p:cNvSpPr txBox="1"/>
          <p:nvPr/>
        </p:nvSpPr>
        <p:spPr>
          <a:xfrm>
            <a:off x="3336055" y="1445219"/>
            <a:ext cx="53658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</a:rPr>
              <a:t>The Partial Ordering of Jobs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job costs equal </a:t>
            </a:r>
            <a:r>
              <a:rPr lang="en-US" altLang="zh-TW" sz="20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for </a:t>
            </a:r>
            <a:r>
              <a:rPr lang="en-US" altLang="zh-TW" sz="20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ancestor job must be execute first.</a:t>
            </a:r>
            <a:endParaRPr lang="zh-TW" altLang="en-US" sz="2000" dirty="0">
              <a:solidFill>
                <a:srgbClr val="5D9CEC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36055" y="3326005"/>
            <a:ext cx="63907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</a:rPr>
              <a:t>Time Profile with </a:t>
            </a:r>
            <a:r>
              <a:rPr lang="en-US" altLang="zh-TW" sz="2200" u="sng" dirty="0" err="1" smtClean="0">
                <a:solidFill>
                  <a:srgbClr val="ED5564"/>
                </a:solidFill>
                <a:latin typeface="Arial Black" panose="020B0A04020102020204" pitchFamily="34" charset="0"/>
              </a:rPr>
              <a:t>Avaliable</a:t>
            </a: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</a:rPr>
              <a:t> Processor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processors that can be used simultaneously.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processors cannot be </a:t>
            </a:r>
            <a:r>
              <a:rPr lang="en-US" altLang="zh-TW" sz="20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</a:t>
            </a: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any </a:t>
            </a:r>
            <a:r>
              <a:rPr lang="en-US" altLang="zh-TW" sz="20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altLang="zh-TW" sz="2000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job.</a:t>
            </a:r>
            <a:endParaRPr lang="zh-TW" altLang="en-US" sz="2000" dirty="0">
              <a:solidFill>
                <a:srgbClr val="ED5564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64" y="4796177"/>
            <a:ext cx="4837866" cy="821228"/>
          </a:xfrm>
          <a:prstGeom prst="rect">
            <a:avLst/>
          </a:prstGeom>
          <a:solidFill>
            <a:srgbClr val="ED5564">
              <a:alpha val="40000"/>
            </a:srgbClr>
          </a:solidFill>
        </p:spPr>
      </p:pic>
      <p:grpSp>
        <p:nvGrpSpPr>
          <p:cNvPr id="10" name="群組 9"/>
          <p:cNvGrpSpPr/>
          <p:nvPr/>
        </p:nvGrpSpPr>
        <p:grpSpPr>
          <a:xfrm>
            <a:off x="3613464" y="5785675"/>
            <a:ext cx="8164449" cy="884720"/>
            <a:chOff x="3447833" y="5876109"/>
            <a:chExt cx="8164449" cy="884720"/>
          </a:xfrm>
        </p:grpSpPr>
        <p:sp>
          <p:nvSpPr>
            <p:cNvPr id="8" name="圓角矩形 7"/>
            <p:cNvSpPr/>
            <p:nvPr/>
          </p:nvSpPr>
          <p:spPr>
            <a:xfrm>
              <a:off x="3808075" y="5876109"/>
              <a:ext cx="7804207" cy="884720"/>
            </a:xfrm>
            <a:prstGeom prst="roundRect">
              <a:avLst>
                <a:gd name="adj" fmla="val 18343"/>
              </a:avLst>
            </a:prstGeom>
            <a:solidFill>
              <a:srgbClr val="FD8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rtlCol="0" anchor="ctr"/>
            <a:lstStyle/>
            <a:p>
              <a:r>
                <a:rPr lang="en-US" altLang="zh-TW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Find out the valid solution to minimize the maximum completion time, which is the time slot in which the last job is finished.</a:t>
              </a:r>
              <a:endParaRPr lang="zh-TW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833" y="5876109"/>
              <a:ext cx="884720" cy="884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965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(Feasible) Solution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1937" y="1535654"/>
            <a:ext cx="2883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Time Profile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1937" y="2858468"/>
            <a:ext cx="4896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Solution 01 (Optimal)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01937" y="4739533"/>
            <a:ext cx="2883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Solution 02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2004700"/>
            <a:ext cx="5323324" cy="8091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3279118"/>
            <a:ext cx="3599299" cy="14604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8" y="5170419"/>
            <a:ext cx="4837269" cy="14382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49" y="1703519"/>
            <a:ext cx="5572459" cy="4516306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951977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3676" y="3333978"/>
            <a:ext cx="607670" cy="1341846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9355015" y="1738364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549855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371346" y="3337951"/>
            <a:ext cx="592853" cy="1342766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402097" y="2574052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355015" y="2574052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126355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963943" y="3333978"/>
            <a:ext cx="592853" cy="1336403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7124336" y="2576324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8914618" y="341978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712903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556540" y="3329086"/>
            <a:ext cx="592853" cy="1341296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851168" y="341978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926341" y="4168203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300629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3148611" y="3333978"/>
            <a:ext cx="592853" cy="1336403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873819" y="244863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733197" y="3333978"/>
            <a:ext cx="592853" cy="1336403"/>
          </a:xfrm>
          <a:prstGeom prst="roundRect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918024" y="4945691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11130227" y="2574052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6402634" y="341201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10247645" y="2576324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10247645" y="341201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9410393" y="5640057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449102" y="5640057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851168" y="4168203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7131143" y="3412018"/>
            <a:ext cx="502418" cy="504000"/>
          </a:xfrm>
          <a:prstGeom prst="ellipse">
            <a:avLst/>
          </a:prstGeom>
          <a:solidFill>
            <a:srgbClr val="5D9CE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733451" y="5206739"/>
            <a:ext cx="607670" cy="1354422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9355015" y="173836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340846" y="5210151"/>
            <a:ext cx="607670" cy="1351010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123499" y="257632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8402097" y="257405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948241" y="5210151"/>
            <a:ext cx="607670" cy="1351010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0256018" y="2569911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9350515" y="257632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2555091" y="5210151"/>
            <a:ext cx="607670" cy="1351010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7131143" y="3419788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401721" y="3412018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3164726" y="5204805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926341" y="3419788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7851969" y="3414639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1132934" y="2579121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3764313" y="5207630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8924377" y="4168203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10256018" y="342018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4448242" y="2453850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4370888" y="5204805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850935" y="4168203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8929224" y="4945691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045987" y="2455193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4975027" y="5211355"/>
            <a:ext cx="607670" cy="1356355"/>
          </a:xfrm>
          <a:prstGeom prst="roundRect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8449102" y="5640057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9417036" y="563098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767217" y="3687778"/>
            <a:ext cx="683288" cy="643094"/>
          </a:xfrm>
          <a:prstGeom prst="ellipse">
            <a:avLst/>
          </a:prstGeom>
          <a:noFill/>
          <a:ln w="76200">
            <a:solidFill>
              <a:srgbClr val="5D9C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5D9CEC"/>
                </a:solidFill>
                <a:latin typeface="Arial Black" panose="020B0A04020102020204" pitchFamily="34" charset="0"/>
              </a:rPr>
              <a:t>6</a:t>
            </a:r>
            <a:endParaRPr lang="zh-TW" altLang="en-US" sz="3600" dirty="0">
              <a:solidFill>
                <a:srgbClr val="5D9CEC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5865960" y="5561435"/>
            <a:ext cx="683288" cy="643094"/>
          </a:xfrm>
          <a:prstGeom prst="ellipse">
            <a:avLst/>
          </a:prstGeom>
          <a:noFill/>
          <a:ln w="76200">
            <a:solidFill>
              <a:srgbClr val="ED5564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ED5564"/>
                </a:solidFill>
                <a:latin typeface="Arial Black" panose="020B0A04020102020204" pitchFamily="34" charset="0"/>
              </a:rPr>
              <a:t>8</a:t>
            </a:r>
            <a:endParaRPr lang="zh-TW" altLang="en-US" sz="3600" dirty="0">
              <a:solidFill>
                <a:srgbClr val="ED556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39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of the Problem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3146" y="2103162"/>
            <a:ext cx="43207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problem was proved to be NP-hard.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solved by </a:t>
            </a:r>
            <a:r>
              <a:rPr lang="en-US" altLang="zh-TW" sz="22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search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i: the possible choice at time </a:t>
            </a:r>
            <a:r>
              <a:rPr lang="en-US" altLang="zh-TW" sz="2200" dirty="0" err="1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endParaRPr lang="en-US" altLang="zh-TW" sz="2200" dirty="0" smtClean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Branch and Bound Approach to prune.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5" y="1670514"/>
            <a:ext cx="6092349" cy="49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4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404040"/>
                </a:solidFill>
              </a:rPr>
              <a:t>Common </a:t>
            </a:r>
            <a:r>
              <a:rPr lang="en-US" altLang="zh-TW" dirty="0" smtClean="0">
                <a:solidFill>
                  <a:srgbClr val="404040"/>
                </a:solidFill>
              </a:rPr>
              <a:t>S</a:t>
            </a:r>
            <a:r>
              <a:rPr lang="zh-TW" altLang="zh-TW" dirty="0" smtClean="0">
                <a:solidFill>
                  <a:srgbClr val="404040"/>
                </a:solidFill>
              </a:rPr>
              <a:t>uccessors </a:t>
            </a:r>
            <a:r>
              <a:rPr lang="en-US" altLang="zh-TW" dirty="0" smtClean="0">
                <a:solidFill>
                  <a:srgbClr val="404040"/>
                </a:solidFill>
              </a:rPr>
              <a:t>E</a:t>
            </a:r>
            <a:r>
              <a:rPr lang="zh-TW" altLang="zh-TW" dirty="0" smtClean="0">
                <a:solidFill>
                  <a:srgbClr val="404040"/>
                </a:solidFill>
              </a:rPr>
              <a:t>ffect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01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466681" y="2112650"/>
            <a:ext cx="8494658" cy="2574682"/>
            <a:chOff x="3466681" y="2112650"/>
            <a:chExt cx="8494658" cy="2574682"/>
          </a:xfrm>
        </p:grpSpPr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3466681" y="2112650"/>
              <a:ext cx="8494658" cy="2574682"/>
            </a:xfrm>
            <a:prstGeom prst="rect">
              <a:avLst/>
            </a:prstGeom>
            <a:solidFill>
              <a:srgbClr val="404040">
                <a:alpha val="7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and B are jobs with same immediate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children</a:t>
              </a:r>
            </a:p>
            <a:p>
              <a:pPr marL="457200" indent="-4572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i in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solution </a:t>
              </a:r>
              <a:r>
                <a:rPr lang="en-US" altLang="zh-TW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tree, there 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</a:p>
            <a:p>
              <a:pPr marL="914400" lvl="1" indent="-4572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914400" lvl="1" indent="-4572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zh-TW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zh-TW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TW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 need to expand either s1 or s2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109" y="3173602"/>
              <a:ext cx="2840982" cy="371888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109" y="3710100"/>
              <a:ext cx="2822693" cy="37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0557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Rule 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04" y="1512714"/>
            <a:ext cx="7310529" cy="18460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4516" y="1877358"/>
            <a:ext cx="4320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level 2, we can choose (C,E), (D,E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59" y="3740476"/>
            <a:ext cx="3774621" cy="26101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4516" y="3071733"/>
            <a:ext cx="43207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C </a:t>
            </a:r>
            <a:r>
              <a:rPr lang="en-US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 have same immediate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children.</a:t>
            </a:r>
            <a:b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only </a:t>
            </a:r>
            <a:r>
              <a:rPr lang="en-US" altLang="zh-TW" sz="2200" b="1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expand either (C,E) or (D,E</a:t>
            </a:r>
            <a:r>
              <a:rPr lang="en-US" altLang="zh-TW" sz="2200" b="1" dirty="0" smtClean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condition 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zh-TW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(C,E), (D,P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zh-TW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 have same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hildren</a:t>
            </a:r>
            <a:endParaRPr lang="en-US" altLang="zh-TW" sz="2200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zh-TW" altLang="zh-TW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 have same </a:t>
            </a:r>
            <a:r>
              <a:rPr lang="en-US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</a:t>
            </a:r>
            <a:r>
              <a:rPr lang="zh-TW" altLang="zh-TW" sz="22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zh-TW" altLang="zh-TW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53259" y="4592097"/>
            <a:ext cx="1796438" cy="1668026"/>
          </a:xfrm>
          <a:prstGeom prst="roundRect">
            <a:avLst/>
          </a:prstGeom>
          <a:solidFill>
            <a:srgbClr val="ED5564">
              <a:alpha val="5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7"/>
          <p:cNvSpPr/>
          <p:nvPr/>
        </p:nvSpPr>
        <p:spPr>
          <a:xfrm>
            <a:off x="8431442" y="4592097"/>
            <a:ext cx="1796438" cy="1668026"/>
          </a:xfrm>
          <a:prstGeom prst="roundRect">
            <a:avLst/>
          </a:prstGeom>
          <a:solidFill>
            <a:srgbClr val="5D9CEC">
              <a:alpha val="50000"/>
            </a:srgbClr>
          </a:solidFill>
          <a:ln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540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414141"/>
                </a:solidFill>
              </a:rPr>
              <a:t>Internal Node First Strategy</a:t>
            </a:r>
            <a:endParaRPr lang="zh-TW" altLang="en-US" dirty="0">
              <a:solidFill>
                <a:srgbClr val="41414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Rule</a:t>
            </a:r>
          </a:p>
          <a:p>
            <a:pPr algn="ctr"/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4275437" y="3629164"/>
            <a:ext cx="3343523" cy="111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5D9CE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Internal node</a:t>
            </a:r>
            <a:endParaRPr lang="en-US" altLang="zh-TW" sz="2200" u="sng" dirty="0">
              <a:solidFill>
                <a:srgbClr val="5D9CE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having child nodes</a:t>
            </a:r>
            <a:r>
              <a:rPr lang="en-US" altLang="zh-TW" sz="2200" dirty="0" smtClean="0">
                <a:solidFill>
                  <a:srgbClr val="5D9C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200" dirty="0">
              <a:solidFill>
                <a:srgbClr val="5D9C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466681" y="2112650"/>
            <a:ext cx="8494658" cy="942050"/>
          </a:xfrm>
          <a:prstGeom prst="rect">
            <a:avLst/>
          </a:prstGeom>
          <a:solidFill>
            <a:srgbClr val="40404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TW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node of the job precedence graph shall be processed earlier than the leaf </a:t>
            </a:r>
            <a:r>
              <a:rPr lang="en-US" altLang="zh-TW" sz="2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zh-TW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39" y="3426488"/>
            <a:ext cx="3607873" cy="292407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899884" y="4519880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378287" y="4518351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397919" y="4528523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839463" y="5014187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9233053" y="5960392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9857230" y="5968343"/>
            <a:ext cx="360000" cy="360000"/>
          </a:xfrm>
          <a:prstGeom prst="ellipse">
            <a:avLst/>
          </a:prstGeom>
          <a:solidFill>
            <a:srgbClr val="ED55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370833" y="397024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835653" y="452269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536693" y="452269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9536693" y="501037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536693" y="550948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9193793" y="397786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814823" y="397405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10397753" y="397405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973063" y="3974057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Rectangle 3"/>
          <p:cNvSpPr>
            <a:spLocks/>
          </p:cNvSpPr>
          <p:nvPr/>
        </p:nvSpPr>
        <p:spPr bwMode="auto">
          <a:xfrm>
            <a:off x="4275437" y="4816897"/>
            <a:ext cx="3343523" cy="110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200" u="sng" dirty="0" smtClean="0">
                <a:solidFill>
                  <a:srgbClr val="ED556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Leaf node</a:t>
            </a:r>
            <a:endParaRPr lang="en-US" altLang="zh-TW" sz="2200" u="sng" dirty="0">
              <a:solidFill>
                <a:srgbClr val="ED556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zh-TW" sz="2200" dirty="0">
                <a:solidFill>
                  <a:srgbClr val="ED5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without child nodes</a:t>
            </a:r>
          </a:p>
        </p:txBody>
      </p:sp>
      <p:sp>
        <p:nvSpPr>
          <p:cNvPr id="23" name="橢圓 12"/>
          <p:cNvSpPr/>
          <p:nvPr/>
        </p:nvSpPr>
        <p:spPr>
          <a:xfrm>
            <a:off x="9827325" y="3417632"/>
            <a:ext cx="360000" cy="360000"/>
          </a:xfrm>
          <a:prstGeom prst="ellipse">
            <a:avLst/>
          </a:prstGeom>
          <a:solidFill>
            <a:srgbClr val="5D9CE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14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2016012"/>
            <a:ext cx="5323324" cy="786521"/>
          </a:xfrm>
          <a:prstGeom prst="rect">
            <a:avLst/>
          </a:prstGeom>
        </p:spPr>
      </p:pic>
      <p:sp>
        <p:nvSpPr>
          <p:cNvPr id="143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Rule 2</a:t>
            </a:r>
            <a:endParaRPr lang="zh-TW" altLang="en-US" dirty="0" smtClean="0"/>
          </a:p>
        </p:txBody>
      </p:sp>
      <p:sp>
        <p:nvSpPr>
          <p:cNvPr id="30" name="文字方塊 29"/>
          <p:cNvSpPr txBox="1"/>
          <p:nvPr/>
        </p:nvSpPr>
        <p:spPr>
          <a:xfrm>
            <a:off x="401937" y="1535654"/>
            <a:ext cx="2883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Time Profile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1937" y="2858468"/>
            <a:ext cx="4896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404040"/>
                </a:solidFill>
                <a:latin typeface="Arial Black" panose="020B0A04020102020204" pitchFamily="34" charset="0"/>
              </a:rPr>
              <a:t>A Partial Solution Tree Case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3" y="3289355"/>
            <a:ext cx="2230570" cy="33226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49" y="1703519"/>
            <a:ext cx="5572459" cy="4516306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952259" y="2449528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14505" y="4531807"/>
            <a:ext cx="422031" cy="221063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355015" y="1738364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31748" y="2454235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863779" y="5461377"/>
            <a:ext cx="663192" cy="205893"/>
          </a:xfrm>
          <a:prstGeom prst="roundRect">
            <a:avLst/>
          </a:prstGeom>
          <a:solidFill>
            <a:srgbClr val="ED55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136004" y="2584100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240944" y="257405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135248" y="2574052"/>
            <a:ext cx="502418" cy="504000"/>
          </a:xfrm>
          <a:prstGeom prst="ellipse">
            <a:avLst/>
          </a:prstGeom>
          <a:solidFill>
            <a:srgbClr val="ED5564">
              <a:alpha val="30000"/>
            </a:srgbClr>
          </a:solidFill>
          <a:ln>
            <a:solidFill>
              <a:srgbClr val="ED5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121285" y="2448052"/>
            <a:ext cx="252000" cy="252000"/>
          </a:xfrm>
          <a:prstGeom prst="ellipse">
            <a:avLst/>
          </a:prstGeom>
          <a:solidFill>
            <a:srgbClr val="4040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404150" y="3419788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14967" y="3419788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404719" y="2584100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361819" y="2584100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849232" y="3419788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240944" y="3414671"/>
            <a:ext cx="502418" cy="504000"/>
          </a:xfrm>
          <a:prstGeom prst="ellipse">
            <a:avLst/>
          </a:prstGeom>
          <a:solidFill>
            <a:srgbClr val="AC92EB">
              <a:alpha val="30000"/>
            </a:srgbClr>
          </a:solidFill>
          <a:ln>
            <a:solidFill>
              <a:srgbClr val="AC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5139502" y="5318685"/>
            <a:ext cx="2686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ED5564"/>
                </a:solidFill>
                <a:latin typeface="Calibri" pitchFamily="34" charset="0"/>
              </a:rPr>
              <a:t>Leaf Node</a:t>
            </a:r>
            <a:r>
              <a:rPr lang="en-US" altLang="zh-TW" sz="2400" b="1" dirty="0">
                <a:solidFill>
                  <a:srgbClr val="ED5564"/>
                </a:solidFill>
                <a:latin typeface="Calibri" pitchFamily="34" charset="0"/>
              </a:rPr>
              <a:t>: F, G, J</a:t>
            </a:r>
            <a:endParaRPr lang="zh-TW" altLang="en-US" sz="2400" b="1" dirty="0">
              <a:solidFill>
                <a:srgbClr val="ED5564"/>
              </a:solidFill>
              <a:latin typeface="Calibri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35276" y="4845464"/>
            <a:ext cx="3294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>
                <a:solidFill>
                  <a:srgbClr val="5D9CEC"/>
                </a:solidFill>
              </a:rPr>
              <a:t>I</a:t>
            </a:r>
            <a:r>
              <a:rPr lang="en-US" altLang="zh-TW" sz="2400" b="1" dirty="0" smtClean="0">
                <a:solidFill>
                  <a:srgbClr val="5D9CEC"/>
                </a:solidFill>
              </a:rPr>
              <a:t>nternal Node</a:t>
            </a:r>
            <a:r>
              <a:rPr lang="en-US" altLang="zh-TW" sz="2400" b="1" dirty="0">
                <a:solidFill>
                  <a:srgbClr val="5D9CEC"/>
                </a:solidFill>
              </a:rPr>
              <a:t>: H, C, D</a:t>
            </a:r>
            <a:endParaRPr lang="zh-TW" altLang="en-US" sz="2400" b="1" dirty="0">
              <a:solidFill>
                <a:srgbClr val="5D9CEC"/>
              </a:solidFill>
            </a:endParaRPr>
          </a:p>
        </p:txBody>
      </p:sp>
      <p:sp>
        <p:nvSpPr>
          <p:cNvPr id="4" name="加號 3"/>
          <p:cNvSpPr/>
          <p:nvPr/>
        </p:nvSpPr>
        <p:spPr>
          <a:xfrm rot="2628278">
            <a:off x="2049285" y="6151726"/>
            <a:ext cx="648000" cy="648000"/>
          </a:xfrm>
          <a:prstGeom prst="mathPlus">
            <a:avLst/>
          </a:prstGeom>
          <a:solidFill>
            <a:srgbClr val="ED55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D5564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847532" y="6295726"/>
            <a:ext cx="360000" cy="360000"/>
          </a:xfrm>
          <a:prstGeom prst="ellipse">
            <a:avLst/>
          </a:prstGeom>
          <a:noFill/>
          <a:ln w="152400">
            <a:solidFill>
              <a:srgbClr val="5D9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181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1" animBg="1"/>
      <p:bldP spid="19" grpId="2" animBg="1"/>
      <p:bldP spid="20" grpId="1" animBg="1"/>
      <p:bldP spid="20" grpId="2" animBg="1"/>
      <p:bldP spid="21" grpId="1" animBg="1"/>
      <p:bldP spid="22" grpId="1" animBg="1"/>
      <p:bldP spid="23" grpId="1" animBg="1"/>
      <p:bldP spid="24" grpId="1" animBg="1"/>
      <p:bldP spid="24" grpId="2" animBg="1"/>
      <p:bldP spid="25" grpId="0"/>
      <p:bldP spid="26" grpId="0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2849</Words>
  <Application>Microsoft Office PowerPoint</Application>
  <PresentationFormat>Custom</PresentationFormat>
  <Paragraphs>251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新細明體</vt:lpstr>
      <vt:lpstr>Arial Black</vt:lpstr>
      <vt:lpstr>Calibri</vt:lpstr>
      <vt:lpstr>Calibri Light</vt:lpstr>
      <vt:lpstr>華康中黑體</vt:lpstr>
      <vt:lpstr>Courier New</vt:lpstr>
      <vt:lpstr>Wingdings</vt:lpstr>
      <vt:lpstr>Office 佈景主題</vt:lpstr>
      <vt:lpstr>1_Office 佈景主題</vt:lpstr>
      <vt:lpstr>2_Office 佈景主題</vt:lpstr>
      <vt:lpstr>PowerPoint Presentation</vt:lpstr>
      <vt:lpstr>PowerPoint Presentation</vt:lpstr>
      <vt:lpstr>The Equal-Execution Time Job Scheduling Problem</vt:lpstr>
      <vt:lpstr>Example (Feasible) Solution</vt:lpstr>
      <vt:lpstr>Features of the Problem</vt:lpstr>
      <vt:lpstr>Common Successors Effect</vt:lpstr>
      <vt:lpstr>Example for Rule 1</vt:lpstr>
      <vt:lpstr>Internal Node First Strategy</vt:lpstr>
      <vt:lpstr>Example For Rule 2</vt:lpstr>
      <vt:lpstr>Maximizing the Number of Processed Jobs</vt:lpstr>
      <vt:lpstr>Example for Rule 3</vt:lpstr>
      <vt:lpstr>Example for Rule 3</vt:lpstr>
      <vt:lpstr>Accumulated Idle Processors Strategy</vt:lpstr>
      <vt:lpstr>Example for Rule 4</vt:lpstr>
      <vt:lpstr>Critical Path Strategy</vt:lpstr>
      <vt:lpstr>Lower Bound – H-Top(u)</vt:lpstr>
      <vt:lpstr>Lower Bound – H-Bottom(u)</vt:lpstr>
      <vt:lpstr>Upper Bound</vt:lpstr>
      <vt:lpstr>Example for Rule 5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 Hsiang Peng</dc:creator>
  <cp:lastModifiedBy>Larry</cp:lastModifiedBy>
  <cp:revision>482</cp:revision>
  <dcterms:created xsi:type="dcterms:W3CDTF">2017-12-13T11:35:56Z</dcterms:created>
  <dcterms:modified xsi:type="dcterms:W3CDTF">2017-12-16T14:55:45Z</dcterms:modified>
</cp:coreProperties>
</file>