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notesMasterIdLst>
    <p:notesMasterId r:id="rId33"/>
  </p:notesMasterIdLst>
  <p:sldIdLst>
    <p:sldId id="258" r:id="rId2"/>
    <p:sldId id="259" r:id="rId3"/>
    <p:sldId id="261" r:id="rId4"/>
    <p:sldId id="262" r:id="rId5"/>
    <p:sldId id="260" r:id="rId6"/>
    <p:sldId id="266" r:id="rId7"/>
    <p:sldId id="263" r:id="rId8"/>
    <p:sldId id="264" r:id="rId9"/>
    <p:sldId id="265" r:id="rId10"/>
    <p:sldId id="268" r:id="rId11"/>
    <p:sldId id="295" r:id="rId12"/>
    <p:sldId id="293" r:id="rId13"/>
    <p:sldId id="269" r:id="rId14"/>
    <p:sldId id="283" r:id="rId15"/>
    <p:sldId id="270" r:id="rId16"/>
    <p:sldId id="271" r:id="rId17"/>
    <p:sldId id="272" r:id="rId18"/>
    <p:sldId id="274" r:id="rId19"/>
    <p:sldId id="275" r:id="rId20"/>
    <p:sldId id="292" r:id="rId21"/>
    <p:sldId id="294" r:id="rId22"/>
    <p:sldId id="284" r:id="rId23"/>
    <p:sldId id="291" r:id="rId24"/>
    <p:sldId id="276" r:id="rId25"/>
    <p:sldId id="277" r:id="rId26"/>
    <p:sldId id="290" r:id="rId27"/>
    <p:sldId id="278" r:id="rId28"/>
    <p:sldId id="279" r:id="rId29"/>
    <p:sldId id="286" r:id="rId30"/>
    <p:sldId id="287" r:id="rId31"/>
    <p:sldId id="288" r:id="rId32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3300"/>
    <a:srgbClr val="9900FF"/>
    <a:srgbClr val="008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584DCA6-1BAB-49EC-BE9F-F6A1BDCCC349}" type="datetimeFigureOut">
              <a:rPr lang="zh-TW" altLang="en-US"/>
              <a:pPr>
                <a:defRPr/>
              </a:pPr>
              <a:t>2010/12/13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13DE713-1C77-4B3A-A47D-39BBC4AC09B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06E73A6-2E67-4F53-BD26-9B00296996D6}" type="slidenum">
              <a:rPr lang="en-US" altLang="zh-TW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zh-TW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003599-4573-4AAF-B960-AAD2C4712D9A}" type="slidenum">
              <a:rPr lang="en-US" altLang="zh-TW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zh-TW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707B732-BA5F-4600-BDBA-AEA0431F816C}" type="slidenum">
              <a:rPr lang="en-US" altLang="zh-TW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zh-TW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0067582-DB03-4676-809A-0FB52981640B}" type="slidenum">
              <a:rPr lang="en-US" altLang="zh-TW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zh-TW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DF35B5-F0C5-4D04-9AF6-714598D2969A}" type="slidenum">
              <a:rPr lang="en-US" altLang="zh-TW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zh-TW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5CEEA4-E559-41A8-BBD6-3CF3482621AC}" type="slidenum">
              <a:rPr lang="en-US" altLang="zh-TW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altLang="zh-TW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B7319C-2316-4796-A166-157CC8AE899D}" type="slidenum">
              <a:rPr lang="en-US" altLang="zh-TW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altLang="zh-TW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F03A5FE-3B8F-4FAF-B651-419EEE2C7528}" type="slidenum">
              <a:rPr lang="en-US" altLang="zh-TW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altLang="zh-TW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jpeg"/><Relationship Id="rId4" Type="http://schemas.openxmlformats.org/officeDocument/2006/relationships/hyperlink" Target="http://osnet.cs.nchu.edu.tw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-26988"/>
            <a:ext cx="9144000" cy="962026"/>
            <a:chOff x="0" y="-17"/>
            <a:chExt cx="5760" cy="606"/>
          </a:xfrm>
        </p:grpSpPr>
        <p:pic>
          <p:nvPicPr>
            <p:cNvPr id="5" name="Picture 7" descr="oslab logo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-17"/>
              <a:ext cx="4830" cy="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15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694" y="-17"/>
              <a:ext cx="1066" cy="6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0" y="908050"/>
            <a:ext cx="6516688" cy="5761038"/>
            <a:chOff x="0" y="572"/>
            <a:chExt cx="4105" cy="3629"/>
          </a:xfrm>
        </p:grpSpPr>
        <p:graphicFrame>
          <p:nvGraphicFramePr>
            <p:cNvPr id="8" name="Object 10"/>
            <p:cNvGraphicFramePr>
              <a:graphicFrameLocks noChangeAspect="1"/>
            </p:cNvGraphicFramePr>
            <p:nvPr/>
          </p:nvGraphicFramePr>
          <p:xfrm>
            <a:off x="0" y="572"/>
            <a:ext cx="2799" cy="3357"/>
          </p:xfrm>
          <a:graphic>
            <a:graphicData uri="http://schemas.openxmlformats.org/presentationml/2006/ole">
              <p:oleObj spid="_x0000_s57346" name="點陣圖影像" r:id="rId6" imgW="2381582" imgH="2857899" progId="PBrush">
                <p:embed/>
              </p:oleObj>
            </a:graphicData>
          </a:graphic>
        </p:graphicFrame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1655" y="4065"/>
              <a:ext cx="2450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altLang="zh-TW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新細明體" charset="-120"/>
                </a:rPr>
                <a:t>NCHU System &amp; Network Lab</a:t>
              </a:r>
            </a:p>
          </p:txBody>
        </p:sp>
      </p:grp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16D79-6444-419E-ACDE-FF29B1F758BE}" type="datetimeFigureOut">
              <a:rPr lang="zh-TW" altLang="en-US"/>
              <a:pPr>
                <a:defRPr/>
              </a:pPr>
              <a:t>2010/12/13</a:t>
            </a:fld>
            <a:endParaRPr lang="zh-TW" altLang="en-US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31105-7DCE-4A19-8C9D-C3EA0EDE708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326444-2FBA-48AE-BBE2-D5B326E2DA52}" type="datetimeFigureOut">
              <a:rPr lang="zh-TW" altLang="en-US"/>
              <a:pPr>
                <a:defRPr/>
              </a:pPr>
              <a:t>2010/12/13</a:t>
            </a:fld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EE4B74-7DAB-45A3-80F2-CAE58C93EE2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D346A4-EEBE-42AE-AABA-38DF6080AB99}" type="datetimeFigureOut">
              <a:rPr lang="zh-TW" altLang="en-US"/>
              <a:pPr>
                <a:defRPr/>
              </a:pPr>
              <a:t>2010/12/13</a:t>
            </a:fld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3D45D5-7783-4E60-A367-50180726FC1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0" y="0"/>
          <a:ext cx="1187450" cy="6165850"/>
        </p:xfrm>
        <a:graphic>
          <a:graphicData uri="http://schemas.openxmlformats.org/presentationml/2006/ole">
            <p:oleObj spid="_x0000_s58370" name="點陣圖影像" r:id="rId3" imgW="2381582" imgH="2857899" progId="PBrush">
              <p:embed/>
            </p:oleObj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7" name="日期版面配置區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46B2E-24E6-4F4C-92EA-7952BB99DDC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C92E4B-6E29-4BCF-B1E1-FB27041641A0}" type="datetimeFigureOut">
              <a:rPr lang="zh-TW" altLang="en-US"/>
              <a:pPr>
                <a:defRPr/>
              </a:pPr>
              <a:t>2010/12/13</a:t>
            </a:fld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9CDC0-326B-4E52-AE12-39724001C93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CDD4DF-02E4-408E-B17D-243C82AB6128}" type="datetimeFigureOut">
              <a:rPr lang="zh-TW" altLang="en-US"/>
              <a:pPr>
                <a:defRPr/>
              </a:pPr>
              <a:t>2010/12/13</a:t>
            </a:fld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848E62-F5BF-4AB5-BC82-008ED69B6FF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2AAE7-2650-48F6-8FC4-4971AB20997E}" type="datetimeFigureOut">
              <a:rPr lang="zh-TW" altLang="en-US"/>
              <a:pPr>
                <a:defRPr/>
              </a:pPr>
              <a:t>2010/12/13</a:t>
            </a:fld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51095E-6F89-49B1-9639-01EF94AE160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A1AE34-08BF-426C-B8EF-82AB232DAE0D}" type="datetimeFigureOut">
              <a:rPr lang="zh-TW" altLang="en-US"/>
              <a:pPr>
                <a:defRPr/>
              </a:pPr>
              <a:t>2010/12/13</a:t>
            </a:fld>
            <a:endParaRPr lang="zh-TW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01692-D018-41F3-9ED7-CC7BBC32FA7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7A8D1B-103D-45B9-B183-38665ED960D6}" type="datetimeFigureOut">
              <a:rPr lang="zh-TW" altLang="en-US"/>
              <a:pPr>
                <a:defRPr/>
              </a:pPr>
              <a:t>2010/12/13</a:t>
            </a:fld>
            <a:endParaRPr lang="zh-TW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B1660F-4DBA-4565-A1AE-EE5C5E29CE0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9A7A3-EBB8-48C0-93A0-56FC0479AB00}" type="datetimeFigureOut">
              <a:rPr lang="zh-TW" altLang="en-US"/>
              <a:pPr>
                <a:defRPr/>
              </a:pPr>
              <a:t>2010/12/13</a:t>
            </a:fld>
            <a:endParaRPr lang="zh-TW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2C10F8-CAC4-4D87-A98A-972A4FC34AF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48D872-8E07-464D-83C3-C9F74AF09F0A}" type="datetimeFigureOut">
              <a:rPr lang="zh-TW" altLang="en-US"/>
              <a:pPr>
                <a:defRPr/>
              </a:pPr>
              <a:t>2010/12/13</a:t>
            </a:fld>
            <a:endParaRPr lang="zh-TW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17E4D-4B6D-46C5-8083-3CBBCA8A51B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1F92D2-EAE0-47DF-A541-11AA11836A75}" type="datetimeFigureOut">
              <a:rPr lang="zh-TW" altLang="en-US"/>
              <a:pPr>
                <a:defRPr/>
              </a:pPr>
              <a:t>2010/12/13</a:t>
            </a:fld>
            <a:endParaRPr lang="zh-TW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26F1F-16E8-421E-A74A-F37A4EFC00C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7F0AE-7B2E-4EFA-8007-1E5D222E82B4}" type="datetimeFigureOut">
              <a:rPr lang="zh-TW" altLang="en-US"/>
              <a:pPr>
                <a:defRPr/>
              </a:pPr>
              <a:t>2010/12/13</a:t>
            </a:fld>
            <a:endParaRPr lang="zh-TW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6D3A65-5035-4A2A-80F4-47CC036F65B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27313" y="6453188"/>
            <a:ext cx="38893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0" y="0"/>
          <a:ext cx="1187450" cy="6165850"/>
        </p:xfrm>
        <a:graphic>
          <a:graphicData uri="http://schemas.openxmlformats.org/presentationml/2006/ole">
            <p:oleObj spid="_x0000_s1026" name="點陣圖影像" r:id="rId16" imgW="2381582" imgH="2857899" progId="PBrush">
              <p:embed/>
            </p:oleObj>
          </a:graphicData>
        </a:graphic>
      </p:graphicFrame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新細明體" charset="-120"/>
              </a:defRPr>
            </a:lvl1pPr>
          </a:lstStyle>
          <a:p>
            <a:pPr>
              <a:defRPr/>
            </a:pPr>
            <a:fld id="{7B575DBD-B965-46DA-8EC7-901128E5E198}" type="datetimeFigureOut">
              <a:rPr lang="zh-TW" altLang="en-US"/>
              <a:pPr>
                <a:defRPr/>
              </a:pPr>
              <a:t>2010/12/13</a:t>
            </a:fld>
            <a:endParaRPr lang="zh-TW" alt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新細明體" charset="-120"/>
              </a:defRPr>
            </a:lvl1pPr>
          </a:lstStyle>
          <a:p>
            <a:pPr>
              <a:defRPr/>
            </a:pPr>
            <a:fld id="{8D672C34-F302-4DA1-AC8B-8E5B6DC38C3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8" r:id="rId12"/>
    <p:sldLayoutId id="2147483906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bm.com/developerworks/cn/linux/l-cn-filelock/index.html" TargetMode="External"/><Relationship Id="rId7" Type="http://schemas.openxmlformats.org/officeDocument/2006/relationships/hyperlink" Target="http://hi.baidu.com/zmingliu/blog/item/40636f3d7b710f06bba1673d.html" TargetMode="External"/><Relationship Id="rId2" Type="http://schemas.openxmlformats.org/officeDocument/2006/relationships/hyperlink" Target="http://boson4.phys.tku.edu.tw/UNIX/Unix%20Dictionary/UNIX%20M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unixresources.net/linux/clf/program/archive/00/00/43/60/436084.html" TargetMode="External"/><Relationship Id="rId5" Type="http://schemas.openxmlformats.org/officeDocument/2006/relationships/hyperlink" Target="http://www.hackinglinuxexposed.com/articles/20030623.html" TargetMode="External"/><Relationship Id="rId4" Type="http://schemas.openxmlformats.org/officeDocument/2006/relationships/hyperlink" Target="http://hi.baidu.com/mgqw/blog/item/1f1e57398fd2bbfb3b87cecc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Lab 13</a:t>
            </a:r>
            <a:br>
              <a:rPr lang="en-US" altLang="zh-TW" dirty="0" smtClean="0"/>
            </a:br>
            <a:r>
              <a:rPr lang="en-US" altLang="zh-TW" dirty="0" smtClean="0"/>
              <a:t>Record </a:t>
            </a:r>
            <a:r>
              <a:rPr lang="en-US" altLang="zh-TW" dirty="0"/>
              <a:t>Locking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664" y="4437112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zh-TW" dirty="0" err="1" smtClean="0">
                <a:solidFill>
                  <a:srgbClr val="000000"/>
                </a:solidFill>
                <a:ea typeface="標楷體" pitchFamily="65" charset="-120"/>
              </a:rPr>
              <a:t>TA:</a:t>
            </a:r>
            <a:r>
              <a:rPr lang="en-US" altLang="zh-TW" dirty="0" err="1" smtClean="0"/>
              <a:t>Guo</a:t>
            </a:r>
            <a:r>
              <a:rPr lang="en-US" altLang="zh-TW" dirty="0" smtClean="0"/>
              <a:t>-Wei Chen</a:t>
            </a:r>
            <a:endParaRPr lang="en-US" altLang="zh-TW" dirty="0" smtClean="0">
              <a:solidFill>
                <a:srgbClr val="000000"/>
              </a:solidFill>
              <a:ea typeface="標楷體" pitchFamily="65" charset="-12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標楷體" pitchFamily="65" charset="-120"/>
              </a:rPr>
              <a:t>Professor: </a:t>
            </a:r>
            <a:r>
              <a:rPr lang="en-US" altLang="zh-TW" dirty="0" err="1" smtClean="0"/>
              <a:t>Hsung</a:t>
            </a:r>
            <a:r>
              <a:rPr lang="en-US" altLang="zh-TW" dirty="0" smtClean="0"/>
              <a:t>-Pin Chang</a:t>
            </a:r>
          </a:p>
          <a:p>
            <a:pPr eaLnBrk="1" hangingPunct="1"/>
            <a:r>
              <a:rPr lang="en-US" altLang="zh-TW" dirty="0" smtClean="0"/>
              <a:t>Operating System Lab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dirty="0" err="1" smtClean="0">
                <a:latin typeface="Courier New" pitchFamily="49" charset="0"/>
              </a:rPr>
              <a:t>fcntl</a:t>
            </a:r>
            <a:r>
              <a:rPr lang="en-US" altLang="zh-TW" b="1" dirty="0" smtClean="0">
                <a:latin typeface="Courier New" pitchFamily="49" charset="0"/>
              </a:rPr>
              <a:t>()</a:t>
            </a:r>
            <a:r>
              <a:rPr lang="en-US" altLang="zh-TW" b="1" dirty="0" smtClean="0"/>
              <a:t> Function (4/5)</a:t>
            </a:r>
            <a:endParaRPr lang="zh-TW" altLang="en-US" b="1" dirty="0" smtClean="0"/>
          </a:p>
        </p:txBody>
      </p:sp>
      <p:sp>
        <p:nvSpPr>
          <p:cNvPr id="8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NCHU System &amp; Network Lab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835696" y="2121818"/>
            <a:ext cx="5400600" cy="34163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dirty="0" smtClean="0">
                <a:latin typeface="Cambria Math" pitchFamily="18" charset="0"/>
                <a:ea typeface="Cambria Math" pitchFamily="18" charset="0"/>
              </a:rPr>
              <a:t>#include &lt;</a:t>
            </a:r>
            <a:r>
              <a:rPr lang="en-US" altLang="zh-TW" dirty="0" err="1" smtClean="0">
                <a:latin typeface="Cambria Math" pitchFamily="18" charset="0"/>
                <a:ea typeface="Cambria Math" pitchFamily="18" charset="0"/>
              </a:rPr>
              <a:t>stdio.h</a:t>
            </a:r>
            <a:r>
              <a:rPr lang="en-US" altLang="zh-TW" dirty="0" smtClean="0">
                <a:latin typeface="Cambria Math" pitchFamily="18" charset="0"/>
                <a:ea typeface="Cambria Math" pitchFamily="18" charset="0"/>
              </a:rPr>
              <a:t>&gt;</a:t>
            </a:r>
            <a:br>
              <a:rPr lang="en-US" altLang="zh-TW" dirty="0" smtClean="0">
                <a:latin typeface="Cambria Math" pitchFamily="18" charset="0"/>
                <a:ea typeface="Cambria Math" pitchFamily="18" charset="0"/>
              </a:rPr>
            </a:br>
            <a:r>
              <a:rPr lang="en-US" altLang="zh-TW" dirty="0" smtClean="0">
                <a:latin typeface="Cambria Math" pitchFamily="18" charset="0"/>
                <a:ea typeface="Cambria Math" pitchFamily="18" charset="0"/>
              </a:rPr>
              <a:t>#include &lt;</a:t>
            </a:r>
            <a:r>
              <a:rPr lang="en-US" altLang="zh-TW" dirty="0" err="1" smtClean="0">
                <a:latin typeface="Cambria Math" pitchFamily="18" charset="0"/>
                <a:ea typeface="Cambria Math" pitchFamily="18" charset="0"/>
              </a:rPr>
              <a:t>unistd.h</a:t>
            </a:r>
            <a:r>
              <a:rPr lang="en-US" altLang="zh-TW" dirty="0" smtClean="0">
                <a:latin typeface="Cambria Math" pitchFamily="18" charset="0"/>
                <a:ea typeface="Cambria Math" pitchFamily="18" charset="0"/>
              </a:rPr>
              <a:t>&gt;</a:t>
            </a:r>
            <a:br>
              <a:rPr lang="en-US" altLang="zh-TW" dirty="0" smtClean="0">
                <a:latin typeface="Cambria Math" pitchFamily="18" charset="0"/>
                <a:ea typeface="Cambria Math" pitchFamily="18" charset="0"/>
              </a:rPr>
            </a:br>
            <a:r>
              <a:rPr lang="en-US" altLang="zh-TW" dirty="0" smtClean="0">
                <a:latin typeface="Cambria Math" pitchFamily="18" charset="0"/>
                <a:ea typeface="Cambria Math" pitchFamily="18" charset="0"/>
              </a:rPr>
              <a:t>#include &lt;</a:t>
            </a:r>
            <a:r>
              <a:rPr lang="en-US" altLang="zh-TW" b="1" dirty="0" err="1" smtClean="0">
                <a:solidFill>
                  <a:srgbClr val="3333FF"/>
                </a:solidFill>
                <a:latin typeface="Cambria Math" pitchFamily="18" charset="0"/>
                <a:ea typeface="Cambria Math" pitchFamily="18" charset="0"/>
              </a:rPr>
              <a:t>fcntl.h</a:t>
            </a:r>
            <a:r>
              <a:rPr lang="en-US" altLang="zh-TW" dirty="0" smtClean="0">
                <a:latin typeface="Cambria Math" pitchFamily="18" charset="0"/>
                <a:ea typeface="Cambria Math" pitchFamily="18" charset="0"/>
              </a:rPr>
              <a:t>&gt;</a:t>
            </a:r>
            <a:br>
              <a:rPr lang="en-US" altLang="zh-TW" dirty="0" smtClean="0">
                <a:latin typeface="Cambria Math" pitchFamily="18" charset="0"/>
                <a:ea typeface="Cambria Math" pitchFamily="18" charset="0"/>
              </a:rPr>
            </a:br>
            <a:r>
              <a:rPr lang="en-US" altLang="zh-TW" dirty="0" smtClean="0">
                <a:latin typeface="Cambria Math" pitchFamily="18" charset="0"/>
                <a:ea typeface="Cambria Math" pitchFamily="18" charset="0"/>
              </a:rPr>
              <a:t>#include &lt;</a:t>
            </a:r>
            <a:r>
              <a:rPr lang="en-US" altLang="zh-TW" dirty="0" err="1" smtClean="0">
                <a:latin typeface="Cambria Math" pitchFamily="18" charset="0"/>
                <a:ea typeface="Cambria Math" pitchFamily="18" charset="0"/>
              </a:rPr>
              <a:t>string.h</a:t>
            </a:r>
            <a:r>
              <a:rPr lang="en-US" altLang="zh-TW" dirty="0" smtClean="0">
                <a:latin typeface="Cambria Math" pitchFamily="18" charset="0"/>
                <a:ea typeface="Cambria Math" pitchFamily="18" charset="0"/>
              </a:rPr>
              <a:t>&gt;</a:t>
            </a:r>
          </a:p>
          <a:p>
            <a:r>
              <a:rPr lang="en-US" altLang="zh-TW" dirty="0" err="1" smtClean="0">
                <a:latin typeface="Cambria Math" pitchFamily="18" charset="0"/>
                <a:ea typeface="Cambria Math" pitchFamily="18" charset="0"/>
              </a:rPr>
              <a:t>struct</a:t>
            </a:r>
            <a:r>
              <a:rPr lang="en-US" altLang="zh-TW" dirty="0" smtClean="0">
                <a:latin typeface="Cambria Math" pitchFamily="18" charset="0"/>
                <a:ea typeface="Cambria Math" pitchFamily="18" charset="0"/>
              </a:rPr>
              <a:t> flock* </a:t>
            </a:r>
            <a:r>
              <a:rPr lang="en-US" altLang="zh-TW" dirty="0" err="1" smtClean="0">
                <a:latin typeface="Cambria Math" pitchFamily="18" charset="0"/>
                <a:ea typeface="Cambria Math" pitchFamily="18" charset="0"/>
              </a:rPr>
              <a:t>file_lock</a:t>
            </a:r>
            <a:r>
              <a:rPr lang="en-US" altLang="zh-TW" dirty="0" smtClean="0">
                <a:latin typeface="Cambria Math" pitchFamily="18" charset="0"/>
                <a:ea typeface="Cambria Math" pitchFamily="18" charset="0"/>
              </a:rPr>
              <a:t>(short type, short whence)</a:t>
            </a:r>
            <a:br>
              <a:rPr lang="en-US" altLang="zh-TW" dirty="0" smtClean="0">
                <a:latin typeface="Cambria Math" pitchFamily="18" charset="0"/>
                <a:ea typeface="Cambria Math" pitchFamily="18" charset="0"/>
              </a:rPr>
            </a:br>
            <a:r>
              <a:rPr lang="en-US" altLang="zh-TW" dirty="0" smtClean="0">
                <a:latin typeface="Cambria Math" pitchFamily="18" charset="0"/>
                <a:ea typeface="Cambria Math" pitchFamily="18" charset="0"/>
              </a:rPr>
              <a:t>{</a:t>
            </a:r>
            <a:br>
              <a:rPr lang="en-US" altLang="zh-TW" dirty="0" smtClean="0">
                <a:latin typeface="Cambria Math" pitchFamily="18" charset="0"/>
                <a:ea typeface="Cambria Math" pitchFamily="18" charset="0"/>
              </a:rPr>
            </a:br>
            <a:r>
              <a:rPr lang="en-US" altLang="zh-TW" dirty="0" smtClean="0">
                <a:latin typeface="Cambria Math" pitchFamily="18" charset="0"/>
                <a:ea typeface="Cambria Math" pitchFamily="18" charset="0"/>
              </a:rPr>
              <a:t>    static </a:t>
            </a:r>
            <a:r>
              <a:rPr lang="en-US" altLang="zh-TW" dirty="0" err="1" smtClean="0">
                <a:latin typeface="Cambria Math" pitchFamily="18" charset="0"/>
                <a:ea typeface="Cambria Math" pitchFamily="18" charset="0"/>
              </a:rPr>
              <a:t>struct</a:t>
            </a:r>
            <a:r>
              <a:rPr lang="en-US" altLang="zh-TW" dirty="0" smtClean="0">
                <a:latin typeface="Cambria Math" pitchFamily="18" charset="0"/>
                <a:ea typeface="Cambria Math" pitchFamily="18" charset="0"/>
              </a:rPr>
              <a:t> flock ret;</a:t>
            </a:r>
            <a:br>
              <a:rPr lang="en-US" altLang="zh-TW" dirty="0" smtClean="0">
                <a:latin typeface="Cambria Math" pitchFamily="18" charset="0"/>
                <a:ea typeface="Cambria Math" pitchFamily="18" charset="0"/>
              </a:rPr>
            </a:br>
            <a:r>
              <a:rPr lang="en-US" altLang="zh-TW" dirty="0" smtClean="0">
                <a:latin typeface="Cambria Math" pitchFamily="18" charset="0"/>
                <a:ea typeface="Cambria Math" pitchFamily="18" charset="0"/>
              </a:rPr>
              <a:t>    </a:t>
            </a:r>
            <a:r>
              <a:rPr lang="en-US" altLang="zh-TW" dirty="0" err="1" smtClean="0">
                <a:latin typeface="Cambria Math" pitchFamily="18" charset="0"/>
                <a:ea typeface="Cambria Math" pitchFamily="18" charset="0"/>
              </a:rPr>
              <a:t>ret.l_type</a:t>
            </a:r>
            <a:r>
              <a:rPr lang="en-US" altLang="zh-TW" dirty="0" smtClean="0">
                <a:latin typeface="Cambria Math" pitchFamily="18" charset="0"/>
                <a:ea typeface="Cambria Math" pitchFamily="18" charset="0"/>
              </a:rPr>
              <a:t> = type ;               // lock type</a:t>
            </a:r>
            <a:br>
              <a:rPr lang="en-US" altLang="zh-TW" dirty="0" smtClean="0">
                <a:latin typeface="Cambria Math" pitchFamily="18" charset="0"/>
                <a:ea typeface="Cambria Math" pitchFamily="18" charset="0"/>
              </a:rPr>
            </a:br>
            <a:r>
              <a:rPr lang="en-US" altLang="zh-TW" dirty="0" smtClean="0">
                <a:latin typeface="Cambria Math" pitchFamily="18" charset="0"/>
                <a:ea typeface="Cambria Math" pitchFamily="18" charset="0"/>
              </a:rPr>
              <a:t>    </a:t>
            </a:r>
            <a:r>
              <a:rPr lang="en-US" altLang="zh-TW" dirty="0" err="1" smtClean="0">
                <a:latin typeface="Cambria Math" pitchFamily="18" charset="0"/>
                <a:ea typeface="Cambria Math" pitchFamily="18" charset="0"/>
              </a:rPr>
              <a:t>ret.l_start</a:t>
            </a:r>
            <a:r>
              <a:rPr lang="en-US" altLang="zh-TW" dirty="0" smtClean="0">
                <a:latin typeface="Cambria Math" pitchFamily="18" charset="0"/>
                <a:ea typeface="Cambria Math" pitchFamily="18" charset="0"/>
              </a:rPr>
              <a:t> = 0;</a:t>
            </a:r>
            <a:br>
              <a:rPr lang="en-US" altLang="zh-TW" dirty="0" smtClean="0">
                <a:latin typeface="Cambria Math" pitchFamily="18" charset="0"/>
                <a:ea typeface="Cambria Math" pitchFamily="18" charset="0"/>
              </a:rPr>
            </a:br>
            <a:r>
              <a:rPr lang="en-US" altLang="zh-TW" dirty="0" smtClean="0">
                <a:latin typeface="Cambria Math" pitchFamily="18" charset="0"/>
                <a:ea typeface="Cambria Math" pitchFamily="18" charset="0"/>
              </a:rPr>
              <a:t>    </a:t>
            </a:r>
            <a:r>
              <a:rPr lang="en-US" altLang="zh-TW" dirty="0" err="1" smtClean="0">
                <a:latin typeface="Cambria Math" pitchFamily="18" charset="0"/>
                <a:ea typeface="Cambria Math" pitchFamily="18" charset="0"/>
              </a:rPr>
              <a:t>ret.l_whence</a:t>
            </a:r>
            <a:r>
              <a:rPr lang="en-US" altLang="zh-TW" dirty="0" smtClean="0">
                <a:latin typeface="Cambria Math" pitchFamily="18" charset="0"/>
                <a:ea typeface="Cambria Math" pitchFamily="18" charset="0"/>
              </a:rPr>
              <a:t> = whence;</a:t>
            </a:r>
            <a:br>
              <a:rPr lang="en-US" altLang="zh-TW" dirty="0" smtClean="0">
                <a:latin typeface="Cambria Math" pitchFamily="18" charset="0"/>
                <a:ea typeface="Cambria Math" pitchFamily="18" charset="0"/>
              </a:rPr>
            </a:br>
            <a:r>
              <a:rPr lang="en-US" altLang="zh-TW" dirty="0" smtClean="0">
                <a:latin typeface="Cambria Math" pitchFamily="18" charset="0"/>
                <a:ea typeface="Cambria Math" pitchFamily="18" charset="0"/>
              </a:rPr>
              <a:t>    </a:t>
            </a:r>
            <a:r>
              <a:rPr lang="en-US" altLang="zh-TW" dirty="0" err="1" smtClean="0">
                <a:latin typeface="Cambria Math" pitchFamily="18" charset="0"/>
                <a:ea typeface="Cambria Math" pitchFamily="18" charset="0"/>
              </a:rPr>
              <a:t>ret.l_len</a:t>
            </a:r>
            <a:r>
              <a:rPr lang="en-US" altLang="zh-TW" dirty="0" smtClean="0">
                <a:latin typeface="Cambria Math" pitchFamily="18" charset="0"/>
                <a:ea typeface="Cambria Math" pitchFamily="18" charset="0"/>
              </a:rPr>
              <a:t> = 0;                       //</a:t>
            </a:r>
            <a:r>
              <a:rPr kumimoji="0" lang="en-US" altLang="zh-TW" dirty="0" smtClean="0">
                <a:latin typeface="Cambria Math" pitchFamily="18" charset="0"/>
                <a:ea typeface="Cambria Math" pitchFamily="18" charset="0"/>
              </a:rPr>
              <a:t> EOF</a:t>
            </a:r>
            <a:r>
              <a:rPr lang="en-US" altLang="zh-TW" dirty="0" smtClean="0">
                <a:latin typeface="Cambria Math" pitchFamily="18" charset="0"/>
                <a:ea typeface="Cambria Math" pitchFamily="18" charset="0"/>
              </a:rPr>
              <a:t/>
            </a:r>
            <a:br>
              <a:rPr lang="en-US" altLang="zh-TW" dirty="0" smtClean="0">
                <a:latin typeface="Cambria Math" pitchFamily="18" charset="0"/>
                <a:ea typeface="Cambria Math" pitchFamily="18" charset="0"/>
              </a:rPr>
            </a:br>
            <a:r>
              <a:rPr lang="en-US" altLang="zh-TW" dirty="0" smtClean="0">
                <a:latin typeface="Cambria Math" pitchFamily="18" charset="0"/>
                <a:ea typeface="Cambria Math" pitchFamily="18" charset="0"/>
              </a:rPr>
              <a:t>}</a:t>
            </a:r>
            <a:endParaRPr lang="en-US" altLang="zh-TW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5365" name="文字方塊 4"/>
          <p:cNvSpPr txBox="1">
            <a:spLocks noChangeArrowheads="1"/>
          </p:cNvSpPr>
          <p:nvPr/>
        </p:nvSpPr>
        <p:spPr bwMode="auto">
          <a:xfrm>
            <a:off x="3419872" y="1546944"/>
            <a:ext cx="1647626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dirty="0"/>
              <a:t>Example code: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>
                <a:latin typeface="Courier New" pitchFamily="49" charset="0"/>
              </a:rPr>
              <a:t>fcntl</a:t>
            </a:r>
            <a:r>
              <a:rPr lang="en-US" altLang="zh-TW" b="1" dirty="0" smtClean="0">
                <a:latin typeface="Courier New" pitchFamily="49" charset="0"/>
              </a:rPr>
              <a:t>()</a:t>
            </a:r>
            <a:r>
              <a:rPr lang="en-US" altLang="zh-TW" b="1" dirty="0" smtClean="0"/>
              <a:t> Function (5/5)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843023" y="2060848"/>
            <a:ext cx="5321265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latin typeface="Cambria Math" pitchFamily="18" charset="0"/>
                <a:ea typeface="Cambria Math" pitchFamily="18" charset="0"/>
              </a:rPr>
              <a:t>int</a:t>
            </a:r>
            <a:r>
              <a:rPr lang="en-US" altLang="zh-TW" dirty="0" smtClean="0">
                <a:latin typeface="Cambria Math" pitchFamily="18" charset="0"/>
                <a:ea typeface="Cambria Math" pitchFamily="18" charset="0"/>
              </a:rPr>
              <a:t> main()</a:t>
            </a:r>
            <a:br>
              <a:rPr lang="en-US" altLang="zh-TW" dirty="0" smtClean="0">
                <a:latin typeface="Cambria Math" pitchFamily="18" charset="0"/>
                <a:ea typeface="Cambria Math" pitchFamily="18" charset="0"/>
              </a:rPr>
            </a:br>
            <a:r>
              <a:rPr lang="en-US" altLang="zh-TW" dirty="0" smtClean="0">
                <a:latin typeface="Cambria Math" pitchFamily="18" charset="0"/>
                <a:ea typeface="Cambria Math" pitchFamily="18" charset="0"/>
              </a:rPr>
              <a:t>{</a:t>
            </a:r>
          </a:p>
          <a:p>
            <a:r>
              <a:rPr lang="en-US" altLang="zh-TW" dirty="0" err="1" smtClean="0">
                <a:latin typeface="Cambria Math" pitchFamily="18" charset="0"/>
                <a:ea typeface="Cambria Math" pitchFamily="18" charset="0"/>
              </a:rPr>
              <a:t>int</a:t>
            </a:r>
            <a:r>
              <a:rPr lang="en-US" altLang="zh-TW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altLang="zh-TW" dirty="0" err="1" smtClean="0">
                <a:latin typeface="Cambria Math" pitchFamily="18" charset="0"/>
                <a:ea typeface="Cambria Math" pitchFamily="18" charset="0"/>
              </a:rPr>
              <a:t>fd</a:t>
            </a:r>
            <a:r>
              <a:rPr lang="en-US" altLang="zh-TW" dirty="0" smtClean="0">
                <a:latin typeface="Cambria Math" pitchFamily="18" charset="0"/>
                <a:ea typeface="Cambria Math" pitchFamily="18" charset="0"/>
              </a:rPr>
              <a:t> = open("1.txt", O_WRONLY|O_APPEND);</a:t>
            </a:r>
          </a:p>
          <a:p>
            <a:endParaRPr lang="en-US" altLang="zh-TW" dirty="0" smtClean="0">
              <a:latin typeface="Cambria Math" pitchFamily="18" charset="0"/>
              <a:ea typeface="Cambria Math" pitchFamily="18" charset="0"/>
            </a:endParaRPr>
          </a:p>
          <a:p>
            <a:r>
              <a:rPr lang="en-US" altLang="zh-TW" dirty="0" err="1" smtClean="0">
                <a:latin typeface="Cambria Math" pitchFamily="18" charset="0"/>
                <a:ea typeface="Cambria Math" pitchFamily="18" charset="0"/>
              </a:rPr>
              <a:t>fcntl</a:t>
            </a:r>
            <a:r>
              <a:rPr lang="en-US" altLang="zh-TW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altLang="zh-TW" dirty="0" err="1" smtClean="0">
                <a:latin typeface="Cambria Math" pitchFamily="18" charset="0"/>
                <a:ea typeface="Cambria Math" pitchFamily="18" charset="0"/>
              </a:rPr>
              <a:t>fd</a:t>
            </a:r>
            <a:r>
              <a:rPr lang="en-US" altLang="zh-TW" dirty="0" smtClean="0">
                <a:latin typeface="Cambria Math" pitchFamily="18" charset="0"/>
                <a:ea typeface="Cambria Math" pitchFamily="18" charset="0"/>
              </a:rPr>
              <a:t>, F_SETLK, </a:t>
            </a:r>
            <a:r>
              <a:rPr lang="en-US" altLang="zh-TW" dirty="0" err="1" smtClean="0">
                <a:latin typeface="Cambria Math" pitchFamily="18" charset="0"/>
                <a:ea typeface="Cambria Math" pitchFamily="18" charset="0"/>
              </a:rPr>
              <a:t>file_lock</a:t>
            </a:r>
            <a:r>
              <a:rPr lang="en-US" altLang="zh-TW" dirty="0" smtClean="0">
                <a:latin typeface="Cambria Math" pitchFamily="18" charset="0"/>
                <a:ea typeface="Cambria Math" pitchFamily="18" charset="0"/>
              </a:rPr>
              <a:t>(F_WRLCK, SEEK_SET));</a:t>
            </a:r>
          </a:p>
          <a:p>
            <a:r>
              <a:rPr lang="en-US" altLang="zh-TW" dirty="0" smtClean="0">
                <a:solidFill>
                  <a:srgbClr val="3333FF"/>
                </a:solidFill>
                <a:latin typeface="Cambria Math" pitchFamily="18" charset="0"/>
                <a:ea typeface="Cambria Math" pitchFamily="18" charset="0"/>
              </a:rPr>
              <a:t>// It will return </a:t>
            </a:r>
            <a:r>
              <a:rPr lang="en-US" altLang="zh-TW" b="1" dirty="0" smtClean="0">
                <a:solidFill>
                  <a:srgbClr val="3333FF"/>
                </a:solidFill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altLang="zh-TW" dirty="0" smtClean="0">
                <a:solidFill>
                  <a:srgbClr val="3333FF"/>
                </a:solidFill>
                <a:latin typeface="Cambria Math" pitchFamily="18" charset="0"/>
                <a:ea typeface="Cambria Math" pitchFamily="18" charset="0"/>
              </a:rPr>
              <a:t> if </a:t>
            </a:r>
            <a:r>
              <a:rPr lang="en-US" altLang="zh-TW" dirty="0" smtClean="0">
                <a:solidFill>
                  <a:srgbClr val="3333FF"/>
                </a:solidFill>
                <a:latin typeface="Cambria Math" pitchFamily="18" charset="0"/>
                <a:ea typeface="Cambria Math" pitchFamily="18" charset="0"/>
              </a:rPr>
              <a:t>the file is locked successfully!</a:t>
            </a:r>
            <a:r>
              <a:rPr lang="en-US" altLang="zh-TW" dirty="0" smtClean="0">
                <a:solidFill>
                  <a:srgbClr val="3333FF"/>
                </a:solidFill>
                <a:latin typeface="Cambria Math" pitchFamily="18" charset="0"/>
                <a:ea typeface="Cambria Math" pitchFamily="18" charset="0"/>
              </a:rPr>
              <a:t> </a:t>
            </a:r>
            <a:endParaRPr lang="en-US" altLang="zh-TW" dirty="0">
              <a:solidFill>
                <a:srgbClr val="3333FF"/>
              </a:solidFill>
              <a:latin typeface="Cambria Math" pitchFamily="18" charset="0"/>
              <a:ea typeface="Cambria Math" pitchFamily="18" charset="0"/>
            </a:endParaRPr>
          </a:p>
          <a:p>
            <a:r>
              <a:rPr lang="en-US" altLang="zh-TW" dirty="0" smtClean="0">
                <a:latin typeface="Cambria Math" pitchFamily="18" charset="0"/>
                <a:ea typeface="Cambria Math" pitchFamily="18" charset="0"/>
              </a:rPr>
              <a:t>……</a:t>
            </a:r>
          </a:p>
          <a:p>
            <a:endParaRPr lang="en-US" altLang="zh-TW" dirty="0">
              <a:latin typeface="Cambria Math" pitchFamily="18" charset="0"/>
              <a:ea typeface="Cambria Math" pitchFamily="18" charset="0"/>
            </a:endParaRPr>
          </a:p>
          <a:p>
            <a:r>
              <a:rPr lang="en-US" altLang="zh-TW" dirty="0" err="1" smtClean="0">
                <a:latin typeface="Cambria Math" pitchFamily="18" charset="0"/>
                <a:ea typeface="Cambria Math" pitchFamily="18" charset="0"/>
              </a:rPr>
              <a:t>fcntl</a:t>
            </a:r>
            <a:r>
              <a:rPr lang="en-US" altLang="zh-TW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altLang="zh-TW" dirty="0" err="1" smtClean="0">
                <a:latin typeface="Cambria Math" pitchFamily="18" charset="0"/>
                <a:ea typeface="Cambria Math" pitchFamily="18" charset="0"/>
              </a:rPr>
              <a:t>fd</a:t>
            </a:r>
            <a:r>
              <a:rPr lang="en-US" altLang="zh-TW" dirty="0" smtClean="0">
                <a:latin typeface="Cambria Math" pitchFamily="18" charset="0"/>
                <a:ea typeface="Cambria Math" pitchFamily="18" charset="0"/>
              </a:rPr>
              <a:t>, F_SETLKW, </a:t>
            </a:r>
            <a:r>
              <a:rPr lang="en-US" altLang="zh-TW" dirty="0" err="1" smtClean="0">
                <a:latin typeface="Cambria Math" pitchFamily="18" charset="0"/>
                <a:ea typeface="Cambria Math" pitchFamily="18" charset="0"/>
              </a:rPr>
              <a:t>file_lock</a:t>
            </a:r>
            <a:r>
              <a:rPr lang="en-US" altLang="zh-TW" dirty="0" smtClean="0">
                <a:latin typeface="Cambria Math" pitchFamily="18" charset="0"/>
                <a:ea typeface="Cambria Math" pitchFamily="18" charset="0"/>
              </a:rPr>
              <a:t>(F_UNLCK, SEEK_SET));</a:t>
            </a:r>
          </a:p>
          <a:p>
            <a:endParaRPr lang="en-US" altLang="zh-TW" dirty="0">
              <a:latin typeface="Cambria Math" pitchFamily="18" charset="0"/>
              <a:ea typeface="Cambria Math" pitchFamily="18" charset="0"/>
            </a:endParaRPr>
          </a:p>
          <a:p>
            <a:r>
              <a:rPr lang="en-US" altLang="zh-TW" dirty="0" smtClean="0">
                <a:latin typeface="Cambria Math" pitchFamily="18" charset="0"/>
                <a:ea typeface="Cambria Math" pitchFamily="18" charset="0"/>
              </a:rPr>
              <a:t>……</a:t>
            </a:r>
          </a:p>
          <a:p>
            <a:r>
              <a:rPr lang="en-US" altLang="zh-TW" dirty="0">
                <a:latin typeface="Cambria Math" pitchFamily="18" charset="0"/>
                <a:ea typeface="Cambria Math" pitchFamily="18" charset="0"/>
              </a:rPr>
              <a:t>}</a:t>
            </a:r>
            <a:endParaRPr lang="zh-TW" altLang="en-US" dirty="0">
              <a:latin typeface="Cambria Math" pitchFamily="18" charset="0"/>
            </a:endParaRPr>
          </a:p>
        </p:txBody>
      </p:sp>
      <p:sp>
        <p:nvSpPr>
          <p:cNvPr id="5" name="文字方塊 4"/>
          <p:cNvSpPr txBox="1">
            <a:spLocks noChangeArrowheads="1"/>
          </p:cNvSpPr>
          <p:nvPr/>
        </p:nvSpPr>
        <p:spPr bwMode="auto">
          <a:xfrm>
            <a:off x="3140398" y="1546944"/>
            <a:ext cx="2439714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dirty="0"/>
              <a:t>Example </a:t>
            </a:r>
            <a:r>
              <a:rPr lang="en-US" altLang="zh-TW" dirty="0" smtClean="0"/>
              <a:t>code (cont.):</a:t>
            </a:r>
            <a:endParaRPr lang="zh-TW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altLang="zh-TW" b="1" smtClean="0">
                <a:effectLst/>
              </a:rPr>
              <a:t>Example 1: Advisory Locking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i="1" smtClean="0"/>
              <a:t>Advisory Locking (1/7)</a:t>
            </a:r>
            <a:endParaRPr lang="zh-TW" altLang="en-US" b="1" i="1" smtClean="0"/>
          </a:p>
        </p:txBody>
      </p:sp>
      <p:sp>
        <p:nvSpPr>
          <p:cNvPr id="17411" name="內容版面配置區 2"/>
          <p:cNvSpPr>
            <a:spLocks noGrp="1"/>
          </p:cNvSpPr>
          <p:nvPr>
            <p:ph idx="1"/>
          </p:nvPr>
        </p:nvSpPr>
        <p:spPr>
          <a:xfrm>
            <a:off x="242888" y="1600200"/>
            <a:ext cx="8543925" cy="4525963"/>
          </a:xfrm>
        </p:spPr>
        <p:txBody>
          <a:bodyPr/>
          <a:lstStyle/>
          <a:p>
            <a:pPr eaLnBrk="1" hangingPunct="1"/>
            <a:r>
              <a:rPr lang="en-US" altLang="zh-TW" sz="2600" smtClean="0"/>
              <a:t>We used two programs to lock the same file.</a:t>
            </a:r>
          </a:p>
          <a:p>
            <a:pPr lvl="1" eaLnBrk="1" hangingPunct="1"/>
            <a:r>
              <a:rPr lang="en-US" altLang="zh-TW" sz="2600" i="1" smtClean="0"/>
              <a:t>Program1: file_lock.c</a:t>
            </a:r>
          </a:p>
          <a:p>
            <a:pPr lvl="1" eaLnBrk="1" hangingPunct="1"/>
            <a:r>
              <a:rPr lang="en-US" altLang="zh-TW" sz="2600" i="1" smtClean="0"/>
              <a:t>Program2: try_to_lock.c</a:t>
            </a:r>
          </a:p>
          <a:p>
            <a:pPr lvl="1" eaLnBrk="1" hangingPunct="1"/>
            <a:r>
              <a:rPr lang="en-US" altLang="zh-TW" sz="2600" i="1" smtClean="0"/>
              <a:t>Locked file: lock.txt</a:t>
            </a:r>
          </a:p>
          <a:p>
            <a:pPr lvl="1" eaLnBrk="1" hangingPunct="1"/>
            <a:endParaRPr lang="en-US" altLang="zh-TW" sz="2200" smtClean="0"/>
          </a:p>
          <a:p>
            <a:pPr lvl="1" eaLnBrk="1" hangingPunct="1">
              <a:buFontTx/>
              <a:buNone/>
            </a:pPr>
            <a:r>
              <a:rPr lang="en-US" altLang="zh-TW" sz="2400" b="1" i="1" smtClean="0"/>
              <a:t>Program1</a:t>
            </a:r>
            <a:r>
              <a:rPr lang="en-US" altLang="zh-TW" sz="2200" i="1" smtClean="0"/>
              <a:t> </a:t>
            </a:r>
            <a:r>
              <a:rPr lang="en-US" altLang="zh-TW" sz="2200" smtClean="0"/>
              <a:t>have RL and WL option.</a:t>
            </a:r>
          </a:p>
          <a:p>
            <a:pPr lvl="1" eaLnBrk="1" hangingPunct="1">
              <a:buFontTx/>
              <a:buNone/>
            </a:pPr>
            <a:endParaRPr lang="en-US" altLang="zh-TW" sz="2200" smtClean="0"/>
          </a:p>
          <a:p>
            <a:pPr lvl="1" eaLnBrk="1" hangingPunct="1">
              <a:buFontTx/>
              <a:buNone/>
            </a:pPr>
            <a:r>
              <a:rPr lang="en-US" altLang="zh-TW" sz="2400" b="1" i="1" smtClean="0"/>
              <a:t>Program2</a:t>
            </a:r>
            <a:r>
              <a:rPr lang="en-US" altLang="zh-TW" sz="2200" smtClean="0"/>
              <a:t> try to lock the same file which the </a:t>
            </a:r>
            <a:r>
              <a:rPr lang="en-US" altLang="zh-TW" sz="2400" b="1" i="1" smtClean="0"/>
              <a:t>program1</a:t>
            </a:r>
            <a:r>
              <a:rPr lang="en-US" altLang="zh-TW" sz="2200" smtClean="0"/>
              <a:t> was already</a:t>
            </a:r>
          </a:p>
          <a:p>
            <a:pPr lvl="1" eaLnBrk="1" hangingPunct="1">
              <a:buFontTx/>
              <a:buNone/>
            </a:pPr>
            <a:r>
              <a:rPr lang="en-US" altLang="zh-TW" sz="2200" smtClean="0"/>
              <a:t>locked(lock.txt).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NCHU System &amp; Network Lab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i="1" smtClean="0"/>
              <a:t>Advisory Locking(2/7)</a:t>
            </a:r>
            <a:endParaRPr lang="zh-TW" altLang="en-US" b="1" smtClean="0"/>
          </a:p>
        </p:txBody>
      </p:sp>
      <p:pic>
        <p:nvPicPr>
          <p:cNvPr id="18435" name="內容版面配置區 3" descr="lock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522413" y="1903413"/>
            <a:ext cx="6049962" cy="4525962"/>
          </a:xfrm>
          <a:ln w="3175">
            <a:solidFill>
              <a:schemeClr val="tx1"/>
            </a:solidFill>
          </a:ln>
        </p:spPr>
      </p:pic>
      <p:sp>
        <p:nvSpPr>
          <p:cNvPr id="7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18437" name="文字方塊 4"/>
          <p:cNvSpPr txBox="1">
            <a:spLocks noChangeArrowheads="1"/>
          </p:cNvSpPr>
          <p:nvPr/>
        </p:nvSpPr>
        <p:spPr bwMode="auto">
          <a:xfrm>
            <a:off x="3929063" y="1323975"/>
            <a:ext cx="18573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400">
                <a:solidFill>
                  <a:srgbClr val="FF0000"/>
                </a:solidFill>
                <a:latin typeface="Times New Roman" pitchFamily="18" charset="0"/>
              </a:rPr>
              <a:t>lock.txt</a:t>
            </a:r>
            <a:r>
              <a:rPr kumimoji="0" lang="en-US" altLang="zh-TW">
                <a:solidFill>
                  <a:srgbClr val="FF0000"/>
                </a:solidFill>
                <a:latin typeface="Times New Roman" pitchFamily="18" charset="0"/>
              </a:rPr>
              <a:t>   </a:t>
            </a:r>
            <a:endParaRPr kumimoji="0" lang="zh-TW" altLang="en-US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i="1" smtClean="0"/>
              <a:t>Advisory Locking(3/7)</a:t>
            </a:r>
            <a:endParaRPr lang="zh-TW" altLang="en-US" sz="2800" b="1" smtClean="0"/>
          </a:p>
        </p:txBody>
      </p:sp>
      <p:pic>
        <p:nvPicPr>
          <p:cNvPr id="19459" name="內容版面配置區 3" descr="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428750" y="1760538"/>
            <a:ext cx="6015038" cy="4525962"/>
          </a:xfrm>
          <a:ln w="3175">
            <a:solidFill>
              <a:schemeClr val="tx1"/>
            </a:solidFill>
          </a:ln>
        </p:spPr>
      </p:pic>
      <p:sp>
        <p:nvSpPr>
          <p:cNvPr id="8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19461" name="文字方塊 4"/>
          <p:cNvSpPr txBox="1">
            <a:spLocks noChangeArrowheads="1"/>
          </p:cNvSpPr>
          <p:nvPr/>
        </p:nvSpPr>
        <p:spPr bwMode="auto">
          <a:xfrm>
            <a:off x="3143250" y="1285875"/>
            <a:ext cx="28575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400">
                <a:solidFill>
                  <a:srgbClr val="FF0000"/>
                </a:solidFill>
                <a:latin typeface="Times New Roman" pitchFamily="18" charset="0"/>
              </a:rPr>
              <a:t>Program1 (file_lock.c</a:t>
            </a:r>
            <a:r>
              <a:rPr kumimoji="0" lang="en-US" altLang="zh-TW" sz="2400">
                <a:solidFill>
                  <a:srgbClr val="008000"/>
                </a:solidFill>
                <a:latin typeface="Times New Roman" pitchFamily="18" charset="0"/>
              </a:rPr>
              <a:t>)</a:t>
            </a:r>
            <a:endParaRPr kumimoji="0" lang="zh-TW" altLang="en-US" sz="2400">
              <a:solidFill>
                <a:srgbClr val="008000"/>
              </a:solidFill>
              <a:latin typeface="Times New Roman" pitchFamily="18" charset="0"/>
            </a:endParaRPr>
          </a:p>
        </p:txBody>
      </p:sp>
      <p:sp>
        <p:nvSpPr>
          <p:cNvPr id="19462" name="文字方塊 5"/>
          <p:cNvSpPr txBox="1">
            <a:spLocks noChangeArrowheads="1"/>
          </p:cNvSpPr>
          <p:nvPr/>
        </p:nvSpPr>
        <p:spPr bwMode="auto">
          <a:xfrm>
            <a:off x="2214563" y="3000375"/>
            <a:ext cx="478631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200">
                <a:solidFill>
                  <a:srgbClr val="3333FF"/>
                </a:solidFill>
                <a:latin typeface="Times New Roman" pitchFamily="18" charset="0"/>
              </a:rPr>
              <a:t>Two option, WL and RL.</a:t>
            </a:r>
            <a:endParaRPr kumimoji="0" lang="zh-TW" altLang="en-US" sz="2200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28813" y="2928938"/>
            <a:ext cx="3643312" cy="142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i="1" smtClean="0"/>
              <a:t>Advisory Locking(4/7)</a:t>
            </a:r>
            <a:endParaRPr lang="zh-TW" altLang="en-US" sz="2800" b="1" smtClean="0"/>
          </a:p>
        </p:txBody>
      </p:sp>
      <p:pic>
        <p:nvPicPr>
          <p:cNvPr id="20483" name="內容版面配置區 3" descr="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568450" y="1600200"/>
            <a:ext cx="6007100" cy="4525963"/>
          </a:xfrm>
          <a:ln w="3175">
            <a:solidFill>
              <a:schemeClr val="tx1"/>
            </a:solidFill>
          </a:ln>
        </p:spPr>
      </p:pic>
      <p:sp>
        <p:nvSpPr>
          <p:cNvPr id="9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5" name="矩形 4"/>
          <p:cNvSpPr/>
          <p:nvPr/>
        </p:nvSpPr>
        <p:spPr>
          <a:xfrm>
            <a:off x="1571625" y="2571750"/>
            <a:ext cx="3643313" cy="500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20486" name="文字方塊 5"/>
          <p:cNvSpPr txBox="1">
            <a:spLocks noChangeArrowheads="1"/>
          </p:cNvSpPr>
          <p:nvPr/>
        </p:nvSpPr>
        <p:spPr bwMode="auto">
          <a:xfrm>
            <a:off x="4714875" y="2216150"/>
            <a:ext cx="292893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200">
                <a:solidFill>
                  <a:srgbClr val="3333FF"/>
                </a:solidFill>
                <a:latin typeface="Times New Roman" pitchFamily="18" charset="0"/>
              </a:rPr>
              <a:t>choosing WL</a:t>
            </a:r>
            <a:endParaRPr kumimoji="0" lang="zh-TW" altLang="en-US" sz="2200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71750" y="3429000"/>
            <a:ext cx="4714875" cy="7858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20488" name="文字方塊 7"/>
          <p:cNvSpPr txBox="1">
            <a:spLocks noChangeArrowheads="1"/>
          </p:cNvSpPr>
          <p:nvPr/>
        </p:nvSpPr>
        <p:spPr bwMode="auto">
          <a:xfrm>
            <a:off x="2500313" y="4286250"/>
            <a:ext cx="6215062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200">
                <a:solidFill>
                  <a:srgbClr val="3333FF"/>
                </a:solidFill>
                <a:latin typeface="Times New Roman" pitchFamily="18" charset="0"/>
              </a:rPr>
              <a:t>Program2 try to lock the same file. </a:t>
            </a:r>
          </a:p>
          <a:p>
            <a:r>
              <a:rPr kumimoji="0" lang="en-US" altLang="zh-TW" sz="2200">
                <a:solidFill>
                  <a:srgbClr val="9900FF"/>
                </a:solidFill>
                <a:latin typeface="Times New Roman" pitchFamily="18" charset="0"/>
              </a:rPr>
              <a:t>	</a:t>
            </a:r>
            <a:r>
              <a:rPr kumimoji="0" lang="en-US" altLang="zh-TW" sz="2200">
                <a:solidFill>
                  <a:srgbClr val="3333FF"/>
                </a:solidFill>
                <a:latin typeface="Times New Roman" pitchFamily="18" charset="0"/>
              </a:rPr>
              <a:t>(file: lock.txt)</a:t>
            </a:r>
            <a:endParaRPr kumimoji="0" lang="zh-TW" altLang="en-US" sz="2200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20489" name="文字方塊 9"/>
          <p:cNvSpPr txBox="1">
            <a:spLocks noChangeArrowheads="1"/>
          </p:cNvSpPr>
          <p:nvPr/>
        </p:nvSpPr>
        <p:spPr bwMode="auto">
          <a:xfrm>
            <a:off x="3000375" y="1143000"/>
            <a:ext cx="37861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400">
                <a:solidFill>
                  <a:srgbClr val="FF0000"/>
                </a:solidFill>
                <a:latin typeface="Times New Roman" pitchFamily="18" charset="0"/>
              </a:rPr>
              <a:t>Program2 (try_to_lock.c)</a:t>
            </a:r>
            <a:endParaRPr kumimoji="0" lang="zh-TW" altLang="en-US" sz="240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i="1" smtClean="0"/>
              <a:t>Advisory Locking(5/7)</a:t>
            </a:r>
            <a:endParaRPr lang="zh-TW" altLang="en-US" sz="2800" b="1" smtClean="0"/>
          </a:p>
        </p:txBody>
      </p:sp>
      <p:pic>
        <p:nvPicPr>
          <p:cNvPr id="21507" name="內容版面配置區 3" descr="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28625" y="1600200"/>
            <a:ext cx="6002338" cy="4525963"/>
          </a:xfrm>
          <a:ln w="3175">
            <a:solidFill>
              <a:schemeClr val="tx1"/>
            </a:solidFill>
          </a:ln>
        </p:spPr>
      </p:pic>
      <p:sp>
        <p:nvSpPr>
          <p:cNvPr id="7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5" name="矩形 4"/>
          <p:cNvSpPr/>
          <p:nvPr/>
        </p:nvSpPr>
        <p:spPr>
          <a:xfrm>
            <a:off x="1428750" y="4000500"/>
            <a:ext cx="4786313" cy="1143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21510" name="文字方塊 5"/>
          <p:cNvSpPr txBox="1">
            <a:spLocks noChangeArrowheads="1"/>
          </p:cNvSpPr>
          <p:nvPr/>
        </p:nvSpPr>
        <p:spPr bwMode="auto">
          <a:xfrm>
            <a:off x="1357313" y="5214938"/>
            <a:ext cx="7143750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200">
                <a:solidFill>
                  <a:srgbClr val="3333FF"/>
                </a:solidFill>
                <a:latin typeface="Times New Roman" pitchFamily="18" charset="0"/>
              </a:rPr>
              <a:t>If file was locked by WL already, another program can’t lock (WL or RL) the same file. </a:t>
            </a:r>
            <a:endParaRPr kumimoji="0" lang="zh-TW" altLang="en-US" sz="2200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7188" y="2786063"/>
            <a:ext cx="3643312" cy="5000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21512" name="文字方塊 8"/>
          <p:cNvSpPr txBox="1">
            <a:spLocks noChangeArrowheads="1"/>
          </p:cNvSpPr>
          <p:nvPr/>
        </p:nvSpPr>
        <p:spPr bwMode="auto">
          <a:xfrm>
            <a:off x="3571875" y="2427288"/>
            <a:ext cx="2062163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200">
                <a:solidFill>
                  <a:srgbClr val="3333FF"/>
                </a:solidFill>
                <a:latin typeface="Times New Roman" pitchFamily="18" charset="0"/>
              </a:rPr>
              <a:t>WL now</a:t>
            </a:r>
            <a:endParaRPr kumimoji="0" lang="zh-TW" altLang="en-US" sz="2200">
              <a:solidFill>
                <a:srgbClr val="3333FF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i="1" smtClean="0"/>
              <a:t>Advisory Locking(6/7)</a:t>
            </a:r>
            <a:endParaRPr lang="zh-TW" altLang="en-US" sz="2800" b="1" smtClean="0"/>
          </a:p>
        </p:txBody>
      </p:sp>
      <p:pic>
        <p:nvPicPr>
          <p:cNvPr id="22531" name="內容版面配置區 3" descr="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98463" y="1600200"/>
            <a:ext cx="5959475" cy="4525963"/>
          </a:xfrm>
          <a:ln w="3175">
            <a:solidFill>
              <a:schemeClr val="tx1"/>
            </a:solidFill>
          </a:ln>
        </p:spPr>
      </p:pic>
      <p:sp>
        <p:nvSpPr>
          <p:cNvPr id="7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5" name="矩形 4"/>
          <p:cNvSpPr/>
          <p:nvPr/>
        </p:nvSpPr>
        <p:spPr>
          <a:xfrm>
            <a:off x="1428750" y="3643313"/>
            <a:ext cx="4786313" cy="7858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22534" name="文字方塊 5"/>
          <p:cNvSpPr txBox="1">
            <a:spLocks noChangeArrowheads="1"/>
          </p:cNvSpPr>
          <p:nvPr/>
        </p:nvSpPr>
        <p:spPr bwMode="auto">
          <a:xfrm>
            <a:off x="1428750" y="4929188"/>
            <a:ext cx="72866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200">
                <a:solidFill>
                  <a:srgbClr val="3333FF"/>
                </a:solidFill>
                <a:latin typeface="Times New Roman" pitchFamily="18" charset="0"/>
              </a:rPr>
              <a:t>If file was locked by RL already, another program only can use RL to locked the same file. (WL can’t) </a:t>
            </a:r>
            <a:endParaRPr kumimoji="0" lang="zh-TW" altLang="en-US" sz="2200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8625" y="2428875"/>
            <a:ext cx="3571875" cy="500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22536" name="文字方塊 8"/>
          <p:cNvSpPr txBox="1">
            <a:spLocks noChangeArrowheads="1"/>
          </p:cNvSpPr>
          <p:nvPr/>
        </p:nvSpPr>
        <p:spPr bwMode="auto">
          <a:xfrm>
            <a:off x="4010025" y="2359025"/>
            <a:ext cx="141922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200">
                <a:solidFill>
                  <a:srgbClr val="3333FF"/>
                </a:solidFill>
                <a:latin typeface="Times New Roman" pitchFamily="18" charset="0"/>
              </a:rPr>
              <a:t>RL now</a:t>
            </a:r>
            <a:endParaRPr kumimoji="0" lang="zh-TW" altLang="en-US" sz="2200">
              <a:solidFill>
                <a:srgbClr val="3333FF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dirty="0" smtClean="0"/>
              <a:t>Example: </a:t>
            </a:r>
            <a:r>
              <a:rPr lang="en-US" altLang="zh-TW" b="1" i="1" dirty="0" smtClean="0"/>
              <a:t>Advisory Locking(7/7)</a:t>
            </a:r>
            <a:endParaRPr lang="zh-TW" altLang="en-US" sz="2800" dirty="0" smtClean="0"/>
          </a:p>
        </p:txBody>
      </p:sp>
      <p:pic>
        <p:nvPicPr>
          <p:cNvPr id="23555" name="內容版面配置區 8" descr="6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643063" y="1928813"/>
            <a:ext cx="5989637" cy="4525962"/>
          </a:xfrm>
          <a:ln w="3175">
            <a:solidFill>
              <a:schemeClr val="tx1"/>
            </a:solidFill>
          </a:ln>
        </p:spPr>
      </p:pic>
      <p:sp>
        <p:nvSpPr>
          <p:cNvPr id="13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NCHU System &amp; Network Lab</a:t>
            </a:r>
          </a:p>
        </p:txBody>
      </p:sp>
      <p:sp>
        <p:nvSpPr>
          <p:cNvPr id="5" name="矩形 4"/>
          <p:cNvSpPr/>
          <p:nvPr/>
        </p:nvSpPr>
        <p:spPr>
          <a:xfrm>
            <a:off x="3143250" y="4429125"/>
            <a:ext cx="3500438" cy="571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571625" y="4357688"/>
            <a:ext cx="1500188" cy="2143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643063" y="2786063"/>
            <a:ext cx="3786187" cy="571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23560" name="文字方塊 11"/>
          <p:cNvSpPr txBox="1">
            <a:spLocks noChangeArrowheads="1"/>
          </p:cNvSpPr>
          <p:nvPr/>
        </p:nvSpPr>
        <p:spPr bwMode="auto">
          <a:xfrm>
            <a:off x="5357813" y="2573338"/>
            <a:ext cx="207168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200">
                <a:solidFill>
                  <a:srgbClr val="3333FF"/>
                </a:solidFill>
                <a:latin typeface="Times New Roman" pitchFamily="18" charset="0"/>
              </a:rPr>
              <a:t>WL now</a:t>
            </a:r>
            <a:endParaRPr kumimoji="0" lang="zh-TW" altLang="en-US" sz="2200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24585" name="文字方塊 13"/>
          <p:cNvSpPr txBox="1">
            <a:spLocks noChangeArrowheads="1"/>
          </p:cNvSpPr>
          <p:nvPr/>
        </p:nvSpPr>
        <p:spPr bwMode="auto">
          <a:xfrm>
            <a:off x="428625" y="4933950"/>
            <a:ext cx="335756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kumimoji="0" lang="en-US" altLang="zh-TW" b="1" dirty="0">
              <a:solidFill>
                <a:srgbClr val="7030A0"/>
              </a:solidFill>
              <a:latin typeface="Times New Roman" pitchFamily="18" charset="0"/>
            </a:endParaRPr>
          </a:p>
          <a:p>
            <a:pPr>
              <a:defRPr/>
            </a:pPr>
            <a:r>
              <a:rPr kumimoji="0" lang="en-US" altLang="zh-TW" b="1" dirty="0">
                <a:solidFill>
                  <a:srgbClr val="3333FF"/>
                </a:solidFill>
                <a:latin typeface="+mj-lt"/>
              </a:rPr>
              <a:t>File Content has been modified.  </a:t>
            </a:r>
          </a:p>
          <a:p>
            <a:pPr>
              <a:defRPr/>
            </a:pPr>
            <a:r>
              <a:rPr kumimoji="0" lang="en-US" altLang="zh-TW" b="1" dirty="0">
                <a:solidFill>
                  <a:srgbClr val="3333FF"/>
                </a:solidFill>
                <a:latin typeface="+mj-lt"/>
              </a:rPr>
              <a:t>(</a:t>
            </a:r>
            <a:r>
              <a:rPr lang="en-US" b="1" dirty="0">
                <a:solidFill>
                  <a:srgbClr val="3333FF"/>
                </a:solidFill>
                <a:latin typeface="+mj-lt"/>
              </a:rPr>
              <a:t>contrast with </a:t>
            </a:r>
            <a:r>
              <a:rPr lang="en-US" b="1" dirty="0" smtClean="0">
                <a:solidFill>
                  <a:srgbClr val="3333FF"/>
                </a:solidFill>
                <a:latin typeface="+mj-lt"/>
              </a:rPr>
              <a:t>page 13</a:t>
            </a:r>
            <a:r>
              <a:rPr kumimoji="0" lang="en-US" altLang="zh-TW" b="1" dirty="0" smtClean="0">
                <a:solidFill>
                  <a:srgbClr val="3333FF"/>
                </a:solidFill>
                <a:latin typeface="+mj-lt"/>
              </a:rPr>
              <a:t>) </a:t>
            </a:r>
            <a:endParaRPr kumimoji="0" lang="zh-TW" altLang="en-US" dirty="0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12" name="向上箭號 11"/>
          <p:cNvSpPr/>
          <p:nvPr/>
        </p:nvSpPr>
        <p:spPr>
          <a:xfrm>
            <a:off x="1785938" y="4643438"/>
            <a:ext cx="484187" cy="5715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3563" name="文字方塊 13"/>
          <p:cNvSpPr txBox="1">
            <a:spLocks noChangeArrowheads="1"/>
          </p:cNvSpPr>
          <p:nvPr/>
        </p:nvSpPr>
        <p:spPr bwMode="auto">
          <a:xfrm>
            <a:off x="4214813" y="5143500"/>
            <a:ext cx="185737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4400" b="1">
                <a:solidFill>
                  <a:srgbClr val="3333FF"/>
                </a:solidFill>
                <a:latin typeface="Times New Roman" pitchFamily="18" charset="0"/>
              </a:rPr>
              <a:t>Why?</a:t>
            </a:r>
            <a:endParaRPr lang="zh-TW" altLang="en-US" sz="4400">
              <a:solidFill>
                <a:srgbClr val="3333FF"/>
              </a:solidFill>
            </a:endParaRPr>
          </a:p>
        </p:txBody>
      </p:sp>
      <p:sp>
        <p:nvSpPr>
          <p:cNvPr id="23564" name="文字方塊 14"/>
          <p:cNvSpPr txBox="1">
            <a:spLocks noChangeArrowheads="1"/>
          </p:cNvSpPr>
          <p:nvPr/>
        </p:nvSpPr>
        <p:spPr bwMode="auto">
          <a:xfrm>
            <a:off x="2000250" y="1487488"/>
            <a:ext cx="55006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Not use lock, reading and writing the file directly.</a:t>
            </a:r>
            <a:endParaRPr lang="zh-TW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b="1" dirty="0" smtClean="0"/>
              <a:t>Record Locking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happens when two process attempt to edit the same file at the same time ?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>
                <a:solidFill>
                  <a:srgbClr val="3333FF"/>
                </a:solidFill>
              </a:rPr>
              <a:t>Record locking </a:t>
            </a:r>
            <a:r>
              <a:rPr lang="en-US" altLang="zh-TW" smtClean="0"/>
              <a:t>is the ability of a process to prevent other processes from modifying or reading a region of a file while the first process is working on it.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dirty="0" smtClean="0"/>
              <a:t>Excises I</a:t>
            </a:r>
            <a:endParaRPr lang="zh-TW" altLang="en-US" b="1" dirty="0"/>
          </a:p>
        </p:txBody>
      </p:sp>
      <p:sp>
        <p:nvSpPr>
          <p:cNvPr id="2457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/>
              <a:t>Using advisory locking.</a:t>
            </a:r>
          </a:p>
          <a:p>
            <a:pPr lvl="1" eaLnBrk="1" hangingPunct="1"/>
            <a:r>
              <a:rPr lang="en-US" altLang="zh-TW" sz="2000" smtClean="0"/>
              <a:t>Running two processes, one process use </a:t>
            </a:r>
            <a:r>
              <a:rPr lang="en-US" altLang="zh-TW" sz="2000" b="1" u="sng" smtClean="0"/>
              <a:t>write lock</a:t>
            </a:r>
            <a:r>
              <a:rPr lang="en-US" altLang="zh-TW" sz="2000" smtClean="0"/>
              <a:t> to lock a file, another process </a:t>
            </a:r>
            <a:r>
              <a:rPr lang="en-US" altLang="zh-TW" sz="2000" b="1" i="1" smtClean="0">
                <a:solidFill>
                  <a:srgbClr val="FF0000"/>
                </a:solidFill>
              </a:rPr>
              <a:t>waits until the same file can be locked (using WL or RL). </a:t>
            </a:r>
            <a:r>
              <a:rPr lang="en-US" altLang="zh-TW" sz="2000" b="1" i="1" smtClean="0"/>
              <a:t> </a:t>
            </a:r>
            <a:r>
              <a:rPr lang="en-US" altLang="zh-TW" sz="2000" b="1" smtClean="0"/>
              <a:t>[+25pt]</a:t>
            </a:r>
          </a:p>
          <a:p>
            <a:pPr lvl="1" eaLnBrk="1" hangingPunct="1"/>
            <a:endParaRPr lang="en-US" altLang="zh-TW" sz="2000" b="1" smtClean="0"/>
          </a:p>
          <a:p>
            <a:pPr lvl="1" eaLnBrk="1" hangingPunct="1"/>
            <a:r>
              <a:rPr lang="en-US" altLang="zh-TW" sz="2000" smtClean="0"/>
              <a:t>Following above exercise, two processes </a:t>
            </a:r>
            <a:r>
              <a:rPr lang="en-US" altLang="zh-TW" sz="2000" b="1" i="1" smtClean="0">
                <a:solidFill>
                  <a:srgbClr val="FF0000"/>
                </a:solidFill>
              </a:rPr>
              <a:t>use RL to lock the same file.</a:t>
            </a:r>
            <a:r>
              <a:rPr lang="en-US" altLang="zh-TW" sz="2000" smtClean="0"/>
              <a:t> </a:t>
            </a:r>
          </a:p>
          <a:p>
            <a:pPr lvl="2" eaLnBrk="1" hangingPunct="1"/>
            <a:r>
              <a:rPr lang="en-US" altLang="zh-TW" sz="1600" smtClean="0"/>
              <a:t>Must show the file contents. (display on the screen.)</a:t>
            </a:r>
            <a:r>
              <a:rPr lang="en-US" altLang="zh-TW" sz="1600" b="1" smtClean="0"/>
              <a:t> </a:t>
            </a:r>
            <a:r>
              <a:rPr lang="en-US" altLang="zh-TW" sz="2000" b="1" smtClean="0"/>
              <a:t>[+25pt]</a:t>
            </a:r>
          </a:p>
          <a:p>
            <a:pPr lvl="2" eaLnBrk="1" hangingPunct="1"/>
            <a:endParaRPr lang="en-US" altLang="zh-TW" sz="1600" b="1" smtClean="0"/>
          </a:p>
          <a:p>
            <a:pPr lvl="1" eaLnBrk="1" hangingPunct="1"/>
            <a:r>
              <a:rPr lang="en-US" altLang="zh-TW" sz="2000" smtClean="0"/>
              <a:t>In page 18, why </a:t>
            </a:r>
            <a:r>
              <a:rPr lang="en-US" altLang="zh-TW" sz="2000" b="1" smtClean="0"/>
              <a:t>program2</a:t>
            </a:r>
            <a:r>
              <a:rPr lang="en-US" altLang="zh-TW" sz="2000" smtClean="0"/>
              <a:t> can read and write a already locked file ? </a:t>
            </a:r>
            <a:r>
              <a:rPr lang="en-US" altLang="zh-TW" sz="2000" b="1" smtClean="0"/>
              <a:t>[+10pt]</a:t>
            </a:r>
          </a:p>
          <a:p>
            <a:pPr lvl="2" eaLnBrk="1" hangingPunct="1">
              <a:buFontTx/>
              <a:buNone/>
            </a:pPr>
            <a:endParaRPr lang="en-US" altLang="zh-TW" sz="2000" b="1" smtClean="0"/>
          </a:p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altLang="zh-TW" b="1" smtClean="0">
                <a:effectLst/>
              </a:rPr>
              <a:t>Example 2: </a:t>
            </a:r>
            <a:br>
              <a:rPr lang="en-US" altLang="zh-TW" b="1" smtClean="0">
                <a:effectLst/>
              </a:rPr>
            </a:br>
            <a:r>
              <a:rPr lang="en-US" altLang="zh-TW" b="1" smtClean="0">
                <a:effectLst/>
              </a:rPr>
              <a:t>Mandatory Locking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i="1" smtClean="0"/>
              <a:t>Mandatory Locking (1/8)</a:t>
            </a:r>
            <a:endParaRPr lang="zh-TW" altLang="en-US" b="1" i="1" smtClean="0"/>
          </a:p>
        </p:txBody>
      </p:sp>
      <p:sp>
        <p:nvSpPr>
          <p:cNvPr id="26627" name="內容版面配置區 2"/>
          <p:cNvSpPr>
            <a:spLocks noGrp="1"/>
          </p:cNvSpPr>
          <p:nvPr>
            <p:ph idx="1"/>
          </p:nvPr>
        </p:nvSpPr>
        <p:spPr>
          <a:xfrm>
            <a:off x="323850" y="1628775"/>
            <a:ext cx="8569325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Mandatory: (newly supported by Linux kernel)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mtClean="0"/>
              <a:t>Step 1 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mtClean="0"/>
              <a:t>   Mounting the file system with the </a:t>
            </a:r>
            <a:r>
              <a:rPr lang="en-US" altLang="zh-TW" b="1" i="1" smtClean="0">
                <a:solidFill>
                  <a:srgbClr val="FF0000"/>
                </a:solidFill>
              </a:rPr>
              <a:t>mand</a:t>
            </a:r>
            <a:r>
              <a:rPr lang="en-US" altLang="zh-TW" smtClean="0"/>
              <a:t> option: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TW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mtClean="0">
                <a:latin typeface="Arial" charset="0"/>
                <a:cs typeface="Arial" charset="0"/>
              </a:rPr>
              <a:t># </a:t>
            </a:r>
            <a:r>
              <a:rPr lang="en-US" altLang="zh-TW" sz="2400" i="1" smtClean="0">
                <a:latin typeface="Arial" charset="0"/>
                <a:cs typeface="Arial" charset="0"/>
              </a:rPr>
              <a:t>mount /dev/</a:t>
            </a:r>
            <a:r>
              <a:rPr lang="en-US" altLang="zh-TW" sz="2400" i="1" smtClean="0">
                <a:solidFill>
                  <a:srgbClr val="3333FF"/>
                </a:solidFill>
                <a:latin typeface="Arial" charset="0"/>
                <a:cs typeface="Arial" charset="0"/>
              </a:rPr>
              <a:t>device</a:t>
            </a:r>
            <a:r>
              <a:rPr lang="en-US" altLang="zh-TW" sz="2400" i="1" smtClean="0">
                <a:latin typeface="Arial" charset="0"/>
                <a:cs typeface="Arial" charset="0"/>
              </a:rPr>
              <a:t>  /</a:t>
            </a:r>
            <a:r>
              <a:rPr lang="en-US" altLang="zh-TW" sz="2400" i="1" smtClean="0">
                <a:solidFill>
                  <a:srgbClr val="3333FF"/>
                </a:solidFill>
                <a:latin typeface="Arial" charset="0"/>
                <a:cs typeface="Arial" charset="0"/>
              </a:rPr>
              <a:t>location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400" i="1" smtClean="0">
                <a:latin typeface="Arial" charset="0"/>
                <a:cs typeface="Arial" charset="0"/>
              </a:rPr>
              <a:t>(ex: mount /dev/</a:t>
            </a:r>
            <a:r>
              <a:rPr lang="en-US" altLang="zh-TW" sz="2400" i="1" smtClean="0">
                <a:solidFill>
                  <a:srgbClr val="3333FF"/>
                </a:solidFill>
                <a:latin typeface="Arial" charset="0"/>
                <a:cs typeface="Arial" charset="0"/>
              </a:rPr>
              <a:t>sda3</a:t>
            </a:r>
            <a:r>
              <a:rPr lang="en-US" altLang="zh-TW" sz="2400" i="1" smtClean="0">
                <a:latin typeface="Arial" charset="0"/>
                <a:cs typeface="Arial" charset="0"/>
              </a:rPr>
              <a:t> /</a:t>
            </a:r>
            <a:r>
              <a:rPr lang="en-US" altLang="zh-TW" sz="2400" i="1" smtClean="0">
                <a:solidFill>
                  <a:srgbClr val="3333FF"/>
                </a:solidFill>
                <a:latin typeface="Arial" charset="0"/>
                <a:cs typeface="Arial" charset="0"/>
              </a:rPr>
              <a:t>mnt</a:t>
            </a:r>
            <a:r>
              <a:rPr lang="en-US" altLang="zh-TW" sz="2400" i="1" smtClean="0">
                <a:latin typeface="Arial" charset="0"/>
                <a:cs typeface="Arial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mtClean="0">
                <a:latin typeface="Arial" charset="0"/>
                <a:cs typeface="Arial" charset="0"/>
              </a:rPr>
              <a:t>#</a:t>
            </a:r>
            <a:r>
              <a:rPr lang="en-US" altLang="zh-TW" sz="2400" smtClean="0">
                <a:latin typeface="Arial" charset="0"/>
                <a:cs typeface="Arial" charset="0"/>
              </a:rPr>
              <a:t> </a:t>
            </a:r>
            <a:r>
              <a:rPr lang="en-US" altLang="zh-TW" sz="2400" i="1" smtClean="0">
                <a:latin typeface="Arial" charset="0"/>
                <a:cs typeface="Arial" charset="0"/>
              </a:rPr>
              <a:t>mount –o remount,</a:t>
            </a:r>
            <a:r>
              <a:rPr lang="en-US" altLang="zh-TW" sz="2400" i="1" smtClean="0">
                <a:solidFill>
                  <a:srgbClr val="FF0000"/>
                </a:solidFill>
                <a:latin typeface="Arial" charset="0"/>
                <a:cs typeface="Arial" charset="0"/>
              </a:rPr>
              <a:t>mand</a:t>
            </a:r>
            <a:r>
              <a:rPr lang="en-US" altLang="zh-TW" sz="2400" i="1" smtClean="0">
                <a:latin typeface="Arial" charset="0"/>
                <a:cs typeface="Arial" charset="0"/>
              </a:rPr>
              <a:t> /dev/</a:t>
            </a:r>
            <a:r>
              <a:rPr lang="en-US" altLang="zh-TW" sz="2400" i="1" smtClean="0">
                <a:solidFill>
                  <a:srgbClr val="3333FF"/>
                </a:solidFill>
                <a:latin typeface="Arial" charset="0"/>
                <a:cs typeface="Arial" charset="0"/>
              </a:rPr>
              <a:t>mount device  </a:t>
            </a:r>
            <a:r>
              <a:rPr lang="en-US" altLang="zh-TW" sz="2400" i="1" smtClean="0">
                <a:latin typeface="Arial" charset="0"/>
                <a:cs typeface="Arial" charset="0"/>
              </a:rPr>
              <a:t>/</a:t>
            </a:r>
            <a:r>
              <a:rPr lang="en-US" altLang="zh-TW" sz="2400" i="1" smtClean="0">
                <a:solidFill>
                  <a:srgbClr val="3333FF"/>
                </a:solidFill>
                <a:latin typeface="Arial" charset="0"/>
                <a:cs typeface="Arial" charset="0"/>
              </a:rPr>
              <a:t>location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400" i="1" smtClean="0">
                <a:latin typeface="Arial" charset="0"/>
                <a:cs typeface="Arial" charset="0"/>
              </a:rPr>
              <a:t>(ex: mount –o remount,mand /dev/</a:t>
            </a:r>
            <a:r>
              <a:rPr lang="en-US" altLang="zh-TW" sz="2400" i="1" smtClean="0">
                <a:solidFill>
                  <a:srgbClr val="3333FF"/>
                </a:solidFill>
                <a:latin typeface="Arial" charset="0"/>
                <a:cs typeface="Arial" charset="0"/>
              </a:rPr>
              <a:t>sda3</a:t>
            </a:r>
            <a:r>
              <a:rPr lang="en-US" altLang="zh-TW" sz="2400" i="1" smtClean="0">
                <a:latin typeface="Arial" charset="0"/>
                <a:cs typeface="Arial" charset="0"/>
              </a:rPr>
              <a:t> /</a:t>
            </a:r>
            <a:r>
              <a:rPr lang="en-US" altLang="zh-TW" sz="2400" i="1" smtClean="0">
                <a:solidFill>
                  <a:srgbClr val="3333FF"/>
                </a:solidFill>
                <a:latin typeface="Arial" charset="0"/>
                <a:cs typeface="Arial" charset="0"/>
              </a:rPr>
              <a:t>mnt</a:t>
            </a:r>
            <a:r>
              <a:rPr lang="en-US" altLang="zh-TW" sz="2400" i="1" smtClean="0">
                <a:latin typeface="Arial" charset="0"/>
                <a:cs typeface="Arial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TW" sz="2400" i="1" smtClean="0">
              <a:latin typeface="Arial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400" smtClean="0"/>
              <a:t>You could use </a:t>
            </a:r>
            <a:r>
              <a:rPr lang="en-US" altLang="zh-TW" sz="2400" b="1" i="1" smtClean="0">
                <a:latin typeface="Arial" charset="0"/>
                <a:cs typeface="Arial" charset="0"/>
              </a:rPr>
              <a:t>mount | grep </a:t>
            </a:r>
            <a:r>
              <a:rPr lang="en-US" altLang="zh-TW" sz="2400" b="1" i="1" u="sng" smtClean="0">
                <a:solidFill>
                  <a:srgbClr val="3333FF"/>
                </a:solidFill>
                <a:latin typeface="Arial" charset="0"/>
                <a:cs typeface="Arial" charset="0"/>
              </a:rPr>
              <a:t>mnt</a:t>
            </a:r>
            <a:r>
              <a:rPr lang="en-US" altLang="zh-TW" sz="2400" b="1" i="1" smtClean="0">
                <a:latin typeface="Arial" charset="0"/>
                <a:cs typeface="Arial" charset="0"/>
              </a:rPr>
              <a:t> </a:t>
            </a:r>
            <a:r>
              <a:rPr lang="en-US" altLang="zh-TW" sz="2400" smtClean="0"/>
              <a:t>to check mount state. 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NCHU System &amp; Network Lab</a:t>
            </a:r>
          </a:p>
        </p:txBody>
      </p:sp>
      <p:sp>
        <p:nvSpPr>
          <p:cNvPr id="5" name="向下箭號 4"/>
          <p:cNvSpPr/>
          <p:nvPr/>
        </p:nvSpPr>
        <p:spPr>
          <a:xfrm>
            <a:off x="3873500" y="3071813"/>
            <a:ext cx="484188" cy="5715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 flipV="1">
            <a:off x="5143500" y="5214938"/>
            <a:ext cx="1571625" cy="500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i="1" smtClean="0"/>
              <a:t>Mandatory Locking(2/8)</a:t>
            </a:r>
            <a:endParaRPr lang="zh-TW" altLang="en-US" smtClean="0"/>
          </a:p>
        </p:txBody>
      </p:sp>
      <p:sp>
        <p:nvSpPr>
          <p:cNvPr id="2765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mtClean="0"/>
              <a:t>Step 2: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mtClean="0"/>
              <a:t>Setting permissions which file you want to locked: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TW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smtClean="0"/>
              <a:t>	</a:t>
            </a:r>
            <a:r>
              <a:rPr lang="en-US" altLang="zh-TW" sz="2800" smtClean="0">
                <a:latin typeface="Arial" charset="0"/>
                <a:cs typeface="Arial" charset="0"/>
              </a:rPr>
              <a:t> # </a:t>
            </a:r>
            <a:r>
              <a:rPr lang="en-US" altLang="zh-TW" sz="2400" i="1" smtClean="0">
                <a:latin typeface="Arial" charset="0"/>
                <a:cs typeface="Arial" charset="0"/>
              </a:rPr>
              <a:t>chmod </a:t>
            </a:r>
            <a:r>
              <a:rPr lang="en-US" altLang="zh-TW" sz="2400" i="1" smtClean="0">
                <a:solidFill>
                  <a:srgbClr val="FF0000"/>
                </a:solidFill>
                <a:latin typeface="Arial" charset="0"/>
                <a:cs typeface="Arial" charset="0"/>
              </a:rPr>
              <a:t>g+s</a:t>
            </a:r>
            <a:r>
              <a:rPr lang="en-US" altLang="zh-TW" sz="2400" i="1" smtClean="0">
                <a:latin typeface="Arial" charset="0"/>
                <a:cs typeface="Arial" charset="0"/>
              </a:rPr>
              <a:t> zzz.txt             (ex: chmod g+s lock.txt)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smtClean="0">
                <a:latin typeface="Arial" charset="0"/>
                <a:cs typeface="Arial" charset="0"/>
              </a:rPr>
              <a:t>	 # </a:t>
            </a:r>
            <a:r>
              <a:rPr lang="en-US" altLang="zh-TW" sz="2400" i="1" smtClean="0">
                <a:latin typeface="Arial" charset="0"/>
                <a:cs typeface="Arial" charset="0"/>
              </a:rPr>
              <a:t>chmod </a:t>
            </a:r>
            <a:r>
              <a:rPr lang="en-US" altLang="zh-TW" sz="2400" i="1" smtClean="0">
                <a:solidFill>
                  <a:srgbClr val="FF0000"/>
                </a:solidFill>
                <a:latin typeface="Arial" charset="0"/>
                <a:cs typeface="Arial" charset="0"/>
              </a:rPr>
              <a:t>g-x</a:t>
            </a:r>
            <a:r>
              <a:rPr lang="en-US" altLang="zh-TW" sz="2400" i="1" smtClean="0">
                <a:latin typeface="Arial" charset="0"/>
                <a:cs typeface="Arial" charset="0"/>
              </a:rPr>
              <a:t>  zzz.txt	        (ex: chmod g-x lock.txt)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400" i="1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smtClean="0"/>
              <a:t>	Setting </a:t>
            </a:r>
            <a:r>
              <a:rPr lang="en-US" altLang="zh-TW" sz="2800" b="1" i="1" u="sng" smtClean="0"/>
              <a:t>group id bit</a:t>
            </a:r>
            <a:r>
              <a:rPr lang="en-US" altLang="zh-TW" sz="2800" b="1" i="1" smtClean="0"/>
              <a:t> </a:t>
            </a:r>
            <a:r>
              <a:rPr lang="en-US" altLang="zh-TW" sz="2800" smtClean="0"/>
              <a:t>and clear </a:t>
            </a:r>
            <a:r>
              <a:rPr lang="en-US" altLang="zh-TW" sz="2800" b="1" i="1" u="sng" smtClean="0"/>
              <a:t>group execute bit</a:t>
            </a:r>
            <a:r>
              <a:rPr lang="en-US" altLang="zh-TW" sz="2800" i="1" smtClean="0"/>
              <a:t>.</a:t>
            </a:r>
            <a:endParaRPr lang="zh-TW" altLang="en-US" sz="2800" i="1" smtClean="0"/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These steps let your kernel know you want to use </a:t>
            </a:r>
            <a:r>
              <a:rPr lang="en-US" altLang="zh-TW" b="1" i="1" smtClean="0">
                <a:solidFill>
                  <a:srgbClr val="FF3300"/>
                </a:solidFill>
              </a:rPr>
              <a:t>mandatory locking</a:t>
            </a:r>
            <a:r>
              <a:rPr lang="en-US" altLang="zh-TW" i="1" smtClean="0"/>
              <a:t>.</a:t>
            </a:r>
            <a:endParaRPr lang="zh-TW" altLang="en-US" i="1" smtClean="0"/>
          </a:p>
        </p:txBody>
      </p:sp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NCHU System &amp; Network Lab</a:t>
            </a:r>
          </a:p>
        </p:txBody>
      </p:sp>
      <p:sp>
        <p:nvSpPr>
          <p:cNvPr id="4" name="向下箭號 3"/>
          <p:cNvSpPr/>
          <p:nvPr/>
        </p:nvSpPr>
        <p:spPr>
          <a:xfrm>
            <a:off x="3786188" y="2500313"/>
            <a:ext cx="484187" cy="571500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i="1" smtClean="0"/>
              <a:t>Mandatory Locking(3/8)</a:t>
            </a:r>
            <a:endParaRPr lang="zh-TW" altLang="en-US" b="1" smtClean="0"/>
          </a:p>
        </p:txBody>
      </p:sp>
      <p:pic>
        <p:nvPicPr>
          <p:cNvPr id="28675" name="內容版面配置區 3" descr="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576388" y="1600200"/>
            <a:ext cx="5991225" cy="4525963"/>
          </a:xfrm>
          <a:ln w="3175">
            <a:solidFill>
              <a:schemeClr val="tx1"/>
            </a:solidFill>
          </a:ln>
        </p:spPr>
      </p:pic>
      <p:sp>
        <p:nvSpPr>
          <p:cNvPr id="6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5" name="矩形 4"/>
          <p:cNvSpPr/>
          <p:nvPr/>
        </p:nvSpPr>
        <p:spPr>
          <a:xfrm>
            <a:off x="2071688" y="2571750"/>
            <a:ext cx="3500437" cy="214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i="1" smtClean="0"/>
              <a:t>Mandatory Locking (4/8)</a:t>
            </a:r>
            <a:endParaRPr lang="zh-TW" altLang="en-US" b="1" smtClean="0"/>
          </a:p>
        </p:txBody>
      </p:sp>
      <p:pic>
        <p:nvPicPr>
          <p:cNvPr id="29699" name="內容版面配置區 3" descr="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570038" y="1600200"/>
            <a:ext cx="6003925" cy="4525963"/>
          </a:xfrm>
          <a:ln w="3175">
            <a:solidFill>
              <a:schemeClr val="tx1"/>
            </a:solidFill>
          </a:ln>
        </p:spPr>
      </p:pic>
      <p:sp>
        <p:nvSpPr>
          <p:cNvPr id="8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5" name="矩形 4"/>
          <p:cNvSpPr/>
          <p:nvPr/>
        </p:nvSpPr>
        <p:spPr>
          <a:xfrm>
            <a:off x="2071688" y="4000500"/>
            <a:ext cx="4572000" cy="4286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29702" name="文字方塊 5"/>
          <p:cNvSpPr txBox="1">
            <a:spLocks noChangeArrowheads="1"/>
          </p:cNvSpPr>
          <p:nvPr/>
        </p:nvSpPr>
        <p:spPr bwMode="auto">
          <a:xfrm>
            <a:off x="2000250" y="4714875"/>
            <a:ext cx="5929313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200">
                <a:solidFill>
                  <a:srgbClr val="3333FF"/>
                </a:solidFill>
                <a:latin typeface="Times New Roman" pitchFamily="18" charset="0"/>
              </a:rPr>
              <a:t>Making your file system support mandatory locking</a:t>
            </a:r>
            <a:endParaRPr kumimoji="0" lang="zh-TW" altLang="en-US" sz="2200">
              <a:solidFill>
                <a:srgbClr val="3333FF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i="1" smtClean="0"/>
              <a:t>Mandatory Locking(5/8)</a:t>
            </a:r>
            <a:endParaRPr lang="zh-TW" altLang="en-US" b="1" smtClean="0"/>
          </a:p>
        </p:txBody>
      </p:sp>
      <p:pic>
        <p:nvPicPr>
          <p:cNvPr id="30723" name="內容版面配置區 3" descr="mandator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552575" y="1903413"/>
            <a:ext cx="6038850" cy="4525962"/>
          </a:xfrm>
        </p:spPr>
      </p:pic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30725" name="文字方塊 5"/>
          <p:cNvSpPr txBox="1">
            <a:spLocks noChangeArrowheads="1"/>
          </p:cNvSpPr>
          <p:nvPr/>
        </p:nvSpPr>
        <p:spPr bwMode="auto">
          <a:xfrm>
            <a:off x="3643313" y="1395413"/>
            <a:ext cx="18573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400">
                <a:solidFill>
                  <a:srgbClr val="FF0000"/>
                </a:solidFill>
                <a:latin typeface="Times New Roman" pitchFamily="18" charset="0"/>
              </a:rPr>
              <a:t>mandlock.txt</a:t>
            </a:r>
            <a:r>
              <a:rPr kumimoji="0" lang="en-US" altLang="zh-TW">
                <a:solidFill>
                  <a:srgbClr val="FF0000"/>
                </a:solidFill>
                <a:latin typeface="Times New Roman" pitchFamily="18" charset="0"/>
              </a:rPr>
              <a:t>   </a:t>
            </a:r>
            <a:endParaRPr kumimoji="0" lang="zh-TW" altLang="en-US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i="1" smtClean="0"/>
              <a:t>Mandatory Locking (6/8)</a:t>
            </a:r>
            <a:endParaRPr lang="zh-TW" altLang="en-US" b="1" smtClean="0"/>
          </a:p>
        </p:txBody>
      </p:sp>
      <p:pic>
        <p:nvPicPr>
          <p:cNvPr id="31747" name="內容版面配置區 3" descr="9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562100" y="1600200"/>
            <a:ext cx="6019800" cy="4525963"/>
          </a:xfrm>
          <a:ln w="3175">
            <a:solidFill>
              <a:schemeClr val="tx1"/>
            </a:solidFill>
          </a:ln>
        </p:spPr>
      </p:pic>
      <p:sp>
        <p:nvSpPr>
          <p:cNvPr id="7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5" name="矩形 4"/>
          <p:cNvSpPr/>
          <p:nvPr/>
        </p:nvSpPr>
        <p:spPr>
          <a:xfrm>
            <a:off x="2071688" y="4786313"/>
            <a:ext cx="4572000" cy="571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31750" name="文字方塊 5"/>
          <p:cNvSpPr txBox="1">
            <a:spLocks noChangeArrowheads="1"/>
          </p:cNvSpPr>
          <p:nvPr/>
        </p:nvSpPr>
        <p:spPr bwMode="auto">
          <a:xfrm>
            <a:off x="2928938" y="5357813"/>
            <a:ext cx="3357562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200">
                <a:solidFill>
                  <a:srgbClr val="FFFF00"/>
                </a:solidFill>
                <a:latin typeface="Times New Roman" pitchFamily="18" charset="0"/>
              </a:rPr>
              <a:t>Change file permissions.</a:t>
            </a:r>
            <a:endParaRPr kumimoji="0" lang="zh-TW" altLang="en-US" sz="2200">
              <a:solidFill>
                <a:srgbClr val="FFFF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i="1" smtClean="0"/>
              <a:t>Mandatory Locking (7/8)</a:t>
            </a:r>
            <a:endParaRPr lang="zh-TW" altLang="en-US" b="1" smtClean="0"/>
          </a:p>
        </p:txBody>
      </p:sp>
      <p:pic>
        <p:nvPicPr>
          <p:cNvPr id="32771" name="內容版面配置區 3" descr="1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558925" y="1600200"/>
            <a:ext cx="6026150" cy="4525963"/>
          </a:xfrm>
          <a:ln w="3175">
            <a:solidFill>
              <a:schemeClr val="tx1"/>
            </a:solidFill>
          </a:ln>
        </p:spPr>
      </p:pic>
      <p:sp>
        <p:nvSpPr>
          <p:cNvPr id="9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5" name="矩形 4"/>
          <p:cNvSpPr/>
          <p:nvPr/>
        </p:nvSpPr>
        <p:spPr>
          <a:xfrm>
            <a:off x="1571625" y="2428875"/>
            <a:ext cx="4572000" cy="4286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571750" y="3571875"/>
            <a:ext cx="4572000" cy="571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32775" name="文字方塊 6"/>
          <p:cNvSpPr txBox="1">
            <a:spLocks noChangeArrowheads="1"/>
          </p:cNvSpPr>
          <p:nvPr/>
        </p:nvSpPr>
        <p:spPr bwMode="auto">
          <a:xfrm>
            <a:off x="4572000" y="2070100"/>
            <a:ext cx="314325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200">
                <a:solidFill>
                  <a:srgbClr val="3333FF"/>
                </a:solidFill>
                <a:latin typeface="Times New Roman" pitchFamily="18" charset="0"/>
              </a:rPr>
              <a:t>WL now</a:t>
            </a:r>
            <a:endParaRPr kumimoji="0" lang="zh-TW" altLang="en-US" sz="2200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32776" name="文字方塊 7"/>
          <p:cNvSpPr txBox="1">
            <a:spLocks noChangeArrowheads="1"/>
          </p:cNvSpPr>
          <p:nvPr/>
        </p:nvSpPr>
        <p:spPr bwMode="auto">
          <a:xfrm>
            <a:off x="2643188" y="4071938"/>
            <a:ext cx="4071937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200">
                <a:solidFill>
                  <a:srgbClr val="3333FF"/>
                </a:solidFill>
                <a:latin typeface="Times New Roman" pitchFamily="18" charset="0"/>
              </a:rPr>
              <a:t>Can’t read and write file. </a:t>
            </a:r>
            <a:endParaRPr kumimoji="0" lang="zh-TW" altLang="en-US" sz="2200">
              <a:solidFill>
                <a:srgbClr val="3333FF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i="1" smtClean="0"/>
              <a:t>Mandatory Locking (8/8)</a:t>
            </a:r>
            <a:endParaRPr lang="zh-TW" altLang="en-US" b="1" smtClean="0"/>
          </a:p>
        </p:txBody>
      </p:sp>
      <p:pic>
        <p:nvPicPr>
          <p:cNvPr id="33795" name="內容版面配置區 3" descr="1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570038" y="1600200"/>
            <a:ext cx="6003925" cy="4525963"/>
          </a:xfrm>
          <a:ln w="3175">
            <a:solidFill>
              <a:schemeClr val="tx1"/>
            </a:solidFill>
          </a:ln>
        </p:spPr>
      </p:pic>
      <p:sp>
        <p:nvSpPr>
          <p:cNvPr id="11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5" name="矩形 4"/>
          <p:cNvSpPr/>
          <p:nvPr/>
        </p:nvSpPr>
        <p:spPr>
          <a:xfrm>
            <a:off x="1571625" y="2428875"/>
            <a:ext cx="4572000" cy="4286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571750" y="3714750"/>
            <a:ext cx="4572000" cy="6429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33799" name="文字方塊 6"/>
          <p:cNvSpPr txBox="1">
            <a:spLocks noChangeArrowheads="1"/>
          </p:cNvSpPr>
          <p:nvPr/>
        </p:nvSpPr>
        <p:spPr bwMode="auto">
          <a:xfrm>
            <a:off x="4572000" y="2070100"/>
            <a:ext cx="31432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200">
                <a:solidFill>
                  <a:srgbClr val="3333FF"/>
                </a:solidFill>
                <a:latin typeface="Times New Roman" pitchFamily="18" charset="0"/>
              </a:rPr>
              <a:t>RL now</a:t>
            </a:r>
            <a:endParaRPr kumimoji="0" lang="zh-TW" altLang="en-US" sz="2200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33800" name="文字方塊 7"/>
          <p:cNvSpPr txBox="1">
            <a:spLocks noChangeArrowheads="1"/>
          </p:cNvSpPr>
          <p:nvPr/>
        </p:nvSpPr>
        <p:spPr bwMode="auto">
          <a:xfrm>
            <a:off x="2571750" y="4357688"/>
            <a:ext cx="3929063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200">
                <a:solidFill>
                  <a:srgbClr val="3333FF"/>
                </a:solidFill>
                <a:latin typeface="Times New Roman" pitchFamily="18" charset="0"/>
              </a:rPr>
              <a:t>Can read file but can’t write. </a:t>
            </a:r>
            <a:endParaRPr kumimoji="0" lang="zh-TW" altLang="en-US" sz="2200">
              <a:solidFill>
                <a:srgbClr val="3333FF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b="1" dirty="0" smtClean="0"/>
              <a:t>Advisory vs. </a:t>
            </a:r>
            <a:r>
              <a:rPr lang="en-US" altLang="zh-TW" sz="4000" b="1" smtClean="0"/>
              <a:t>Mandatory Locking</a:t>
            </a:r>
            <a:endParaRPr lang="en-US" altLang="zh-TW" sz="4000" dirty="0" smtClean="0">
              <a:solidFill>
                <a:srgbClr val="7030A0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385763" y="1571625"/>
            <a:ext cx="8472487" cy="4525963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3333FF"/>
                </a:solidFill>
              </a:rPr>
              <a:t>Advisory (default in Linux distribution)</a:t>
            </a:r>
          </a:p>
          <a:p>
            <a:pPr lvl="1" eaLnBrk="1" hangingPunct="1"/>
            <a:r>
              <a:rPr lang="en-US" altLang="zh-TW" smtClean="0"/>
              <a:t>All access functions handle record locking in a consistent way.</a:t>
            </a:r>
          </a:p>
          <a:p>
            <a:pPr lvl="1" eaLnBrk="1" hangingPunct="1"/>
            <a:r>
              <a:rPr lang="en-US" altLang="zh-TW" smtClean="0"/>
              <a:t>But advisory locking </a:t>
            </a:r>
            <a:r>
              <a:rPr lang="en-US" altLang="zh-TW" b="1" smtClean="0"/>
              <a:t>doesn’t prevent </a:t>
            </a:r>
            <a:r>
              <a:rPr lang="en-US" altLang="zh-TW" smtClean="0"/>
              <a:t>other process that has write permission for file from writing.</a:t>
            </a:r>
          </a:p>
        </p:txBody>
      </p:sp>
      <p:sp>
        <p:nvSpPr>
          <p:cNvPr id="12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36868" name="AutoShape 4"/>
          <p:cNvSpPr>
            <a:spLocks noChangeArrowheads="1"/>
          </p:cNvSpPr>
          <p:nvPr/>
        </p:nvSpPr>
        <p:spPr bwMode="auto">
          <a:xfrm>
            <a:off x="2786063" y="4516438"/>
            <a:ext cx="1143000" cy="1416050"/>
          </a:xfrm>
          <a:prstGeom prst="can">
            <a:avLst>
              <a:gd name="adj" fmla="val 25000"/>
            </a:avLst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file</a:t>
            </a:r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 flipH="1">
            <a:off x="4143375" y="4516438"/>
            <a:ext cx="3286125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 flipH="1" flipV="1">
            <a:off x="4144963" y="5246688"/>
            <a:ext cx="3355975" cy="55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 flipH="1" flipV="1">
            <a:off x="4144963" y="5389563"/>
            <a:ext cx="3427412" cy="627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3929063" y="5173663"/>
            <a:ext cx="215900" cy="14446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>
              <a:latin typeface="Times New Roman" pitchFamily="18" charset="0"/>
            </a:endParaRPr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 flipV="1">
            <a:off x="1714500" y="5286375"/>
            <a:ext cx="2214563" cy="341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49213" y="5572125"/>
            <a:ext cx="28082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>
                <a:latin typeface="Times New Roman" pitchFamily="18" charset="0"/>
              </a:rPr>
              <a:t>A rude process with write permission of the file</a:t>
            </a:r>
          </a:p>
        </p:txBody>
      </p:sp>
      <p:sp>
        <p:nvSpPr>
          <p:cNvPr id="8204" name="Text Box 10"/>
          <p:cNvSpPr txBox="1">
            <a:spLocks noChangeArrowheads="1"/>
          </p:cNvSpPr>
          <p:nvPr/>
        </p:nvSpPr>
        <p:spPr bwMode="auto">
          <a:xfrm>
            <a:off x="4994275" y="4516438"/>
            <a:ext cx="86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>
                <a:latin typeface="Times New Roman" pitchFamily="18" charset="0"/>
              </a:rPr>
              <a:t>fget()</a:t>
            </a:r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5422900" y="5721350"/>
            <a:ext cx="86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>
                <a:latin typeface="Times New Roman" pitchFamily="18" charset="0"/>
              </a:rPr>
              <a:t>fput()</a:t>
            </a:r>
          </a:p>
        </p:txBody>
      </p:sp>
      <p:sp>
        <p:nvSpPr>
          <p:cNvPr id="8206" name="Text Box 12"/>
          <p:cNvSpPr txBox="1">
            <a:spLocks noChangeArrowheads="1"/>
          </p:cNvSpPr>
          <p:nvPr/>
        </p:nvSpPr>
        <p:spPr bwMode="auto">
          <a:xfrm>
            <a:off x="5637213" y="4945063"/>
            <a:ext cx="86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>
                <a:latin typeface="Times New Roman" pitchFamily="18" charset="0"/>
              </a:rPr>
              <a:t>read()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dirty="0" smtClean="0"/>
              <a:t>Excises II</a:t>
            </a:r>
            <a:endParaRPr lang="zh-TW" altLang="en-US" b="1" dirty="0" smtClean="0"/>
          </a:p>
        </p:txBody>
      </p:sp>
      <p:sp>
        <p:nvSpPr>
          <p:cNvPr id="3481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/>
              <a:t>Using mandatory locking.</a:t>
            </a:r>
          </a:p>
          <a:p>
            <a:pPr lvl="1" eaLnBrk="1" hangingPunct="1"/>
            <a:r>
              <a:rPr lang="en-US" altLang="zh-TW" sz="2000" smtClean="0"/>
              <a:t>One process lock (WL or RL) a file, another process write or read the same file directly(not use lock). </a:t>
            </a:r>
          </a:p>
          <a:p>
            <a:pPr lvl="2" eaLnBrk="1" hangingPunct="1"/>
            <a:r>
              <a:rPr lang="en-US" altLang="zh-TW" sz="2000" smtClean="0"/>
              <a:t>Write lock test.  </a:t>
            </a:r>
            <a:r>
              <a:rPr lang="en-US" altLang="zh-TW" sz="2000" b="1" smtClean="0"/>
              <a:t>[+15pt]</a:t>
            </a:r>
          </a:p>
          <a:p>
            <a:pPr lvl="2" eaLnBrk="1" hangingPunct="1"/>
            <a:r>
              <a:rPr lang="en-US" altLang="zh-TW" sz="2000" smtClean="0"/>
              <a:t>Read  lock test.  </a:t>
            </a:r>
            <a:r>
              <a:rPr lang="en-US" altLang="zh-TW" sz="2000" b="1" smtClean="0"/>
              <a:t>[+15pt]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NCHU System &amp; Network Lab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smtClean="0"/>
              <a:t>Reference</a:t>
            </a:r>
            <a:endParaRPr lang="zh-TW" altLang="en-US" b="1" smtClean="0"/>
          </a:p>
        </p:txBody>
      </p:sp>
      <p:sp>
        <p:nvSpPr>
          <p:cNvPr id="3584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000" dirty="0" smtClean="0"/>
              <a:t>Mandatory </a:t>
            </a:r>
            <a:r>
              <a:rPr lang="en-US" altLang="zh-TW" sz="2000" dirty="0" err="1" smtClean="0"/>
              <a:t>vs</a:t>
            </a:r>
            <a:r>
              <a:rPr lang="en-US" altLang="zh-TW" sz="2000" dirty="0" smtClean="0"/>
              <a:t> Advisory</a:t>
            </a:r>
          </a:p>
          <a:p>
            <a:pPr lvl="1" eaLnBrk="1" hangingPunct="1"/>
            <a:r>
              <a:rPr lang="en-US" altLang="zh-TW" sz="2000" dirty="0" smtClean="0">
                <a:hlinkClick r:id="rId2"/>
              </a:rPr>
              <a:t>http://boson4.phys.tku.edu.tw/UNIX/Unix%20Dictionary/UNIX%20M.htm#Mandatory locking</a:t>
            </a:r>
            <a:endParaRPr lang="en-US" altLang="zh-TW" sz="2000" dirty="0" smtClean="0"/>
          </a:p>
          <a:p>
            <a:pPr eaLnBrk="1" hangingPunct="1"/>
            <a:r>
              <a:rPr lang="en-US" altLang="zh-TW" sz="2000" dirty="0" err="1" smtClean="0"/>
              <a:t>Fcntl</a:t>
            </a:r>
            <a:r>
              <a:rPr lang="en-US" altLang="zh-TW" sz="2000" dirty="0" smtClean="0"/>
              <a:t>() function:</a:t>
            </a:r>
          </a:p>
          <a:p>
            <a:pPr lvl="1" eaLnBrk="1" hangingPunct="1"/>
            <a:r>
              <a:rPr lang="en-US" altLang="zh-TW" sz="2000" dirty="0" smtClean="0">
                <a:hlinkClick r:id="rId3"/>
              </a:rPr>
              <a:t>http://www.ibm.com/developerworks/cn/linux/l-cn-filelock/index.html</a:t>
            </a:r>
            <a:endParaRPr lang="en-US" altLang="zh-TW" sz="2000" dirty="0" smtClean="0"/>
          </a:p>
          <a:p>
            <a:pPr lvl="1" eaLnBrk="1" hangingPunct="1"/>
            <a:r>
              <a:rPr lang="en-US" altLang="zh-TW" sz="2000" dirty="0" smtClean="0">
                <a:hlinkClick r:id="rId4"/>
              </a:rPr>
              <a:t>http://hi.baidu.com/mgqw/blog/item/1f1e57398fd2bbfb3b87cecc.html</a:t>
            </a:r>
            <a:endParaRPr lang="en-US" altLang="zh-TW" sz="2000" dirty="0" smtClean="0"/>
          </a:p>
          <a:p>
            <a:pPr eaLnBrk="1" hangingPunct="1"/>
            <a:r>
              <a:rPr lang="en-US" altLang="zh-TW" sz="2000" dirty="0" smtClean="0"/>
              <a:t>Mandatory in </a:t>
            </a:r>
            <a:r>
              <a:rPr lang="en-US" altLang="zh-TW" sz="2000" dirty="0" err="1" smtClean="0"/>
              <a:t>linux</a:t>
            </a:r>
            <a:r>
              <a:rPr lang="en-US" altLang="zh-TW" sz="2000" dirty="0" smtClean="0"/>
              <a:t>:</a:t>
            </a:r>
          </a:p>
          <a:p>
            <a:pPr lvl="1" eaLnBrk="1" hangingPunct="1"/>
            <a:r>
              <a:rPr lang="en-US" altLang="zh-TW" sz="2000" dirty="0" smtClean="0">
                <a:hlinkClick r:id="rId5"/>
              </a:rPr>
              <a:t>http://www.hackinglinuxexposed.com/articles/20030623.html</a:t>
            </a:r>
            <a:endParaRPr lang="en-US" altLang="zh-TW" sz="2000" dirty="0" smtClean="0"/>
          </a:p>
          <a:p>
            <a:pPr eaLnBrk="1" hangingPunct="1"/>
            <a:r>
              <a:rPr lang="en-US" altLang="zh-TW" sz="2000" dirty="0" smtClean="0"/>
              <a:t>Others:</a:t>
            </a:r>
          </a:p>
          <a:p>
            <a:pPr lvl="1" eaLnBrk="1" hangingPunct="1"/>
            <a:r>
              <a:rPr lang="en-US" altLang="zh-TW" sz="2000" dirty="0" smtClean="0">
                <a:hlinkClick r:id="rId6"/>
              </a:rPr>
              <a:t>http://www.unixresources.net/linux/clf/program/archive/00/00/43/60/436084.html#article436190</a:t>
            </a:r>
            <a:endParaRPr lang="en-US" altLang="zh-TW" sz="2000" dirty="0" smtClean="0"/>
          </a:p>
          <a:p>
            <a:pPr lvl="1" eaLnBrk="1" hangingPunct="1"/>
            <a:r>
              <a:rPr lang="en-US" altLang="zh-TW" sz="2000" dirty="0" smtClean="0">
                <a:hlinkClick r:id="rId7"/>
              </a:rPr>
              <a:t>http://hi.baidu.com/zmingliu/blog/item/40636f3d7b710f06bba1673d.html</a:t>
            </a:r>
            <a:endParaRPr lang="en-US" altLang="zh-TW" sz="2000" dirty="0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NCHU System &amp; Network Lab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TW" sz="4000" b="1" dirty="0" smtClean="0"/>
              <a:t>Advisory vs. Mandatory Locking</a:t>
            </a:r>
            <a:endParaRPr lang="en-US" altLang="zh-TW" sz="4000" dirty="0" smtClean="0">
              <a:solidFill>
                <a:srgbClr val="7030A0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28625" y="1601788"/>
            <a:ext cx="8435975" cy="189865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zh-TW" dirty="0" smtClean="0">
                <a:solidFill>
                  <a:srgbClr val="3333FF"/>
                </a:solidFill>
              </a:rPr>
              <a:t>Mandatory (default in Windows)</a:t>
            </a:r>
          </a:p>
          <a:p>
            <a:pPr lvl="1" eaLnBrk="1" hangingPunct="1">
              <a:defRPr/>
            </a:pPr>
            <a:r>
              <a:rPr lang="en-US" altLang="zh-TW" dirty="0" smtClean="0"/>
              <a:t>Kernel checks every </a:t>
            </a:r>
            <a:r>
              <a:rPr lang="en-US" altLang="zh-TW" i="1" dirty="0" smtClean="0"/>
              <a:t>read(), write(), open()</a:t>
            </a:r>
            <a:r>
              <a:rPr lang="en-US" altLang="zh-TW" dirty="0" smtClean="0"/>
              <a:t> operation to prevent the calling process from violating the lock rule.</a:t>
            </a:r>
          </a:p>
        </p:txBody>
      </p:sp>
      <p:sp>
        <p:nvSpPr>
          <p:cNvPr id="17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38916" name="AutoShape 4"/>
          <p:cNvSpPr>
            <a:spLocks noChangeArrowheads="1"/>
          </p:cNvSpPr>
          <p:nvPr/>
        </p:nvSpPr>
        <p:spPr bwMode="auto">
          <a:xfrm>
            <a:off x="1785938" y="4335463"/>
            <a:ext cx="1296987" cy="1439862"/>
          </a:xfrm>
          <a:prstGeom prst="can">
            <a:avLst>
              <a:gd name="adj" fmla="val 27754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/>
              <a:t>file</a:t>
            </a:r>
          </a:p>
        </p:txBody>
      </p:sp>
      <p:sp>
        <p:nvSpPr>
          <p:cNvPr id="9222" name="Oval 5"/>
          <p:cNvSpPr>
            <a:spLocks noChangeArrowheads="1"/>
          </p:cNvSpPr>
          <p:nvPr/>
        </p:nvSpPr>
        <p:spPr bwMode="auto">
          <a:xfrm>
            <a:off x="4067175" y="3763963"/>
            <a:ext cx="647700" cy="273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TW">
                <a:latin typeface="Times New Roman" pitchFamily="18" charset="0"/>
              </a:rPr>
              <a:t>Linux kernel</a:t>
            </a:r>
          </a:p>
        </p:txBody>
      </p:sp>
      <p:sp>
        <p:nvSpPr>
          <p:cNvPr id="9223" name="Line 6"/>
          <p:cNvSpPr>
            <a:spLocks noChangeShapeType="1"/>
          </p:cNvSpPr>
          <p:nvPr/>
        </p:nvSpPr>
        <p:spPr bwMode="auto">
          <a:xfrm flipH="1">
            <a:off x="4765675" y="3692525"/>
            <a:ext cx="2592388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9224" name="Line 7"/>
          <p:cNvSpPr>
            <a:spLocks noChangeShapeType="1"/>
          </p:cNvSpPr>
          <p:nvPr/>
        </p:nvSpPr>
        <p:spPr bwMode="auto">
          <a:xfrm flipH="1">
            <a:off x="4787900" y="4556125"/>
            <a:ext cx="230505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9225" name="Line 8"/>
          <p:cNvSpPr>
            <a:spLocks noChangeShapeType="1"/>
          </p:cNvSpPr>
          <p:nvPr/>
        </p:nvSpPr>
        <p:spPr bwMode="auto">
          <a:xfrm flipH="1" flipV="1">
            <a:off x="4859338" y="5275263"/>
            <a:ext cx="252095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9226" name="Line 9"/>
          <p:cNvSpPr>
            <a:spLocks noChangeShapeType="1"/>
          </p:cNvSpPr>
          <p:nvPr/>
        </p:nvSpPr>
        <p:spPr bwMode="auto">
          <a:xfrm flipH="1" flipV="1">
            <a:off x="4716463" y="5851525"/>
            <a:ext cx="28797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9227" name="Text Box 10"/>
          <p:cNvSpPr txBox="1">
            <a:spLocks noChangeArrowheads="1"/>
          </p:cNvSpPr>
          <p:nvPr/>
        </p:nvSpPr>
        <p:spPr bwMode="auto">
          <a:xfrm>
            <a:off x="5143500" y="3754438"/>
            <a:ext cx="86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>
                <a:latin typeface="Times New Roman" pitchFamily="18" charset="0"/>
              </a:rPr>
              <a:t>fget()</a:t>
            </a:r>
          </a:p>
        </p:txBody>
      </p:sp>
      <p:sp>
        <p:nvSpPr>
          <p:cNvPr id="9228" name="Text Box 11"/>
          <p:cNvSpPr txBox="1">
            <a:spLocks noChangeArrowheads="1"/>
          </p:cNvSpPr>
          <p:nvPr/>
        </p:nvSpPr>
        <p:spPr bwMode="auto">
          <a:xfrm>
            <a:off x="5857875" y="4192588"/>
            <a:ext cx="86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>
                <a:latin typeface="Times New Roman" pitchFamily="18" charset="0"/>
              </a:rPr>
              <a:t>write()</a:t>
            </a:r>
          </a:p>
        </p:txBody>
      </p:sp>
      <p:sp>
        <p:nvSpPr>
          <p:cNvPr id="9229" name="Text Box 12"/>
          <p:cNvSpPr txBox="1">
            <a:spLocks noChangeArrowheads="1"/>
          </p:cNvSpPr>
          <p:nvPr/>
        </p:nvSpPr>
        <p:spPr bwMode="auto">
          <a:xfrm>
            <a:off x="6137275" y="5049838"/>
            <a:ext cx="86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>
                <a:latin typeface="Times New Roman" pitchFamily="18" charset="0"/>
              </a:rPr>
              <a:t>read()</a:t>
            </a:r>
          </a:p>
        </p:txBody>
      </p:sp>
      <p:sp>
        <p:nvSpPr>
          <p:cNvPr id="9230" name="Text Box 13"/>
          <p:cNvSpPr txBox="1">
            <a:spLocks noChangeArrowheads="1"/>
          </p:cNvSpPr>
          <p:nvPr/>
        </p:nvSpPr>
        <p:spPr bwMode="auto">
          <a:xfrm>
            <a:off x="6065838" y="5754688"/>
            <a:ext cx="86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>
                <a:latin typeface="Times New Roman" pitchFamily="18" charset="0"/>
              </a:rPr>
              <a:t>fput()</a:t>
            </a:r>
          </a:p>
        </p:txBody>
      </p:sp>
      <p:sp>
        <p:nvSpPr>
          <p:cNvPr id="9231" name="Line 14"/>
          <p:cNvSpPr>
            <a:spLocks noChangeShapeType="1"/>
          </p:cNvSpPr>
          <p:nvPr/>
        </p:nvSpPr>
        <p:spPr bwMode="auto">
          <a:xfrm flipH="1">
            <a:off x="3059113" y="4914900"/>
            <a:ext cx="1225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9232" name="Line 15"/>
          <p:cNvSpPr>
            <a:spLocks noChangeShapeType="1"/>
          </p:cNvSpPr>
          <p:nvPr/>
        </p:nvSpPr>
        <p:spPr bwMode="auto">
          <a:xfrm flipH="1">
            <a:off x="3059113" y="5348288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9233" name="Text Box 16"/>
          <p:cNvSpPr txBox="1">
            <a:spLocks noChangeArrowheads="1"/>
          </p:cNvSpPr>
          <p:nvPr/>
        </p:nvSpPr>
        <p:spPr bwMode="auto">
          <a:xfrm>
            <a:off x="3203575" y="4483100"/>
            <a:ext cx="792163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>
                <a:latin typeface="Times New Roman" pitchFamily="18" charset="0"/>
              </a:rPr>
              <a:t>check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b="1" dirty="0" smtClean="0"/>
              <a:t>Read lock vs. Write lock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14313" y="1571625"/>
          <a:ext cx="8785225" cy="228600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2178050"/>
                <a:gridCol w="6607175"/>
              </a:tblGrid>
              <a:tr h="1029561"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Read lock (Shared lock)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TW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Any number of processes can have a shared read lock on a given region of a file.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TW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All of them can read from the file but can’t write to it.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1142650"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Write lock (Exclusive lock)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TW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Only one process can have an exclusive lock on a given region of a file.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TW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The other process are prevented from getting locks or reading and writing.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aphicFrame>
        <p:nvGraphicFramePr>
          <p:cNvPr id="9260" name="Group 44"/>
          <p:cNvGraphicFramePr>
            <a:graphicFrameLocks noGrp="1"/>
          </p:cNvGraphicFramePr>
          <p:nvPr/>
        </p:nvGraphicFramePr>
        <p:xfrm>
          <a:off x="214313" y="4214813"/>
          <a:ext cx="8786875" cy="2071703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2928958"/>
                <a:gridCol w="2928959"/>
                <a:gridCol w="2928958"/>
              </a:tblGrid>
              <a:tr h="9412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            Lock Request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Current lock type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Read lock (Share lock)</a:t>
                      </a:r>
                      <a:endParaRPr kumimoji="0" lang="zh-TW" altLang="en-US" sz="18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Write lock (Exclusive lock)</a:t>
                      </a:r>
                      <a:endParaRPr kumimoji="0" lang="zh-TW" altLang="en-US" sz="18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3764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no lock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Yes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Yes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3774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Read lock (Share lock)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Yes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3764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Write lock (Exclusive lock)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7" name="頁尾版面配置區 3"/>
          <p:cNvSpPr txBox="1">
            <a:spLocks/>
          </p:cNvSpPr>
          <p:nvPr/>
        </p:nvSpPr>
        <p:spPr bwMode="auto">
          <a:xfrm>
            <a:off x="2779713" y="6605588"/>
            <a:ext cx="38893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NCHU System &amp; Network Lab</a:t>
            </a:r>
          </a:p>
        </p:txBody>
      </p:sp>
      <p:sp>
        <p:nvSpPr>
          <p:cNvPr id="10277" name="Line 39"/>
          <p:cNvSpPr>
            <a:spLocks noChangeShapeType="1"/>
          </p:cNvSpPr>
          <p:nvPr/>
        </p:nvSpPr>
        <p:spPr bwMode="auto">
          <a:xfrm>
            <a:off x="214313" y="4214813"/>
            <a:ext cx="2928937" cy="928687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9" name="向下箭號 8"/>
          <p:cNvSpPr/>
          <p:nvPr/>
        </p:nvSpPr>
        <p:spPr>
          <a:xfrm>
            <a:off x="4286250" y="3786188"/>
            <a:ext cx="484188" cy="5715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b="1" dirty="0" smtClean="0"/>
              <a:t>Record Locking Functions </a:t>
            </a:r>
            <a:endParaRPr lang="zh-TW" altLang="en-US" sz="4000" b="1" dirty="0" smtClean="0"/>
          </a:p>
        </p:txBody>
      </p:sp>
      <p:sp>
        <p:nvSpPr>
          <p:cNvPr id="1126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Record locking functions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 eaLnBrk="1" hangingPunct="1"/>
            <a:r>
              <a:rPr lang="en-US" altLang="zh-TW" b="1" dirty="0" err="1" smtClean="0">
                <a:solidFill>
                  <a:srgbClr val="3333FF"/>
                </a:solidFill>
                <a:latin typeface="Courier New" pitchFamily="49" charset="0"/>
              </a:rPr>
              <a:t>fcntl</a:t>
            </a:r>
            <a:r>
              <a:rPr lang="en-US" altLang="zh-TW" b="1" dirty="0" smtClean="0">
                <a:solidFill>
                  <a:srgbClr val="3333FF"/>
                </a:solidFill>
                <a:latin typeface="Courier New" pitchFamily="49" charset="0"/>
              </a:rPr>
              <a:t>()</a:t>
            </a:r>
            <a:r>
              <a:rPr lang="en-US" altLang="zh-TW" dirty="0" smtClean="0">
                <a:solidFill>
                  <a:srgbClr val="3333FF"/>
                </a:solidFill>
              </a:rPr>
              <a:t> </a:t>
            </a:r>
          </a:p>
          <a:p>
            <a:pPr lvl="2" eaLnBrk="1" hangingPunct="1"/>
            <a:r>
              <a:rPr lang="en-US" altLang="zh-TW" dirty="0" smtClean="0"/>
              <a:t>Support write lock</a:t>
            </a:r>
            <a:r>
              <a:rPr lang="zh-TW" altLang="en-US" dirty="0" smtClean="0"/>
              <a:t>、</a:t>
            </a:r>
            <a:r>
              <a:rPr lang="en-US" altLang="zh-TW" dirty="0" smtClean="0"/>
              <a:t>read lock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 record lock.</a:t>
            </a:r>
          </a:p>
          <a:p>
            <a:pPr lvl="2" eaLnBrk="1" hangingPunct="1"/>
            <a:r>
              <a:rPr lang="en-US" altLang="zh-TW" dirty="0" smtClean="0">
                <a:solidFill>
                  <a:srgbClr val="FF0000"/>
                </a:solidFill>
              </a:rPr>
              <a:t>If successful, return 0</a:t>
            </a:r>
          </a:p>
          <a:p>
            <a:pPr lvl="2" eaLnBrk="1" hangingPunct="1"/>
            <a:r>
              <a:rPr lang="en-US" altLang="zh-TW" dirty="0" smtClean="0">
                <a:solidFill>
                  <a:srgbClr val="FF0000"/>
                </a:solidFill>
              </a:rPr>
              <a:t>If fail, return -1</a:t>
            </a:r>
          </a:p>
          <a:p>
            <a:pPr lvl="1" eaLnBrk="1" hangingPunct="1"/>
            <a:r>
              <a:rPr lang="en-US" altLang="zh-TW" b="1" dirty="0" err="1" smtClean="0">
                <a:latin typeface="Courier New" pitchFamily="49" charset="0"/>
              </a:rPr>
              <a:t>lockf</a:t>
            </a:r>
            <a:r>
              <a:rPr lang="en-US" altLang="zh-TW" b="1" dirty="0" smtClean="0">
                <a:latin typeface="Courier New" pitchFamily="49" charset="0"/>
              </a:rPr>
              <a:t>() </a:t>
            </a:r>
          </a:p>
          <a:p>
            <a:pPr lvl="2" eaLnBrk="1" hangingPunct="1"/>
            <a:r>
              <a:rPr lang="en-US" altLang="zh-TW" dirty="0" smtClean="0"/>
              <a:t>Only support write lock and a part of record lock.</a:t>
            </a:r>
          </a:p>
          <a:p>
            <a:pPr lvl="1" eaLnBrk="1" hangingPunct="1"/>
            <a:endParaRPr lang="en-US" altLang="zh-TW" b="1" dirty="0" smtClean="0"/>
          </a:p>
          <a:p>
            <a:pPr lvl="1" eaLnBrk="1" hangingPunct="1">
              <a:buFontTx/>
              <a:buNone/>
            </a:pPr>
            <a:r>
              <a:rPr lang="en-US" altLang="zh-TW" b="1" dirty="0" smtClean="0"/>
              <a:t>Now we focus only on </a:t>
            </a:r>
            <a:r>
              <a:rPr lang="en-US" altLang="zh-TW" b="1" dirty="0" err="1" smtClean="0">
                <a:solidFill>
                  <a:srgbClr val="3333FF"/>
                </a:solidFill>
              </a:rPr>
              <a:t>fcntl</a:t>
            </a:r>
            <a:r>
              <a:rPr lang="en-US" altLang="zh-TW" b="1" dirty="0" smtClean="0">
                <a:solidFill>
                  <a:srgbClr val="3333FF"/>
                </a:solidFill>
              </a:rPr>
              <a:t>() </a:t>
            </a:r>
            <a:r>
              <a:rPr lang="en-US" altLang="zh-TW" b="1" dirty="0" smtClean="0"/>
              <a:t>function.</a:t>
            </a:r>
            <a:endParaRPr lang="zh-TW" altLang="en-US" dirty="0" smtClean="0"/>
          </a:p>
        </p:txBody>
      </p:sp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NCHU System &amp; Network Lab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dirty="0" err="1" smtClean="0">
                <a:latin typeface="Courier New" pitchFamily="49" charset="0"/>
              </a:rPr>
              <a:t>fcntl</a:t>
            </a:r>
            <a:r>
              <a:rPr lang="en-US" altLang="zh-TW" b="1" dirty="0" smtClean="0">
                <a:latin typeface="Courier New" pitchFamily="49" charset="0"/>
              </a:rPr>
              <a:t>()</a:t>
            </a:r>
            <a:r>
              <a:rPr lang="en-US" altLang="zh-TW" b="1" dirty="0" smtClean="0"/>
              <a:t> Function (1/5)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484313"/>
            <a:ext cx="8362950" cy="4525962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latin typeface="Courier New" pitchFamily="49" charset="0"/>
              </a:rPr>
              <a:t>fcntl()</a:t>
            </a:r>
            <a:r>
              <a:rPr lang="en-US" altLang="zh-TW" sz="2800" smtClean="0"/>
              <a:t> function can change the properties of a file that </a:t>
            </a:r>
            <a:r>
              <a:rPr lang="en-US" altLang="zh-TW" sz="2800" b="1" i="1" smtClean="0"/>
              <a:t>is already open</a:t>
            </a:r>
            <a:r>
              <a:rPr lang="en-US" altLang="zh-TW" sz="2800" smtClean="0"/>
              <a:t>.</a:t>
            </a:r>
          </a:p>
          <a:p>
            <a:pPr lvl="1" eaLnBrk="1" hangingPunct="1"/>
            <a:r>
              <a:rPr lang="en-US" altLang="zh-TW" sz="2400" smtClean="0"/>
              <a:t>The </a:t>
            </a:r>
            <a:r>
              <a:rPr lang="en-US" altLang="zh-TW" sz="2400" smtClean="0">
                <a:latin typeface="Courier New" pitchFamily="49" charset="0"/>
              </a:rPr>
              <a:t>fcntl()</a:t>
            </a:r>
            <a:r>
              <a:rPr lang="en-US" altLang="zh-TW" sz="2400" smtClean="0"/>
              <a:t> is used for five different purposes :</a:t>
            </a:r>
          </a:p>
        </p:txBody>
      </p:sp>
      <p:sp>
        <p:nvSpPr>
          <p:cNvPr id="28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NCHU System &amp; Network Lab</a:t>
            </a:r>
          </a:p>
        </p:txBody>
      </p:sp>
      <p:sp>
        <p:nvSpPr>
          <p:cNvPr id="12293" name="Text Box 46"/>
          <p:cNvSpPr txBox="1">
            <a:spLocks noChangeArrowheads="1"/>
          </p:cNvSpPr>
          <p:nvPr/>
        </p:nvSpPr>
        <p:spPr bwMode="auto">
          <a:xfrm>
            <a:off x="1160463" y="2857500"/>
            <a:ext cx="6840537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>
                <a:latin typeface="Times New Roman" pitchFamily="18" charset="0"/>
              </a:rPr>
              <a:t>#include &lt;fcntl.h&gt;</a:t>
            </a:r>
            <a:br>
              <a:rPr kumimoji="0" lang="en-US" altLang="zh-TW">
                <a:latin typeface="Times New Roman" pitchFamily="18" charset="0"/>
              </a:rPr>
            </a:br>
            <a:r>
              <a:rPr kumimoji="0" lang="en-US" altLang="zh-TW">
                <a:latin typeface="Times New Roman" pitchFamily="18" charset="0"/>
              </a:rPr>
              <a:t>	int fcntl (int filedes, int </a:t>
            </a:r>
            <a:r>
              <a:rPr kumimoji="0" lang="en-US" altLang="zh-TW">
                <a:solidFill>
                  <a:srgbClr val="3333FF"/>
                </a:solidFill>
                <a:latin typeface="Times New Roman" pitchFamily="18" charset="0"/>
              </a:rPr>
              <a:t>Cmd</a:t>
            </a:r>
            <a:r>
              <a:rPr kumimoji="0" lang="en-US" altLang="zh-TW">
                <a:latin typeface="Times New Roman" pitchFamily="18" charset="0"/>
              </a:rPr>
              <a:t>, /*struct flock *flockptr*/…);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900113" y="3668713"/>
          <a:ext cx="7286625" cy="2786381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3643312"/>
                <a:gridCol w="3643313"/>
              </a:tblGrid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Cmd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Description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F_DUPFD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Duplicate an existing descriptor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F_GETFD,F_SETFD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Get/set file descriptor flags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601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F_GETFL,F_SETFL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Get/set file status flags (O_RDWR … etc)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F_GETOWN,F_SETOWN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Get/set asynchronous I/O ownership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601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</a:rPr>
                        <a:t>F_GETLK,F_SETLK,</a:t>
                      </a:r>
                      <a:br>
                        <a:rPr kumimoji="1" lang="en-US" altLang="zh-TW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</a:rPr>
                      </a:br>
                      <a:r>
                        <a:rPr kumimoji="1" lang="en-US" altLang="zh-TW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</a:rPr>
                        <a:t>F_SETLKW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</a:rPr>
                        <a:t>Get/set/lock file lock, it discussed later.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dirty="0" err="1" smtClean="0">
                <a:latin typeface="Courier New" pitchFamily="49" charset="0"/>
              </a:rPr>
              <a:t>fcntl</a:t>
            </a:r>
            <a:r>
              <a:rPr lang="en-US" altLang="zh-TW" b="1" dirty="0" smtClean="0">
                <a:latin typeface="Courier New" pitchFamily="49" charset="0"/>
              </a:rPr>
              <a:t>()</a:t>
            </a:r>
            <a:r>
              <a:rPr lang="en-US" altLang="zh-TW" b="1" dirty="0" smtClean="0"/>
              <a:t> Function (2/5)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For record locking ,the third argument of </a:t>
            </a:r>
            <a:br>
              <a:rPr lang="en-US" altLang="zh-TW" smtClean="0"/>
            </a:br>
            <a:r>
              <a:rPr lang="en-US" altLang="zh-TW" smtClean="0">
                <a:latin typeface="Courier New" pitchFamily="49" charset="0"/>
              </a:rPr>
              <a:t>fcntl()</a:t>
            </a:r>
            <a:r>
              <a:rPr lang="en-US" altLang="zh-TW" smtClean="0"/>
              <a:t> is a pointer to a </a:t>
            </a:r>
            <a:r>
              <a:rPr lang="en-US" altLang="zh-TW" smtClean="0">
                <a:solidFill>
                  <a:srgbClr val="3333FF"/>
                </a:solidFill>
              </a:rPr>
              <a:t>flock</a:t>
            </a:r>
            <a:r>
              <a:rPr lang="en-US" altLang="zh-TW" smtClean="0"/>
              <a:t> structure :</a:t>
            </a:r>
          </a:p>
        </p:txBody>
      </p:sp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571500" y="2786063"/>
            <a:ext cx="8215313" cy="24622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200">
                <a:latin typeface="Times New Roman" pitchFamily="18" charset="0"/>
              </a:rPr>
              <a:t>struct flock {</a:t>
            </a:r>
            <a:br>
              <a:rPr kumimoji="0" lang="en-US" altLang="zh-TW" sz="2200">
                <a:latin typeface="Times New Roman" pitchFamily="18" charset="0"/>
              </a:rPr>
            </a:br>
            <a:r>
              <a:rPr kumimoji="0" lang="en-US" altLang="zh-TW" sz="2200">
                <a:latin typeface="Times New Roman" pitchFamily="18" charset="0"/>
              </a:rPr>
              <a:t>         short l_type;	/* F_RDLCK, F_WRLCK, F_UNLCK */</a:t>
            </a:r>
            <a:br>
              <a:rPr kumimoji="0" lang="en-US" altLang="zh-TW" sz="2200">
                <a:latin typeface="Times New Roman" pitchFamily="18" charset="0"/>
              </a:rPr>
            </a:br>
            <a:r>
              <a:rPr kumimoji="0" lang="en-US" altLang="zh-TW" sz="2200">
                <a:latin typeface="Times New Roman" pitchFamily="18" charset="0"/>
              </a:rPr>
              <a:t>         short l_whence;	/* SEEK_SET, SEEK_CUR, SEEK_END */ </a:t>
            </a:r>
            <a:br>
              <a:rPr kumimoji="0" lang="en-US" altLang="zh-TW" sz="2200">
                <a:latin typeface="Times New Roman" pitchFamily="18" charset="0"/>
              </a:rPr>
            </a:br>
            <a:r>
              <a:rPr kumimoji="0" lang="en-US" altLang="zh-TW" sz="2200">
                <a:latin typeface="Times New Roman" pitchFamily="18" charset="0"/>
              </a:rPr>
              <a:t>         off_t l_start;	/* offset in bytes, start of the blocking lock*/ </a:t>
            </a:r>
            <a:br>
              <a:rPr kumimoji="0" lang="en-US" altLang="zh-TW" sz="2200">
                <a:latin typeface="Times New Roman" pitchFamily="18" charset="0"/>
              </a:rPr>
            </a:br>
            <a:r>
              <a:rPr kumimoji="0" lang="en-US" altLang="zh-TW" sz="2200">
                <a:latin typeface="Times New Roman" pitchFamily="18" charset="0"/>
              </a:rPr>
              <a:t>         off_t l_len;	/* length, in bytes ; 0 means lock to EOF */</a:t>
            </a:r>
            <a:br>
              <a:rPr kumimoji="0" lang="en-US" altLang="zh-TW" sz="2200">
                <a:latin typeface="Times New Roman" pitchFamily="18" charset="0"/>
              </a:rPr>
            </a:br>
            <a:r>
              <a:rPr kumimoji="0" lang="en-US" altLang="zh-TW" sz="2200">
                <a:latin typeface="Times New Roman" pitchFamily="18" charset="0"/>
              </a:rPr>
              <a:t>         pid_t l_pid;            /* returned with F_GETLK */</a:t>
            </a:r>
            <a:br>
              <a:rPr kumimoji="0" lang="en-US" altLang="zh-TW" sz="2200">
                <a:latin typeface="Times New Roman" pitchFamily="18" charset="0"/>
              </a:rPr>
            </a:br>
            <a:r>
              <a:rPr kumimoji="0" lang="en-US" altLang="zh-TW" sz="2200">
                <a:latin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dirty="0" err="1" smtClean="0">
                <a:latin typeface="Courier New" pitchFamily="49" charset="0"/>
              </a:rPr>
              <a:t>fcntl</a:t>
            </a:r>
            <a:r>
              <a:rPr lang="en-US" altLang="zh-TW" b="1" dirty="0" smtClean="0">
                <a:latin typeface="Courier New" pitchFamily="49" charset="0"/>
              </a:rPr>
              <a:t>()</a:t>
            </a:r>
            <a:r>
              <a:rPr lang="en-US" altLang="zh-TW" b="1" dirty="0" smtClean="0"/>
              <a:t> Function (3/5)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484313"/>
            <a:ext cx="8229600" cy="49244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dirty="0"/>
              <a:t>Three commands of </a:t>
            </a:r>
            <a:r>
              <a:rPr lang="en-US" altLang="zh-TW" dirty="0" err="1">
                <a:latin typeface="Courier New" pitchFamily="49" charset="0"/>
              </a:rPr>
              <a:t>fcntl</a:t>
            </a:r>
            <a:r>
              <a:rPr lang="en-US" altLang="zh-TW" dirty="0">
                <a:latin typeface="Courier New" pitchFamily="49" charset="0"/>
              </a:rPr>
              <a:t>()</a:t>
            </a:r>
            <a:r>
              <a:rPr lang="en-US" altLang="zh-TW" dirty="0"/>
              <a:t> 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dirty="0"/>
              <a:t>F_GETLK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TW" dirty="0"/>
              <a:t>To check the lock described by </a:t>
            </a:r>
            <a:r>
              <a:rPr lang="en-US" altLang="zh-TW" i="1" dirty="0" err="1"/>
              <a:t>flockptr</a:t>
            </a:r>
            <a:r>
              <a:rPr lang="en-US" altLang="zh-TW" dirty="0"/>
              <a:t> :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altLang="zh-TW" dirty="0"/>
              <a:t>The information pointed by </a:t>
            </a:r>
            <a:r>
              <a:rPr lang="en-US" altLang="zh-TW" i="1" dirty="0" err="1"/>
              <a:t>flockptr</a:t>
            </a:r>
            <a:r>
              <a:rPr lang="en-US" altLang="zh-TW" dirty="0"/>
              <a:t> is overwritten by an existing lock .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altLang="zh-TW" dirty="0"/>
              <a:t>If no lock exists, </a:t>
            </a:r>
            <a:r>
              <a:rPr lang="en-US" altLang="zh-TW" i="1" dirty="0" err="1"/>
              <a:t>flockptr.l_type</a:t>
            </a:r>
            <a:r>
              <a:rPr lang="en-US" altLang="zh-TW" dirty="0"/>
              <a:t> = F_UNLCK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dirty="0"/>
              <a:t>F_SETLK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TW" dirty="0"/>
              <a:t>Set the lock described by </a:t>
            </a:r>
            <a:r>
              <a:rPr lang="en-US" altLang="zh-TW" i="1" dirty="0" err="1"/>
              <a:t>flockptr</a:t>
            </a:r>
            <a:r>
              <a:rPr lang="en-US" altLang="zh-TW" dirty="0"/>
              <a:t>. 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TW" dirty="0"/>
              <a:t>If we try to obtain an illegal record lock, </a:t>
            </a:r>
            <a:r>
              <a:rPr lang="en-US" altLang="zh-TW" dirty="0" err="1">
                <a:latin typeface="Courier New" pitchFamily="49" charset="0"/>
              </a:rPr>
              <a:t>fcntl</a:t>
            </a:r>
            <a:r>
              <a:rPr lang="en-US" altLang="zh-TW" dirty="0">
                <a:latin typeface="Courier New" pitchFamily="49" charset="0"/>
              </a:rPr>
              <a:t>()</a:t>
            </a:r>
            <a:r>
              <a:rPr lang="en-US" altLang="zh-TW" dirty="0"/>
              <a:t> will return error ,EAGAIN.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dirty="0"/>
              <a:t>F_SETLKW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TW" dirty="0"/>
              <a:t>A blocking version of </a:t>
            </a:r>
            <a:r>
              <a:rPr lang="en-US" altLang="zh-TW" dirty="0" smtClean="0"/>
              <a:t>F_SETLK, </a:t>
            </a:r>
            <a:r>
              <a:rPr lang="en-US" dirty="0" smtClean="0"/>
              <a:t>waiting until the file can be locked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NCHU System &amp; Network Lab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netppt">
  <a:themeElements>
    <a:clrScheme name="osnetp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snetppt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snetp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record locking</Template>
  <TotalTime>1205</TotalTime>
  <Words>1097</Words>
  <Application>Microsoft Office PowerPoint</Application>
  <PresentationFormat>如螢幕大小 (4:3)</PresentationFormat>
  <Paragraphs>234</Paragraphs>
  <Slides>31</Slides>
  <Notes>8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3" baseType="lpstr">
      <vt:lpstr>osnetppt</vt:lpstr>
      <vt:lpstr>點陣圖影像</vt:lpstr>
      <vt:lpstr>Lab 13 Record Locking</vt:lpstr>
      <vt:lpstr>Record Locking</vt:lpstr>
      <vt:lpstr>Advisory vs. Mandatory Locking</vt:lpstr>
      <vt:lpstr>Advisory vs. Mandatory Locking</vt:lpstr>
      <vt:lpstr>Read lock vs. Write lock</vt:lpstr>
      <vt:lpstr>Record Locking Functions </vt:lpstr>
      <vt:lpstr>fcntl() Function (1/5)</vt:lpstr>
      <vt:lpstr>fcntl() Function (2/5)</vt:lpstr>
      <vt:lpstr>fcntl() Function (3/5)</vt:lpstr>
      <vt:lpstr>fcntl() Function (4/5)</vt:lpstr>
      <vt:lpstr>fcntl() Function (5/5)</vt:lpstr>
      <vt:lpstr>Example 1: Advisory Locking</vt:lpstr>
      <vt:lpstr>Advisory Locking (1/7)</vt:lpstr>
      <vt:lpstr>Advisory Locking(2/7)</vt:lpstr>
      <vt:lpstr>Advisory Locking(3/7)</vt:lpstr>
      <vt:lpstr>Advisory Locking(4/7)</vt:lpstr>
      <vt:lpstr>Advisory Locking(5/7)</vt:lpstr>
      <vt:lpstr>Advisory Locking(6/7)</vt:lpstr>
      <vt:lpstr>Example: Advisory Locking(7/7)</vt:lpstr>
      <vt:lpstr>Excises I</vt:lpstr>
      <vt:lpstr>Example 2:  Mandatory Locking</vt:lpstr>
      <vt:lpstr>Mandatory Locking (1/8)</vt:lpstr>
      <vt:lpstr>Mandatory Locking(2/8)</vt:lpstr>
      <vt:lpstr>Mandatory Locking(3/8)</vt:lpstr>
      <vt:lpstr>Mandatory Locking (4/8)</vt:lpstr>
      <vt:lpstr>Mandatory Locking(5/8)</vt:lpstr>
      <vt:lpstr>Mandatory Locking (6/8)</vt:lpstr>
      <vt:lpstr>Mandatory Locking (7/8)</vt:lpstr>
      <vt:lpstr>Mandatory Locking (8/8)</vt:lpstr>
      <vt:lpstr>Excises II</vt:lpstr>
      <vt:lpstr>Reference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cp:lastModifiedBy>peteryam</cp:lastModifiedBy>
  <cp:revision>599</cp:revision>
  <dcterms:modified xsi:type="dcterms:W3CDTF">2010-12-13T08:13:02Z</dcterms:modified>
</cp:coreProperties>
</file>