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3"/>
  </p:notesMasterIdLst>
  <p:sldIdLst>
    <p:sldId id="258" r:id="rId2"/>
    <p:sldId id="259" r:id="rId3"/>
    <p:sldId id="261" r:id="rId4"/>
    <p:sldId id="262" r:id="rId5"/>
    <p:sldId id="260" r:id="rId6"/>
    <p:sldId id="266" r:id="rId7"/>
    <p:sldId id="263" r:id="rId8"/>
    <p:sldId id="264" r:id="rId9"/>
    <p:sldId id="265" r:id="rId10"/>
    <p:sldId id="268" r:id="rId11"/>
    <p:sldId id="295" r:id="rId12"/>
    <p:sldId id="293" r:id="rId13"/>
    <p:sldId id="269" r:id="rId14"/>
    <p:sldId id="283" r:id="rId15"/>
    <p:sldId id="270" r:id="rId16"/>
    <p:sldId id="271" r:id="rId17"/>
    <p:sldId id="272" r:id="rId18"/>
    <p:sldId id="274" r:id="rId19"/>
    <p:sldId id="275" r:id="rId20"/>
    <p:sldId id="292" r:id="rId21"/>
    <p:sldId id="294" r:id="rId22"/>
    <p:sldId id="284" r:id="rId23"/>
    <p:sldId id="291" r:id="rId24"/>
    <p:sldId id="276" r:id="rId25"/>
    <p:sldId id="277" r:id="rId26"/>
    <p:sldId id="290" r:id="rId27"/>
    <p:sldId id="278" r:id="rId28"/>
    <p:sldId id="279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300"/>
    <a:srgbClr val="99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93" autoAdjust="0"/>
  </p:normalViewPr>
  <p:slideViewPr>
    <p:cSldViewPr>
      <p:cViewPr>
        <p:scale>
          <a:sx n="63" d="100"/>
          <a:sy n="63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84DCA6-1BAB-49EC-BE9F-F6A1BDCCC349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3DE713-1C77-4B3A-A47D-39BBC4AC09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241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E73A6-2E67-4F53-BD26-9B00296996D6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765601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DE713-1C77-4B3A-A47D-39BBC4AC09B7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39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O_RDONLY 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唯讀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O_WRONLY 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唯寫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O_RDWR 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讀寫</a:t>
            </a:r>
          </a:p>
          <a:p>
            <a:endParaRPr lang="en-US" altLang="zh-TW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O_APPEND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從檔案末端開始寫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O_CREAT 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檔案不存在時建立新檔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O_TRUNC 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檔案存在時建立新檔覆蓋原有檔案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DE713-1C77-4B3A-A47D-39BBC4AC09B7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982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勸告鎖</a:t>
            </a:r>
            <a:endParaRPr lang="en-US" altLang="zh-TW" dirty="0" smtClean="0"/>
          </a:p>
          <a:p>
            <a:r>
              <a:rPr lang="zh-TW" altLang="en-US" dirty="0" smtClean="0"/>
              <a:t>使用兩個</a:t>
            </a:r>
            <a:r>
              <a:rPr lang="en-US" altLang="zh-TW" dirty="0" smtClean="0"/>
              <a:t>programs</a:t>
            </a:r>
            <a:r>
              <a:rPr lang="zh-TW" altLang="en-US" dirty="0" smtClean="0"/>
              <a:t>來鎖住同一個檔案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DE713-1C77-4B3A-A47D-39BBC4AC09B7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23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不使用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的話可以讀取修改已經被鎖住的檔案</a:t>
            </a:r>
            <a:endParaRPr lang="en-US" altLang="zh-TW" dirty="0" smtClean="0"/>
          </a:p>
          <a:p>
            <a:r>
              <a:rPr lang="zh-TW" altLang="en-US" dirty="0" smtClean="0"/>
              <a:t>因為預設的鎖是勸告鎖</a:t>
            </a:r>
            <a:endParaRPr lang="en-US" altLang="zh-TW" dirty="0" smtClean="0"/>
          </a:p>
          <a:p>
            <a:r>
              <a:rPr lang="zh-TW" altLang="en-US" dirty="0" smtClean="0"/>
              <a:t>只對有事先詢問是否可以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的程式有用</a:t>
            </a:r>
            <a:endParaRPr lang="en-US" altLang="zh-TW" dirty="0" smtClean="0"/>
          </a:p>
          <a:p>
            <a:r>
              <a:rPr lang="zh-TW" altLang="en-US" dirty="0" smtClean="0"/>
              <a:t>無法強制阻擋沒有事先詢問的程式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DE713-1C77-4B3A-A47D-39BBC4AC09B7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4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強制鎖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有支援</a:t>
            </a:r>
            <a:endParaRPr lang="en-US" altLang="zh-TW" dirty="0" smtClean="0"/>
          </a:p>
          <a:p>
            <a:r>
              <a:rPr lang="zh-TW" altLang="en-US" dirty="0" smtClean="0"/>
              <a:t>需要自行修改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種類</a:t>
            </a:r>
            <a:endParaRPr lang="en-US" altLang="zh-TW" dirty="0" smtClean="0"/>
          </a:p>
          <a:p>
            <a:r>
              <a:rPr lang="zh-TW" altLang="en-US" dirty="0" smtClean="0"/>
              <a:t>下面是修改的步驟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重新掛載，並加入參數為 </a:t>
            </a:r>
            <a:r>
              <a:rPr lang="en-US" altLang="zh-TW" dirty="0" err="1" smtClean="0"/>
              <a:t>mand</a:t>
            </a:r>
            <a:r>
              <a:rPr lang="en-US" altLang="zh-TW" dirty="0" smtClean="0"/>
              <a:t> </a:t>
            </a:r>
            <a:r>
              <a:rPr lang="en-US" altLang="zh-TW" baseline="0" dirty="0" smtClean="0"/>
              <a:t> </a:t>
            </a:r>
          </a:p>
          <a:p>
            <a:r>
              <a:rPr lang="en-US" altLang="zh-TW" baseline="0" dirty="0" smtClean="0"/>
              <a:t>Device :</a:t>
            </a:r>
            <a:r>
              <a:rPr lang="zh-TW" altLang="en-US" baseline="0" dirty="0" smtClean="0"/>
              <a:t>裝置的名稱</a:t>
            </a:r>
            <a:endParaRPr lang="en-US" altLang="zh-TW" baseline="0" dirty="0" smtClean="0"/>
          </a:p>
          <a:p>
            <a:r>
              <a:rPr lang="en-US" altLang="zh-TW" baseline="0" dirty="0" smtClean="0"/>
              <a:t>Location: </a:t>
            </a:r>
            <a:r>
              <a:rPr lang="zh-TW" altLang="en-US" baseline="0" dirty="0" smtClean="0"/>
              <a:t>掛載到哪裡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DE713-1C77-4B3A-A47D-39BBC4AC09B7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100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設置要鎖定的文件的權限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g+s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: 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SGID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Group 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和</a:t>
            </a:r>
            <a:r>
              <a:rPr lang="zh-TW" altLang="en-US" dirty="0" smtClean="0"/>
              <a:t>清除</a:t>
            </a:r>
            <a:r>
              <a:rPr lang="en-US" altLang="zh-TW" dirty="0" smtClean="0"/>
              <a:t>group</a:t>
            </a:r>
            <a:r>
              <a:rPr lang="en-US" altLang="zh-TW" baseline="0" dirty="0" smtClean="0"/>
              <a:t> exe </a:t>
            </a:r>
            <a:r>
              <a:rPr lang="zh-TW" altLang="en-US" baseline="0" dirty="0" smtClean="0"/>
              <a:t>權限。</a:t>
            </a:r>
            <a:endParaRPr lang="en-US" altLang="zh-TW" baseline="0" dirty="0" smtClean="0"/>
          </a:p>
          <a:p>
            <a:r>
              <a:rPr lang="zh-TW" altLang="en-US" dirty="0" smtClean="0"/>
              <a:t>這些步驟讓您的內核知道您要使用強制鎖定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DE713-1C77-4B3A-A47D-39BBC4AC09B7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311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DE713-1C77-4B3A-A47D-39BBC4AC09B7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59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003599-4573-4AAF-B960-AAD2C4712D9A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當兩個進程嘗試同時編輯同一個文件時會發生什麼？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Record locking</a:t>
            </a:r>
            <a:r>
              <a:rPr lang="zh-TW" altLang="en-US" dirty="0" smtClean="0">
                <a:solidFill>
                  <a:srgbClr val="3333FF"/>
                </a:solidFill>
              </a:rPr>
              <a:t>是</a:t>
            </a:r>
            <a:r>
              <a:rPr lang="en-US" altLang="zh-TW" dirty="0" smtClean="0">
                <a:solidFill>
                  <a:srgbClr val="3333FF"/>
                </a:solidFill>
              </a:rPr>
              <a:t>process</a:t>
            </a:r>
            <a:r>
              <a:rPr lang="zh-TW" altLang="en-US" dirty="0" smtClean="0">
                <a:solidFill>
                  <a:srgbClr val="3333FF"/>
                </a:solidFill>
              </a:rPr>
              <a:t>的一個功能，當目前有一個</a:t>
            </a:r>
            <a:r>
              <a:rPr lang="en-US" altLang="zh-TW" dirty="0" smtClean="0">
                <a:solidFill>
                  <a:srgbClr val="3333FF"/>
                </a:solidFill>
              </a:rPr>
              <a:t>process</a:t>
            </a:r>
            <a:r>
              <a:rPr lang="zh-TW" altLang="en-US" dirty="0" smtClean="0">
                <a:solidFill>
                  <a:srgbClr val="3333FF"/>
                </a:solidFill>
              </a:rPr>
              <a:t>正在使用這個檔案，他可以防止其他</a:t>
            </a:r>
            <a:r>
              <a:rPr lang="en-US" altLang="zh-TW" dirty="0" smtClean="0">
                <a:solidFill>
                  <a:srgbClr val="3333FF"/>
                </a:solidFill>
              </a:rPr>
              <a:t>process</a:t>
            </a:r>
            <a:r>
              <a:rPr lang="zh-TW" altLang="en-US" dirty="0" smtClean="0">
                <a:solidFill>
                  <a:srgbClr val="3333FF"/>
                </a:solidFill>
              </a:rPr>
              <a:t>去修改這個檔案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632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7B732-BA5F-4600-BDBA-AEA0431F816C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詢問與強制鎖定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諮詢（默認在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發行版）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所有訪問功能以一致的方式處理記錄鎖定。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但是建議鎖定並不妨礙寫入文件的寫入權限的其他進程。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一個具有文件寫入權限的粗體進程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6538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067582-DB03-4676-809A-0FB52981640B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TW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強制（在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中默認）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內核檢查每個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（），</a:t>
            </a:r>
            <a:r>
              <a:rPr lang="en-US" altLang="zh-TW" dirty="0" smtClean="0"/>
              <a:t>write</a:t>
            </a:r>
            <a:r>
              <a:rPr lang="zh-TW" altLang="en-US" dirty="0" smtClean="0"/>
              <a:t>（），</a:t>
            </a:r>
            <a:r>
              <a:rPr lang="en-US" altLang="zh-TW" dirty="0" smtClean="0"/>
              <a:t>open</a:t>
            </a:r>
            <a:r>
              <a:rPr lang="zh-TW" altLang="en-US" dirty="0" smtClean="0"/>
              <a:t>（）操作，以防止調用進程違反鎖規則。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4982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DF35B5-F0C5-4D04-9AF6-714598D2969A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TW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任何數量的進程可以在文件的給定區域上具有共享讀鎖定。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所有這些都可以從文件中讀取，但無法寫入。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只有一個進程可以在文件的給定區域上具有排他鎖。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另一個過程被阻止獲得鎖或閱讀和寫作。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當目前的鎖是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 下一個要求是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是可以進來的，就是可以做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，</a:t>
            </a:r>
            <a:r>
              <a:rPr lang="en-US" altLang="zh-TW" dirty="0" smtClean="0"/>
              <a:t>write lock</a:t>
            </a:r>
            <a:r>
              <a:rPr lang="zh-TW" altLang="en-US" dirty="0" smtClean="0"/>
              <a:t>要求不被接受，不能做寫入的動作</a:t>
            </a:r>
            <a:endParaRPr lang="en-US" altLang="zh-TW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當目前的鎖是</a:t>
            </a:r>
            <a:r>
              <a:rPr lang="en-US" altLang="zh-TW" dirty="0" smtClean="0"/>
              <a:t>write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 下一個要求是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或</a:t>
            </a:r>
            <a:r>
              <a:rPr lang="en-US" altLang="zh-TW" dirty="0" smtClean="0"/>
              <a:t>write lock</a:t>
            </a:r>
            <a:r>
              <a:rPr lang="zh-TW" altLang="en-US" dirty="0" smtClean="0"/>
              <a:t>都不能進來，就是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，</a:t>
            </a:r>
            <a:r>
              <a:rPr lang="en-US" altLang="zh-TW" dirty="0" smtClean="0"/>
              <a:t>write</a:t>
            </a:r>
            <a:r>
              <a:rPr lang="zh-TW" altLang="en-US" dirty="0" smtClean="0"/>
              <a:t>不被接受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4436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記錄鎖定功能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3333FF"/>
                </a:solidFill>
                <a:latin typeface="Courier New" pitchFamily="49" charset="0"/>
              </a:rPr>
              <a:t>fcntl</a:t>
            </a:r>
            <a:r>
              <a:rPr lang="en-US" altLang="zh-TW" b="1" dirty="0" smtClean="0">
                <a:solidFill>
                  <a:srgbClr val="3333FF"/>
                </a:solidFill>
                <a:latin typeface="Courier New" pitchFamily="49" charset="0"/>
              </a:rPr>
              <a:t>()</a:t>
            </a:r>
            <a:endParaRPr lang="en-US" altLang="zh-TW" dirty="0" smtClean="0"/>
          </a:p>
          <a:p>
            <a:r>
              <a:rPr lang="zh-TW" altLang="en-US" dirty="0" smtClean="0"/>
              <a:t>支持寫鎖，讀鎖和記錄鎖。</a:t>
            </a:r>
            <a:endParaRPr lang="en-US" altLang="zh-TW" dirty="0" smtClean="0"/>
          </a:p>
          <a:p>
            <a:r>
              <a:rPr lang="zh-TW" altLang="en-US" dirty="0" smtClean="0"/>
              <a:t>如果成功，返回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如果失敗，返回</a:t>
            </a:r>
            <a:r>
              <a:rPr lang="en-US" altLang="zh-TW" dirty="0" smtClean="0"/>
              <a:t>-1</a:t>
            </a:r>
          </a:p>
          <a:p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err="1" smtClean="0">
                <a:latin typeface="Courier New" pitchFamily="49" charset="0"/>
              </a:rPr>
              <a:t>lockf</a:t>
            </a:r>
            <a:r>
              <a:rPr lang="en-US" altLang="zh-TW" b="1" dirty="0" smtClean="0">
                <a:latin typeface="Courier New" pitchFamily="49" charset="0"/>
              </a:rPr>
              <a:t>() </a:t>
            </a:r>
          </a:p>
          <a:p>
            <a:r>
              <a:rPr lang="zh-TW" altLang="en-US" dirty="0" smtClean="0"/>
              <a:t>只支持寫鎖和記錄鎖的一部分。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DE713-1C77-4B3A-A47D-39BBC4AC09B7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18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5CEEA4-E559-41A8-BBD6-3CF3482621AC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TW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 err="1" smtClean="0"/>
              <a:t>fcntl</a:t>
            </a:r>
            <a:r>
              <a:rPr lang="zh-TW" altLang="en-US" dirty="0" smtClean="0"/>
              <a:t>（）函數可以更改已經打開的文件的屬性。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TW" dirty="0" err="1" smtClean="0"/>
              <a:t>fcntl</a:t>
            </a:r>
            <a:r>
              <a:rPr lang="zh-TW" altLang="en-US" dirty="0" smtClean="0"/>
              <a:t>（）用於五個不同的目的</a:t>
            </a:r>
            <a:endParaRPr lang="en-US" altLang="zh-TW" dirty="0" smtClean="0"/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獲取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設置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鎖定文件鎖定，稍後再討論。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3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7319C-2316-4796-A166-157CC8AE899D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對於記錄鎖定，？</a:t>
            </a:r>
            <a:r>
              <a:rPr lang="en-US" altLang="zh-TW" dirty="0" err="1" smtClean="0"/>
              <a:t>fcntl</a:t>
            </a:r>
            <a:r>
              <a:rPr lang="zh-TW" altLang="en-US" dirty="0" smtClean="0"/>
              <a:t>（）的第三個參數是指向一個</a:t>
            </a:r>
            <a:r>
              <a:rPr lang="en-US" altLang="zh-TW" dirty="0" smtClean="0"/>
              <a:t>flock</a:t>
            </a:r>
            <a:r>
              <a:rPr lang="zh-TW" altLang="en-US" dirty="0" smtClean="0"/>
              <a:t>結構的指針：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以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為單位的偏移量，</a:t>
            </a:r>
            <a:r>
              <a:rPr lang="en-US" altLang="zh-TW" dirty="0" smtClean="0"/>
              <a:t>blocking lock 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長度，以字節為單位</a:t>
            </a:r>
            <a:r>
              <a:rPr lang="en-US" altLang="zh-TW" dirty="0" smtClean="0"/>
              <a:t>; 0</a:t>
            </a:r>
            <a:r>
              <a:rPr lang="zh-TW" altLang="en-US" dirty="0" smtClean="0"/>
              <a:t>表示鎖定到</a:t>
            </a:r>
            <a:r>
              <a:rPr lang="en-US" altLang="zh-TW" dirty="0" smtClean="0"/>
              <a:t>EOF(</a:t>
            </a:r>
            <a:r>
              <a:rPr lang="zh-TW" altLang="en-US" dirty="0" smtClean="0"/>
              <a:t>檔案結尾</a:t>
            </a:r>
            <a:r>
              <a:rPr lang="en-US" altLang="zh-TW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用</a:t>
            </a:r>
            <a:r>
              <a:rPr lang="en-US" altLang="zh-TW" dirty="0" smtClean="0"/>
              <a:t>F_GETLK</a:t>
            </a:r>
            <a:r>
              <a:rPr lang="zh-TW" altLang="en-US" dirty="0" smtClean="0"/>
              <a:t>返回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645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03A5FE-3B8F-4FAF-B651-419EEE2C7528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 err="1" smtClean="0"/>
              <a:t>fcntl</a:t>
            </a:r>
            <a:r>
              <a:rPr lang="zh-TW" altLang="en-US" dirty="0" smtClean="0"/>
              <a:t>（）的三個命令：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F_GETLK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檢查</a:t>
            </a:r>
            <a:r>
              <a:rPr lang="en-US" altLang="zh-TW" dirty="0" err="1" smtClean="0"/>
              <a:t>flockptr</a:t>
            </a:r>
            <a:r>
              <a:rPr lang="zh-TW" altLang="en-US" dirty="0" smtClean="0"/>
              <a:t>鎖：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err="1" smtClean="0"/>
              <a:t>flockptr</a:t>
            </a:r>
            <a:r>
              <a:rPr lang="zh-TW" altLang="en-US" dirty="0" smtClean="0"/>
              <a:t>會是現有的鎖的狀況。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如果沒有鎖存在，</a:t>
            </a:r>
            <a:r>
              <a:rPr lang="en-US" altLang="zh-TW" dirty="0" err="1" smtClean="0"/>
              <a:t>flockptr.l_type</a:t>
            </a:r>
            <a:r>
              <a:rPr lang="en-US" altLang="zh-TW" dirty="0" smtClean="0"/>
              <a:t> = F_UNLCK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F_SETLK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設置</a:t>
            </a:r>
            <a:r>
              <a:rPr lang="en-US" altLang="zh-TW" dirty="0" err="1" smtClean="0"/>
              <a:t>flockptr</a:t>
            </a:r>
            <a:r>
              <a:rPr lang="zh-TW" altLang="en-US" dirty="0" smtClean="0"/>
              <a:t>鎖。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如果我們嘗試非法的獲取被鎖的東西，</a:t>
            </a:r>
            <a:r>
              <a:rPr lang="en-US" altLang="zh-TW" dirty="0" err="1" smtClean="0"/>
              <a:t>fcntl</a:t>
            </a:r>
            <a:r>
              <a:rPr lang="zh-TW" altLang="en-US" dirty="0" smtClean="0"/>
              <a:t>（）將返回錯誤</a:t>
            </a:r>
            <a:r>
              <a:rPr lang="en-US" altLang="zh-TW" dirty="0" smtClean="0"/>
              <a:t>EAGAIN</a:t>
            </a:r>
            <a:r>
              <a:rPr lang="zh-TW" altLang="en-US" dirty="0" smtClean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F_SETLKW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/>
              <a:t>block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F_SETLK</a:t>
            </a:r>
            <a:r>
              <a:rPr lang="zh-TW" altLang="en-US" dirty="0" smtClean="0"/>
              <a:t>，等待文件可以再次被鎖定。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9604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7" name="點陣圖影像" r:id="rId6" imgW="2381582" imgH="2857899" progId="PBrush">
                    <p:embed/>
                  </p:oleObj>
                </mc:Choice>
                <mc:Fallback>
                  <p:oleObj name="點陣圖影像" r:id="rId6" imgW="2381582" imgH="2857899" progId="PBrush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新細明體" charset="-120"/>
                </a:rPr>
                <a:t>NCHU System &amp; Network Lab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16D79-6444-419E-ACDE-FF29B1F758BE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1105-7DCE-4A19-8C9D-C3EA0EDE70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6444-2FBA-48AE-BBE2-D5B326E2DA52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E4B74-7DAB-45A3-80F2-CAE58C93EE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346A4-EEBE-42AE-AABA-38DF6080AB99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D45D5-7783-4E60-A367-50180726FC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點陣圖影像" r:id="rId3" imgW="2381582" imgH="2857899" progId="PBrush">
                  <p:embed/>
                </p:oleObj>
              </mc:Choice>
              <mc:Fallback>
                <p:oleObj name="點陣圖影像" r:id="rId3" imgW="2381582" imgH="285789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6B2E-24E6-4F4C-92EA-7952BB99DD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92E4B-6E29-4BCF-B1E1-FB27041641A0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9CDC0-326B-4E52-AE12-39724001C93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DD4DF-02E4-408E-B17D-243C82AB6128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48E62-F5BF-4AB5-BC82-008ED69B6F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2AAE7-2650-48F6-8FC4-4971AB20997E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1095E-6F89-49B1-9639-01EF94AE16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1AE34-08BF-426C-B8EF-82AB232DAE0D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01692-D018-41F3-9ED7-CC7BBC32FA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A8D1B-103D-45B9-B183-38665ED960D6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1660F-4DBA-4565-A1AE-EE5C5E29CE0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9A7A3-EBB8-48C0-93A0-56FC0479AB00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C10F8-CAC4-4D87-A98A-972A4FC34A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D872-8E07-464D-83C3-C9F74AF09F0A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7E4D-4B6D-46C5-8083-3CBBCA8A51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F92D2-EAE0-47DF-A541-11AA11836A75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26F1F-16E8-421E-A74A-F37A4EFC00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7F0AE-7B2E-4EFA-8007-1E5D222E82B4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D3A65-5035-4A2A-80F4-47CC036F65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點陣圖影像" r:id="rId16" imgW="2381582" imgH="2857899" progId="PBrush">
                  <p:embed/>
                </p:oleObj>
              </mc:Choice>
              <mc:Fallback>
                <p:oleObj name="點陣圖影像" r:id="rId16" imgW="2381582" imgH="285789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7B575DBD-B965-46DA-8EC7-901128E5E198}" type="datetimeFigureOut">
              <a:rPr lang="zh-TW" altLang="en-US"/>
              <a:pPr>
                <a:defRPr/>
              </a:pPr>
              <a:t>2017/12/21</a:t>
            </a:fld>
            <a:endParaRPr lang="zh-TW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8D672C34-F302-4DA1-AC8B-8E5B6DC38C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8" r:id="rId12"/>
    <p:sldLayoutId id="21474839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hi.baidu.com/zmingliu/blog/item/40636f3d7b710f06bba1673d.html" TargetMode="External"/><Relationship Id="rId3" Type="http://schemas.openxmlformats.org/officeDocument/2006/relationships/hyperlink" Target="https://fresh2refresh.com/c-programming/c-file-handling/fseek-seek_set-seek_cur-seek_end-functions-c/" TargetMode="External"/><Relationship Id="rId7" Type="http://schemas.openxmlformats.org/officeDocument/2006/relationships/hyperlink" Target="http://www.unixresources.net/linux/clf/program/archive/00/00/43/60/436084.html" TargetMode="External"/><Relationship Id="rId2" Type="http://schemas.openxmlformats.org/officeDocument/2006/relationships/hyperlink" Target="http://boson4.phys.tku.edu.tw/UNIX/Unix%20Dictionary/UNIX%20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ckinglinuxexposed.com/articles/20030623.html" TargetMode="External"/><Relationship Id="rId5" Type="http://schemas.openxmlformats.org/officeDocument/2006/relationships/hyperlink" Target="http://hi.baidu.com/mgqw/blog/item/1f1e57398fd2bbfb3b87cecc.html" TargetMode="External"/><Relationship Id="rId4" Type="http://schemas.openxmlformats.org/officeDocument/2006/relationships/hyperlink" Target="http://www.ibm.com/developerworks/cn/linux/l-cn-filelock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Lab 13</a:t>
            </a:r>
            <a:br>
              <a:rPr lang="en-US" altLang="zh-TW" dirty="0" smtClean="0"/>
            </a:br>
            <a:r>
              <a:rPr lang="en-US" altLang="zh-TW" dirty="0" smtClean="0"/>
              <a:t>Record </a:t>
            </a:r>
            <a:r>
              <a:rPr lang="en-US" altLang="zh-TW" dirty="0"/>
              <a:t>Locking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4437112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rgbClr val="000000"/>
                </a:solidFill>
                <a:ea typeface="標楷體" pitchFamily="65" charset="-120"/>
              </a:rPr>
              <a:t>TA:</a:t>
            </a:r>
            <a:r>
              <a:rPr lang="en-US" altLang="zh-TW" dirty="0" err="1" smtClean="0"/>
              <a:t>Guo</a:t>
            </a:r>
            <a:r>
              <a:rPr lang="en-US" altLang="zh-TW" dirty="0" smtClean="0"/>
              <a:t>-Wei Chen</a:t>
            </a:r>
            <a:endParaRPr lang="en-US" altLang="zh-TW" dirty="0" smtClean="0">
              <a:solidFill>
                <a:srgbClr val="000000"/>
              </a:solidFill>
              <a:ea typeface="標楷體" pitchFamily="65" charset="-12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</a:rPr>
              <a:t>Professor: </a:t>
            </a:r>
            <a:r>
              <a:rPr lang="en-US" altLang="zh-TW" dirty="0" err="1" smtClean="0"/>
              <a:t>Hsung</a:t>
            </a:r>
            <a:r>
              <a:rPr lang="en-US" altLang="zh-TW" dirty="0" smtClean="0"/>
              <a:t>-Pin Chang</a:t>
            </a:r>
          </a:p>
          <a:p>
            <a:pPr eaLnBrk="1" hangingPunct="1"/>
            <a:r>
              <a:rPr lang="en-US" altLang="zh-TW" dirty="0" smtClean="0"/>
              <a:t>Operating System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(4/5)</a:t>
            </a:r>
            <a:endParaRPr lang="zh-TW" altLang="en-US" b="1" dirty="0" smtClean="0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835696" y="2121818"/>
            <a:ext cx="54006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#include &lt;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stdio.h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&gt;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#include &lt;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unistd.h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&gt;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#include &lt;</a:t>
            </a:r>
            <a:r>
              <a:rPr lang="en-US" altLang="zh-TW" b="1" dirty="0" err="1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fcntl.h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&gt;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#include &lt;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string.h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&gt;</a:t>
            </a:r>
          </a:p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struct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flock*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file_lock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(short type, short whence)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{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static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struct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flock ret;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ret.l_type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type ;               // lock type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ret.l_start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0;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ret.l_whence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whence;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   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ret.l_len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0;                       //</a:t>
            </a:r>
            <a:r>
              <a:rPr kumimoji="0" lang="en-US" altLang="zh-TW" dirty="0" smtClean="0">
                <a:latin typeface="Cambria Math" pitchFamily="18" charset="0"/>
                <a:ea typeface="Cambria Math" pitchFamily="18" charset="0"/>
              </a:rPr>
              <a:t> EOF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en-US" altLang="zh-TW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365" name="文字方塊 4"/>
          <p:cNvSpPr txBox="1">
            <a:spLocks noChangeArrowheads="1"/>
          </p:cNvSpPr>
          <p:nvPr/>
        </p:nvSpPr>
        <p:spPr bwMode="auto">
          <a:xfrm>
            <a:off x="3419872" y="1546944"/>
            <a:ext cx="1647626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Example code: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(5/5)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43023" y="2060848"/>
            <a:ext cx="609404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main()</a:t>
            </a:r>
            <a:br>
              <a:rPr lang="en-US" altLang="zh-TW" dirty="0" smtClean="0">
                <a:latin typeface="Cambria Math" pitchFamily="18" charset="0"/>
                <a:ea typeface="Cambria Math" pitchFamily="18" charset="0"/>
              </a:rPr>
            </a:b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{</a:t>
            </a:r>
          </a:p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fd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altLang="zh-TW" dirty="0">
                <a:latin typeface="Cambria Math" pitchFamily="18" charset="0"/>
                <a:ea typeface="Cambria Math" pitchFamily="18" charset="0"/>
              </a:rPr>
              <a:t>open(</a:t>
            </a:r>
            <a:r>
              <a:rPr lang="en-US" altLang="zh-TW" dirty="0" err="1">
                <a:latin typeface="Cambria Math" pitchFamily="18" charset="0"/>
                <a:ea typeface="Cambria Math" pitchFamily="18" charset="0"/>
              </a:rPr>
              <a:t>argv</a:t>
            </a:r>
            <a:r>
              <a:rPr lang="en-US" altLang="zh-TW" dirty="0">
                <a:latin typeface="Cambria Math" pitchFamily="18" charset="0"/>
                <a:ea typeface="Cambria Math" pitchFamily="18" charset="0"/>
              </a:rPr>
              <a:t>[1], 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O_WRONLY|O_APPEND);</a:t>
            </a:r>
          </a:p>
          <a:p>
            <a:endParaRPr lang="en-US" altLang="zh-TW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 lock=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fcntl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fd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, F_SETLK,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file_lock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(F_WRLCK, SEEK_SET));</a:t>
            </a:r>
          </a:p>
          <a:p>
            <a:r>
              <a:rPr lang="en-US" altLang="zh-TW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//if (lock==?)…</a:t>
            </a:r>
          </a:p>
          <a:p>
            <a:r>
              <a:rPr lang="en-US" altLang="zh-TW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//read/write( )</a:t>
            </a:r>
          </a:p>
          <a:p>
            <a:r>
              <a:rPr lang="en-US" altLang="zh-TW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// It will return </a:t>
            </a:r>
            <a:r>
              <a:rPr lang="en-US" altLang="zh-TW" b="1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altLang="zh-TW" dirty="0" smtClean="0">
                <a:solidFill>
                  <a:srgbClr val="3333FF"/>
                </a:solidFill>
                <a:latin typeface="Cambria Math" pitchFamily="18" charset="0"/>
                <a:ea typeface="Cambria Math" pitchFamily="18" charset="0"/>
              </a:rPr>
              <a:t> if the file is locked successfully! </a:t>
            </a:r>
            <a:endParaRPr lang="en-US" altLang="zh-TW" dirty="0">
              <a:solidFill>
                <a:srgbClr val="3333FF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……</a:t>
            </a:r>
          </a:p>
          <a:p>
            <a:endParaRPr lang="en-US" altLang="zh-TW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fcntl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fd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, F_SETLKW, </a:t>
            </a:r>
            <a:r>
              <a:rPr lang="en-US" altLang="zh-TW" dirty="0" err="1" smtClean="0">
                <a:latin typeface="Cambria Math" pitchFamily="18" charset="0"/>
                <a:ea typeface="Cambria Math" pitchFamily="18" charset="0"/>
              </a:rPr>
              <a:t>file_lock</a:t>
            </a:r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(F_UNLCK, SEEK_SET));</a:t>
            </a:r>
          </a:p>
          <a:p>
            <a:endParaRPr lang="en-US" altLang="zh-TW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TW" dirty="0" smtClean="0">
                <a:latin typeface="Cambria Math" pitchFamily="18" charset="0"/>
                <a:ea typeface="Cambria Math" pitchFamily="18" charset="0"/>
              </a:rPr>
              <a:t>……</a:t>
            </a:r>
          </a:p>
          <a:p>
            <a:r>
              <a:rPr lang="en-US" altLang="zh-TW" dirty="0">
                <a:latin typeface="Cambria Math" pitchFamily="18" charset="0"/>
                <a:ea typeface="Cambria Math" pitchFamily="18" charset="0"/>
              </a:rPr>
              <a:t>}</a:t>
            </a:r>
            <a:endParaRPr lang="zh-TW" altLang="en-US" dirty="0">
              <a:latin typeface="Cambria Math" pitchFamily="18" charset="0"/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3140398" y="1546944"/>
            <a:ext cx="2439714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code (cont.):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TW" b="1" smtClean="0">
                <a:effectLst/>
              </a:rPr>
              <a:t>Example 1: Advisory Locking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 (1/7)</a:t>
            </a:r>
            <a:endParaRPr lang="zh-TW" altLang="en-US" b="1" i="1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242888" y="1600200"/>
            <a:ext cx="8543925" cy="4525963"/>
          </a:xfrm>
        </p:spPr>
        <p:txBody>
          <a:bodyPr/>
          <a:lstStyle/>
          <a:p>
            <a:pPr eaLnBrk="1" hangingPunct="1"/>
            <a:r>
              <a:rPr lang="en-US" altLang="zh-TW" sz="2600" dirty="0" smtClean="0"/>
              <a:t>We used two programs to lock the same file.</a:t>
            </a:r>
          </a:p>
          <a:p>
            <a:pPr lvl="1" eaLnBrk="1" hangingPunct="1"/>
            <a:r>
              <a:rPr lang="en-US" altLang="zh-TW" sz="2600" i="1" dirty="0" smtClean="0"/>
              <a:t>Program1: </a:t>
            </a:r>
            <a:r>
              <a:rPr lang="en-US" altLang="zh-TW" sz="2600" i="1" dirty="0" err="1" smtClean="0"/>
              <a:t>file_lock.c</a:t>
            </a:r>
            <a:endParaRPr lang="en-US" altLang="zh-TW" sz="2600" i="1" dirty="0" smtClean="0"/>
          </a:p>
          <a:p>
            <a:pPr lvl="1" eaLnBrk="1" hangingPunct="1"/>
            <a:r>
              <a:rPr lang="en-US" altLang="zh-TW" sz="2600" i="1" dirty="0" smtClean="0"/>
              <a:t>Program2: </a:t>
            </a:r>
            <a:r>
              <a:rPr lang="en-US" altLang="zh-TW" sz="2600" i="1" dirty="0" err="1" smtClean="0"/>
              <a:t>try_to_lock.c</a:t>
            </a:r>
            <a:endParaRPr lang="en-US" altLang="zh-TW" sz="2600" i="1" dirty="0" smtClean="0"/>
          </a:p>
          <a:p>
            <a:pPr lvl="1" eaLnBrk="1" hangingPunct="1"/>
            <a:r>
              <a:rPr lang="en-US" altLang="zh-TW" sz="2600" i="1" dirty="0" smtClean="0"/>
              <a:t>Locked file: lock.txt</a:t>
            </a:r>
          </a:p>
          <a:p>
            <a:pPr lvl="1" eaLnBrk="1" hangingPunct="1"/>
            <a:endParaRPr lang="en-US" altLang="zh-TW" sz="2200" dirty="0" smtClean="0"/>
          </a:p>
          <a:p>
            <a:pPr lvl="1" eaLnBrk="1" hangingPunct="1">
              <a:buFontTx/>
              <a:buNone/>
            </a:pPr>
            <a:r>
              <a:rPr lang="en-US" altLang="zh-TW" sz="2400" b="1" i="1" dirty="0" smtClean="0"/>
              <a:t>Program1</a:t>
            </a:r>
            <a:r>
              <a:rPr lang="en-US" altLang="zh-TW" sz="2200" i="1" dirty="0" smtClean="0"/>
              <a:t> </a:t>
            </a:r>
            <a:r>
              <a:rPr lang="en-US" altLang="zh-TW" sz="2200" dirty="0" smtClean="0"/>
              <a:t>have RL and WL option.</a:t>
            </a:r>
          </a:p>
          <a:p>
            <a:pPr lvl="1" eaLnBrk="1" hangingPunct="1">
              <a:buFontTx/>
              <a:buNone/>
            </a:pPr>
            <a:endParaRPr lang="en-US" altLang="zh-TW" sz="2200" dirty="0" smtClean="0"/>
          </a:p>
          <a:p>
            <a:pPr lvl="1" eaLnBrk="1" hangingPunct="1">
              <a:buFontTx/>
              <a:buNone/>
            </a:pPr>
            <a:r>
              <a:rPr lang="en-US" altLang="zh-TW" sz="2400" b="1" i="1" dirty="0" smtClean="0"/>
              <a:t>Program2</a:t>
            </a:r>
            <a:r>
              <a:rPr lang="en-US" altLang="zh-TW" sz="2200" dirty="0" smtClean="0"/>
              <a:t> try to lock the same file which the </a:t>
            </a:r>
            <a:r>
              <a:rPr lang="en-US" altLang="zh-TW" sz="2400" b="1" i="1" dirty="0" smtClean="0"/>
              <a:t>program1</a:t>
            </a:r>
            <a:r>
              <a:rPr lang="en-US" altLang="zh-TW" sz="2200" dirty="0" smtClean="0"/>
              <a:t> was already</a:t>
            </a:r>
          </a:p>
          <a:p>
            <a:pPr lvl="1" eaLnBrk="1" hangingPunct="1">
              <a:buFontTx/>
              <a:buNone/>
            </a:pPr>
            <a:r>
              <a:rPr lang="en-US" altLang="zh-TW" sz="2200" dirty="0" smtClean="0"/>
              <a:t>locked(lock.txt).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Locking(2/7)</a:t>
            </a:r>
            <a:endParaRPr lang="zh-TW" altLang="en-US" b="1" smtClean="0"/>
          </a:p>
        </p:txBody>
      </p:sp>
      <p:pic>
        <p:nvPicPr>
          <p:cNvPr id="18435" name="內容版面配置區 3" descr="lo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2413" y="1903413"/>
            <a:ext cx="6049962" cy="4525962"/>
          </a:xfrm>
          <a:ln w="3175">
            <a:solidFill>
              <a:schemeClr val="tx1"/>
            </a:solidFill>
          </a:ln>
        </p:spPr>
      </p:pic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8437" name="文字方塊 4"/>
          <p:cNvSpPr txBox="1">
            <a:spLocks noChangeArrowheads="1"/>
          </p:cNvSpPr>
          <p:nvPr/>
        </p:nvSpPr>
        <p:spPr bwMode="auto">
          <a:xfrm>
            <a:off x="3929063" y="1323975"/>
            <a:ext cx="1857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</a:rPr>
              <a:t>lock.txt</a:t>
            </a:r>
            <a:r>
              <a:rPr kumimoji="0" lang="en-US" altLang="zh-TW">
                <a:solidFill>
                  <a:srgbClr val="FF0000"/>
                </a:solidFill>
                <a:latin typeface="Times New Roman" pitchFamily="18" charset="0"/>
              </a:rPr>
              <a:t>   </a:t>
            </a:r>
            <a:endParaRPr kumimoji="0" lang="zh-TW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Locking(3/7)</a:t>
            </a:r>
            <a:endParaRPr lang="zh-TW" altLang="en-US" sz="2800" b="1" smtClean="0"/>
          </a:p>
        </p:txBody>
      </p:sp>
      <p:pic>
        <p:nvPicPr>
          <p:cNvPr id="19459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0" y="1760538"/>
            <a:ext cx="6015038" cy="4525962"/>
          </a:xfrm>
          <a:ln w="3175">
            <a:solidFill>
              <a:schemeClr val="tx1"/>
            </a:solidFill>
          </a:ln>
        </p:spPr>
      </p:pic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9461" name="文字方塊 4"/>
          <p:cNvSpPr txBox="1">
            <a:spLocks noChangeArrowheads="1"/>
          </p:cNvSpPr>
          <p:nvPr/>
        </p:nvSpPr>
        <p:spPr bwMode="auto">
          <a:xfrm>
            <a:off x="3143250" y="1285875"/>
            <a:ext cx="285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</a:rPr>
              <a:t>Program1 (file_lock.c</a:t>
            </a:r>
            <a:r>
              <a:rPr kumimoji="0" lang="en-US" altLang="zh-TW" sz="2400">
                <a:solidFill>
                  <a:srgbClr val="008000"/>
                </a:solidFill>
                <a:latin typeface="Times New Roman" pitchFamily="18" charset="0"/>
              </a:rPr>
              <a:t>)</a:t>
            </a:r>
            <a:endParaRPr kumimoji="0" lang="zh-TW" altLang="en-US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9462" name="文字方塊 5"/>
          <p:cNvSpPr txBox="1">
            <a:spLocks noChangeArrowheads="1"/>
          </p:cNvSpPr>
          <p:nvPr/>
        </p:nvSpPr>
        <p:spPr bwMode="auto">
          <a:xfrm>
            <a:off x="2214563" y="3000375"/>
            <a:ext cx="4786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Two option, WL and RL.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8813" y="2928938"/>
            <a:ext cx="3643312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Locking(4/7)</a:t>
            </a:r>
            <a:endParaRPr lang="zh-TW" altLang="en-US" sz="2800" b="1" smtClean="0"/>
          </a:p>
        </p:txBody>
      </p:sp>
      <p:pic>
        <p:nvPicPr>
          <p:cNvPr id="20483" name="內容版面配置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68450" y="1600200"/>
            <a:ext cx="6007100" cy="4525963"/>
          </a:xfrm>
          <a:ln w="3175">
            <a:solidFill>
              <a:schemeClr val="tx1"/>
            </a:solidFill>
          </a:ln>
        </p:spPr>
      </p:pic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571625" y="2571750"/>
            <a:ext cx="3643313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486" name="文字方塊 5"/>
          <p:cNvSpPr txBox="1">
            <a:spLocks noChangeArrowheads="1"/>
          </p:cNvSpPr>
          <p:nvPr/>
        </p:nvSpPr>
        <p:spPr bwMode="auto">
          <a:xfrm>
            <a:off x="4714875" y="2216150"/>
            <a:ext cx="2928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choosing WL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1750" y="3429000"/>
            <a:ext cx="4714875" cy="785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488" name="文字方塊 7"/>
          <p:cNvSpPr txBox="1">
            <a:spLocks noChangeArrowheads="1"/>
          </p:cNvSpPr>
          <p:nvPr/>
        </p:nvSpPr>
        <p:spPr bwMode="auto">
          <a:xfrm>
            <a:off x="2500313" y="4286250"/>
            <a:ext cx="62150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Program2 try to lock the same file. </a:t>
            </a:r>
          </a:p>
          <a:p>
            <a:r>
              <a:rPr kumimoji="0" lang="en-US" altLang="zh-TW" sz="2200">
                <a:solidFill>
                  <a:srgbClr val="9900FF"/>
                </a:solidFill>
                <a:latin typeface="Times New Roman" pitchFamily="18" charset="0"/>
              </a:rPr>
              <a:t>	</a:t>
            </a:r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(file: lock.txt)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0489" name="文字方塊 9"/>
          <p:cNvSpPr txBox="1">
            <a:spLocks noChangeArrowheads="1"/>
          </p:cNvSpPr>
          <p:nvPr/>
        </p:nvSpPr>
        <p:spPr bwMode="auto">
          <a:xfrm>
            <a:off x="3000375" y="1143000"/>
            <a:ext cx="3786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</a:rPr>
              <a:t>Program2 (try_to_lock.c)</a:t>
            </a:r>
            <a:endParaRPr kumimoji="0" lang="zh-TW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Locking(5/7)</a:t>
            </a:r>
            <a:endParaRPr lang="zh-TW" altLang="en-US" sz="2800" b="1" smtClean="0"/>
          </a:p>
        </p:txBody>
      </p:sp>
      <p:pic>
        <p:nvPicPr>
          <p:cNvPr id="21507" name="內容版面配置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1600200"/>
            <a:ext cx="6002338" cy="4525963"/>
          </a:xfrm>
          <a:ln w="3175">
            <a:solidFill>
              <a:schemeClr val="tx1"/>
            </a:solidFill>
          </a:ln>
        </p:spPr>
      </p:pic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428750" y="4000500"/>
            <a:ext cx="4786313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510" name="文字方塊 5"/>
          <p:cNvSpPr txBox="1">
            <a:spLocks noChangeArrowheads="1"/>
          </p:cNvSpPr>
          <p:nvPr/>
        </p:nvSpPr>
        <p:spPr bwMode="auto">
          <a:xfrm>
            <a:off x="1357313" y="5214938"/>
            <a:ext cx="71437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If file was locked by WL already, another program can’t lock (WL or RL) the same file. 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88" y="2786063"/>
            <a:ext cx="3643312" cy="500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512" name="文字方塊 8"/>
          <p:cNvSpPr txBox="1">
            <a:spLocks noChangeArrowheads="1"/>
          </p:cNvSpPr>
          <p:nvPr/>
        </p:nvSpPr>
        <p:spPr bwMode="auto">
          <a:xfrm>
            <a:off x="3571875" y="2427288"/>
            <a:ext cx="2062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WL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Advisory Locking(6/7)</a:t>
            </a:r>
            <a:endParaRPr lang="zh-TW" altLang="en-US" sz="2800" b="1" smtClean="0"/>
          </a:p>
        </p:txBody>
      </p:sp>
      <p:pic>
        <p:nvPicPr>
          <p:cNvPr id="22531" name="內容版面配置區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8463" y="1600200"/>
            <a:ext cx="5959475" cy="4525963"/>
          </a:xfrm>
          <a:ln w="3175">
            <a:solidFill>
              <a:schemeClr val="tx1"/>
            </a:solidFill>
          </a:ln>
        </p:spPr>
      </p:pic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428750" y="3643313"/>
            <a:ext cx="4786313" cy="78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2534" name="文字方塊 5"/>
          <p:cNvSpPr txBox="1">
            <a:spLocks noChangeArrowheads="1"/>
          </p:cNvSpPr>
          <p:nvPr/>
        </p:nvSpPr>
        <p:spPr bwMode="auto">
          <a:xfrm>
            <a:off x="1428750" y="4929188"/>
            <a:ext cx="7286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If file was locked by RL already, another program only can use RL to locked the same file. (WL can’t) 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5" y="2428875"/>
            <a:ext cx="3571875" cy="50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2536" name="文字方塊 8"/>
          <p:cNvSpPr txBox="1">
            <a:spLocks noChangeArrowheads="1"/>
          </p:cNvSpPr>
          <p:nvPr/>
        </p:nvSpPr>
        <p:spPr bwMode="auto">
          <a:xfrm>
            <a:off x="4010025" y="2359025"/>
            <a:ext cx="14192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RL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Example: </a:t>
            </a:r>
            <a:r>
              <a:rPr lang="en-US" altLang="zh-TW" b="1" i="1" dirty="0" smtClean="0"/>
              <a:t>Advisory Locking(7/7)</a:t>
            </a:r>
            <a:endParaRPr lang="zh-TW" altLang="en-US" sz="2800" dirty="0" smtClean="0"/>
          </a:p>
        </p:txBody>
      </p:sp>
      <p:pic>
        <p:nvPicPr>
          <p:cNvPr id="23555" name="內容版面配置區 8" descr="6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43063" y="1928813"/>
            <a:ext cx="5989637" cy="4525962"/>
          </a:xfrm>
          <a:ln w="3175">
            <a:solidFill>
              <a:schemeClr val="tx1"/>
            </a:solidFill>
          </a:ln>
        </p:spPr>
      </p:pic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3143250" y="4429125"/>
            <a:ext cx="3500438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71625" y="4357688"/>
            <a:ext cx="1500188" cy="214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43063" y="2786063"/>
            <a:ext cx="3786187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3560" name="文字方塊 11"/>
          <p:cNvSpPr txBox="1">
            <a:spLocks noChangeArrowheads="1"/>
          </p:cNvSpPr>
          <p:nvPr/>
        </p:nvSpPr>
        <p:spPr bwMode="auto">
          <a:xfrm>
            <a:off x="5357813" y="2573338"/>
            <a:ext cx="20716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WL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4585" name="文字方塊 13"/>
          <p:cNvSpPr txBox="1">
            <a:spLocks noChangeArrowheads="1"/>
          </p:cNvSpPr>
          <p:nvPr/>
        </p:nvSpPr>
        <p:spPr bwMode="auto">
          <a:xfrm>
            <a:off x="428625" y="4933950"/>
            <a:ext cx="3357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kumimoji="0" lang="en-US" altLang="zh-TW" b="1" dirty="0">
              <a:solidFill>
                <a:srgbClr val="7030A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kumimoji="0" lang="en-US" altLang="zh-TW" b="1" dirty="0">
                <a:solidFill>
                  <a:srgbClr val="3333FF"/>
                </a:solidFill>
                <a:latin typeface="+mj-lt"/>
              </a:rPr>
              <a:t>File Content has been modified.  </a:t>
            </a:r>
          </a:p>
          <a:p>
            <a:pPr>
              <a:defRPr/>
            </a:pPr>
            <a:r>
              <a:rPr kumimoji="0" lang="en-US" altLang="zh-TW" b="1" dirty="0">
                <a:solidFill>
                  <a:srgbClr val="3333FF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3333FF"/>
                </a:solidFill>
                <a:latin typeface="+mj-lt"/>
              </a:rPr>
              <a:t>contrast with </a:t>
            </a:r>
            <a:r>
              <a:rPr lang="en-US" b="1" dirty="0" smtClean="0">
                <a:solidFill>
                  <a:srgbClr val="3333FF"/>
                </a:solidFill>
                <a:latin typeface="+mj-lt"/>
              </a:rPr>
              <a:t>page 13</a:t>
            </a:r>
            <a:r>
              <a:rPr kumimoji="0" lang="en-US" altLang="zh-TW" b="1" dirty="0" smtClean="0">
                <a:solidFill>
                  <a:srgbClr val="3333FF"/>
                </a:solidFill>
                <a:latin typeface="+mj-lt"/>
              </a:rPr>
              <a:t>) </a:t>
            </a:r>
            <a:endParaRPr kumimoji="0" lang="zh-TW" altLang="en-US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2" name="向上箭號 11"/>
          <p:cNvSpPr/>
          <p:nvPr/>
        </p:nvSpPr>
        <p:spPr>
          <a:xfrm>
            <a:off x="1785938" y="4643438"/>
            <a:ext cx="484187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563" name="文字方塊 13"/>
          <p:cNvSpPr txBox="1">
            <a:spLocks noChangeArrowheads="1"/>
          </p:cNvSpPr>
          <p:nvPr/>
        </p:nvSpPr>
        <p:spPr bwMode="auto">
          <a:xfrm>
            <a:off x="4214813" y="5143500"/>
            <a:ext cx="18573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4400" b="1">
                <a:solidFill>
                  <a:srgbClr val="3333FF"/>
                </a:solidFill>
                <a:latin typeface="Times New Roman" pitchFamily="18" charset="0"/>
              </a:rPr>
              <a:t>Why?</a:t>
            </a:r>
            <a:endParaRPr lang="zh-TW" altLang="en-US" sz="4400">
              <a:solidFill>
                <a:srgbClr val="3333FF"/>
              </a:solidFill>
            </a:endParaRPr>
          </a:p>
        </p:txBody>
      </p:sp>
      <p:sp>
        <p:nvSpPr>
          <p:cNvPr id="23564" name="文字方塊 14"/>
          <p:cNvSpPr txBox="1">
            <a:spLocks noChangeArrowheads="1"/>
          </p:cNvSpPr>
          <p:nvPr/>
        </p:nvSpPr>
        <p:spPr bwMode="auto">
          <a:xfrm>
            <a:off x="2000250" y="1487488"/>
            <a:ext cx="5500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Not use lock, reading and writing the file directly.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Record Locking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What happens when two process attempt to edit the same file at the same time ?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>
                <a:solidFill>
                  <a:srgbClr val="3333FF"/>
                </a:solidFill>
              </a:rPr>
              <a:t>Record locking </a:t>
            </a:r>
            <a:r>
              <a:rPr lang="en-US" altLang="zh-TW" dirty="0" smtClean="0"/>
              <a:t>is the ability of a process to prevent other processes from modifying or reading a region of a file while the first process is working on it.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Excises I</a:t>
            </a:r>
            <a:endParaRPr lang="zh-TW" altLang="en-US" b="1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 smtClean="0"/>
              <a:t>Using advisory locking.</a:t>
            </a:r>
          </a:p>
          <a:p>
            <a:pPr lvl="1" eaLnBrk="1" hangingPunct="1"/>
            <a:r>
              <a:rPr lang="en-US" altLang="zh-TW" sz="2000" dirty="0" smtClean="0"/>
              <a:t>Running two processes, one process use </a:t>
            </a:r>
            <a:r>
              <a:rPr lang="en-US" altLang="zh-TW" sz="2000" b="1" u="sng" dirty="0" smtClean="0"/>
              <a:t>write lock</a:t>
            </a:r>
            <a:r>
              <a:rPr lang="en-US" altLang="zh-TW" sz="2000" dirty="0" smtClean="0"/>
              <a:t> to lock a file, another process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waits until the same file can be locked (using WL or RL). </a:t>
            </a:r>
            <a:r>
              <a:rPr lang="en-US" altLang="zh-TW" sz="2000" b="1" i="1" dirty="0" smtClean="0"/>
              <a:t> </a:t>
            </a:r>
            <a:r>
              <a:rPr lang="en-US" altLang="zh-TW" sz="2000" b="1" dirty="0" smtClean="0"/>
              <a:t>[+25pt]</a:t>
            </a:r>
          </a:p>
          <a:p>
            <a:pPr lvl="1" eaLnBrk="1" hangingPunct="1"/>
            <a:endParaRPr lang="en-US" altLang="zh-TW" sz="2000" b="1" dirty="0" smtClean="0"/>
          </a:p>
          <a:p>
            <a:pPr lvl="1" eaLnBrk="1" hangingPunct="1"/>
            <a:r>
              <a:rPr lang="en-US" altLang="zh-TW" sz="2000" dirty="0" smtClean="0"/>
              <a:t>Following above exercise, two processes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use RL to lock the same file.</a:t>
            </a:r>
            <a:r>
              <a:rPr lang="en-US" altLang="zh-TW" sz="2000" dirty="0" smtClean="0"/>
              <a:t> </a:t>
            </a:r>
          </a:p>
          <a:p>
            <a:pPr lvl="2" eaLnBrk="1" hangingPunct="1"/>
            <a:r>
              <a:rPr lang="en-US" altLang="zh-TW" sz="1600" dirty="0" smtClean="0"/>
              <a:t>Must show the file contents. (display on the screen.)</a:t>
            </a:r>
            <a:r>
              <a:rPr lang="en-US" altLang="zh-TW" sz="1600" b="1" dirty="0" smtClean="0"/>
              <a:t> </a:t>
            </a:r>
            <a:r>
              <a:rPr lang="en-US" altLang="zh-TW" sz="2000" b="1" dirty="0" smtClean="0"/>
              <a:t>[+25pt]</a:t>
            </a:r>
          </a:p>
          <a:p>
            <a:pPr lvl="2" eaLnBrk="1" hangingPunct="1"/>
            <a:endParaRPr lang="en-US" altLang="zh-TW" sz="1600" b="1" dirty="0" smtClean="0"/>
          </a:p>
          <a:p>
            <a:pPr lvl="1" eaLnBrk="1" hangingPunct="1"/>
            <a:r>
              <a:rPr lang="en-US" altLang="zh-TW" sz="2000" dirty="0" smtClean="0"/>
              <a:t>In page 18, why </a:t>
            </a:r>
            <a:r>
              <a:rPr lang="en-US" altLang="zh-TW" sz="2000" b="1" dirty="0" smtClean="0"/>
              <a:t>program2</a:t>
            </a:r>
            <a:r>
              <a:rPr lang="en-US" altLang="zh-TW" sz="2000" dirty="0" smtClean="0"/>
              <a:t> can read and write a already locked file ? </a:t>
            </a:r>
            <a:r>
              <a:rPr lang="en-US" altLang="zh-TW" sz="2000" b="1" dirty="0" smtClean="0"/>
              <a:t>[+10pt]</a:t>
            </a:r>
          </a:p>
          <a:p>
            <a:pPr lvl="2" eaLnBrk="1" hangingPunct="1">
              <a:buFontTx/>
              <a:buNone/>
            </a:pPr>
            <a:endParaRPr lang="en-US" altLang="zh-TW" sz="2000" b="1" dirty="0" smtClean="0"/>
          </a:p>
          <a:p>
            <a:pPr eaLnBrk="1" hangingPunct="1"/>
            <a:endParaRPr lang="zh-TW" altLang="en-US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45" y="1173510"/>
            <a:ext cx="6991350" cy="5181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1316385"/>
            <a:ext cx="7000875" cy="489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57" y="1483072"/>
            <a:ext cx="7019925" cy="4562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7038975" cy="4991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07" y="1175020"/>
            <a:ext cx="7000875" cy="484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TW" b="1" dirty="0" smtClean="0">
                <a:effectLst/>
              </a:rPr>
              <a:t>Example 2: </a:t>
            </a:r>
            <a:br>
              <a:rPr lang="en-US" altLang="zh-TW" b="1" dirty="0" smtClean="0">
                <a:effectLst/>
              </a:rPr>
            </a:br>
            <a:r>
              <a:rPr lang="en-US" altLang="zh-TW" b="1" dirty="0" smtClean="0">
                <a:effectLst/>
              </a:rPr>
              <a:t>Mandatory Locking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(1/8)</a:t>
            </a:r>
            <a:endParaRPr lang="zh-TW" altLang="en-US" b="1" i="1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>
          <a:xfrm>
            <a:off x="323850" y="1628775"/>
            <a:ext cx="85693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Mandatory: (newly supported by Linux kernel)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Step 1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   Mounting the file system with the 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mand</a:t>
            </a:r>
            <a:r>
              <a:rPr lang="en-US" altLang="zh-TW" dirty="0" smtClean="0"/>
              <a:t> option: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Arial" charset="0"/>
                <a:cs typeface="Arial" charset="0"/>
              </a:rPr>
              <a:t># 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mount /dev/</a:t>
            </a:r>
            <a:r>
              <a:rPr lang="en-US" altLang="zh-TW" sz="2400" i="1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device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 /</a:t>
            </a:r>
            <a:r>
              <a:rPr lang="en-US" altLang="zh-TW" sz="2400" i="1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location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 smtClean="0">
                <a:latin typeface="Arial" charset="0"/>
                <a:cs typeface="Arial" charset="0"/>
              </a:rPr>
              <a:t>(ex: mount /dev/</a:t>
            </a:r>
            <a:r>
              <a:rPr lang="en-US" altLang="zh-TW" sz="2400" i="1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sda3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/</a:t>
            </a:r>
            <a:r>
              <a:rPr lang="en-US" altLang="zh-TW" sz="2400" i="1" dirty="0" err="1" smtClean="0">
                <a:solidFill>
                  <a:srgbClr val="3333FF"/>
                </a:solidFill>
                <a:latin typeface="Arial" charset="0"/>
                <a:cs typeface="Arial" charset="0"/>
              </a:rPr>
              <a:t>mnt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Arial" charset="0"/>
                <a:cs typeface="Arial" charset="0"/>
              </a:rPr>
              <a:t>#</a:t>
            </a:r>
            <a:r>
              <a:rPr lang="en-US" altLang="zh-TW" sz="2400" dirty="0" smtClean="0">
                <a:latin typeface="Arial" charset="0"/>
                <a:cs typeface="Arial" charset="0"/>
              </a:rPr>
              <a:t> 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mount –o </a:t>
            </a:r>
            <a:r>
              <a:rPr lang="en-US" altLang="zh-TW" sz="2400" i="1" dirty="0" err="1" smtClean="0">
                <a:latin typeface="Arial" charset="0"/>
                <a:cs typeface="Arial" charset="0"/>
              </a:rPr>
              <a:t>remount,</a:t>
            </a:r>
            <a:r>
              <a:rPr lang="en-US" altLang="zh-TW" sz="2400" i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mand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/dev/</a:t>
            </a:r>
            <a:r>
              <a:rPr lang="en-US" altLang="zh-TW" sz="2400" i="1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mount device  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/</a:t>
            </a:r>
            <a:r>
              <a:rPr lang="en-US" altLang="zh-TW" sz="2400" i="1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location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i="1" dirty="0" smtClean="0">
                <a:latin typeface="Arial" charset="0"/>
                <a:cs typeface="Arial" charset="0"/>
              </a:rPr>
              <a:t>(ex: mount –o </a:t>
            </a:r>
            <a:r>
              <a:rPr lang="en-US" altLang="zh-TW" sz="2400" i="1" dirty="0" err="1" smtClean="0">
                <a:latin typeface="Arial" charset="0"/>
                <a:cs typeface="Arial" charset="0"/>
              </a:rPr>
              <a:t>remount,mand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/dev/</a:t>
            </a:r>
            <a:r>
              <a:rPr lang="en-US" altLang="zh-TW" sz="2400" i="1" dirty="0" smtClean="0">
                <a:solidFill>
                  <a:srgbClr val="3333FF"/>
                </a:solidFill>
                <a:latin typeface="Arial" charset="0"/>
                <a:cs typeface="Arial" charset="0"/>
              </a:rPr>
              <a:t>sda3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/</a:t>
            </a:r>
            <a:r>
              <a:rPr lang="en-US" altLang="zh-TW" sz="2400" i="1" dirty="0" err="1" smtClean="0">
                <a:solidFill>
                  <a:srgbClr val="3333FF"/>
                </a:solidFill>
                <a:latin typeface="Arial" charset="0"/>
                <a:cs typeface="Arial" charset="0"/>
              </a:rPr>
              <a:t>mnt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400" i="1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You could use </a:t>
            </a:r>
            <a:r>
              <a:rPr lang="en-US" altLang="zh-TW" sz="2400" b="1" i="1" dirty="0" smtClean="0">
                <a:latin typeface="Arial" charset="0"/>
                <a:cs typeface="Arial" charset="0"/>
              </a:rPr>
              <a:t>mount | grep </a:t>
            </a:r>
            <a:r>
              <a:rPr lang="en-US" altLang="zh-TW" sz="2400" b="1" i="1" u="sng" dirty="0" err="1" smtClean="0">
                <a:solidFill>
                  <a:srgbClr val="3333FF"/>
                </a:solidFill>
                <a:latin typeface="Arial" charset="0"/>
                <a:cs typeface="Arial" charset="0"/>
              </a:rPr>
              <a:t>mnt</a:t>
            </a:r>
            <a:r>
              <a:rPr lang="en-US" altLang="zh-TW" sz="2400" b="1" i="1" dirty="0" smtClean="0">
                <a:latin typeface="Arial" charset="0"/>
                <a:cs typeface="Arial" charset="0"/>
              </a:rPr>
              <a:t> </a:t>
            </a:r>
            <a:r>
              <a:rPr lang="en-US" altLang="zh-TW" sz="2400" dirty="0" smtClean="0"/>
              <a:t>to check mount state.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3873500" y="3071813"/>
            <a:ext cx="484188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143500" y="5214938"/>
            <a:ext cx="1571625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Locking(2/8)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Step 2: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Setting permissions which file you want to locked: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smtClean="0">
                <a:latin typeface="Arial" charset="0"/>
                <a:cs typeface="Arial" charset="0"/>
              </a:rPr>
              <a:t> # </a:t>
            </a:r>
            <a:r>
              <a:rPr lang="en-US" altLang="zh-TW" sz="2400" i="1" dirty="0" err="1" smtClean="0">
                <a:latin typeface="Arial" charset="0"/>
                <a:cs typeface="Arial" charset="0"/>
              </a:rPr>
              <a:t>chmod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zh-TW" sz="2400" i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g+s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zzz.txt             (ex: </a:t>
            </a:r>
            <a:r>
              <a:rPr lang="en-US" altLang="zh-TW" sz="2400" i="1" dirty="0" err="1" smtClean="0">
                <a:latin typeface="Arial" charset="0"/>
                <a:cs typeface="Arial" charset="0"/>
              </a:rPr>
              <a:t>chmod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zh-TW" sz="2400" i="1" dirty="0" err="1" smtClean="0">
                <a:latin typeface="Arial" charset="0"/>
                <a:cs typeface="Arial" charset="0"/>
              </a:rPr>
              <a:t>g+s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lock.txt)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Arial" charset="0"/>
                <a:cs typeface="Arial" charset="0"/>
              </a:rPr>
              <a:t>	 # </a:t>
            </a:r>
            <a:r>
              <a:rPr lang="en-US" altLang="zh-TW" sz="2400" i="1" dirty="0" err="1" smtClean="0">
                <a:latin typeface="Arial" charset="0"/>
                <a:cs typeface="Arial" charset="0"/>
              </a:rPr>
              <a:t>chmod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g-x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 zzz.txt	        (ex: </a:t>
            </a:r>
            <a:r>
              <a:rPr lang="en-US" altLang="zh-TW" sz="2400" i="1" dirty="0" err="1" smtClean="0">
                <a:latin typeface="Arial" charset="0"/>
                <a:cs typeface="Arial" charset="0"/>
              </a:rPr>
              <a:t>chmod</a:t>
            </a:r>
            <a:r>
              <a:rPr lang="en-US" altLang="zh-TW" sz="2400" i="1" dirty="0" smtClean="0">
                <a:latin typeface="Arial" charset="0"/>
                <a:cs typeface="Arial" charset="0"/>
              </a:rPr>
              <a:t> g-x lock.txt)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i="1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	Setting </a:t>
            </a:r>
            <a:r>
              <a:rPr lang="en-US" altLang="zh-TW" sz="2800" b="1" i="1" u="sng" dirty="0" smtClean="0"/>
              <a:t>group id bit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and clear </a:t>
            </a:r>
            <a:r>
              <a:rPr lang="en-US" altLang="zh-TW" sz="2800" b="1" i="1" u="sng" dirty="0" smtClean="0"/>
              <a:t>group execute bit</a:t>
            </a:r>
            <a:r>
              <a:rPr lang="en-US" altLang="zh-TW" sz="2800" i="1" dirty="0" smtClean="0"/>
              <a:t>.</a:t>
            </a:r>
            <a:endParaRPr lang="zh-TW" altLang="en-US" sz="2800" i="1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These steps let your kernel know you want to use </a:t>
            </a:r>
            <a:r>
              <a:rPr lang="en-US" altLang="zh-TW" b="1" i="1" dirty="0" smtClean="0">
                <a:solidFill>
                  <a:srgbClr val="FF3300"/>
                </a:solidFill>
              </a:rPr>
              <a:t>mandatory locking</a:t>
            </a:r>
            <a:r>
              <a:rPr lang="en-US" altLang="zh-TW" i="1" dirty="0" smtClean="0"/>
              <a:t>.</a:t>
            </a:r>
            <a:endParaRPr lang="zh-TW" altLang="en-US" i="1" dirty="0" smtClean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4" name="向下箭號 3"/>
          <p:cNvSpPr/>
          <p:nvPr/>
        </p:nvSpPr>
        <p:spPr>
          <a:xfrm>
            <a:off x="3786188" y="2500313"/>
            <a:ext cx="484187" cy="571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Locking(3/8)</a:t>
            </a:r>
            <a:endParaRPr lang="zh-TW" altLang="en-US" b="1" smtClean="0"/>
          </a:p>
        </p:txBody>
      </p:sp>
      <p:pic>
        <p:nvPicPr>
          <p:cNvPr id="28675" name="內容版面配置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76388" y="1600200"/>
            <a:ext cx="5991225" cy="4525963"/>
          </a:xfrm>
          <a:ln w="3175">
            <a:solidFill>
              <a:schemeClr val="tx1"/>
            </a:solidFill>
          </a:ln>
        </p:spPr>
      </p:pic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2071688" y="2571750"/>
            <a:ext cx="3500437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(4/8)</a:t>
            </a:r>
            <a:endParaRPr lang="zh-TW" altLang="en-US" b="1" smtClean="0"/>
          </a:p>
        </p:txBody>
      </p:sp>
      <p:pic>
        <p:nvPicPr>
          <p:cNvPr id="29699" name="內容版面配置區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70038" y="1600200"/>
            <a:ext cx="6003925" cy="4525963"/>
          </a:xfrm>
          <a:ln w="3175">
            <a:solidFill>
              <a:schemeClr val="tx1"/>
            </a:solidFill>
          </a:ln>
        </p:spPr>
      </p:pic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2071688" y="4000500"/>
            <a:ext cx="45720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9702" name="文字方塊 5"/>
          <p:cNvSpPr txBox="1">
            <a:spLocks noChangeArrowheads="1"/>
          </p:cNvSpPr>
          <p:nvPr/>
        </p:nvSpPr>
        <p:spPr bwMode="auto">
          <a:xfrm>
            <a:off x="2000250" y="4714875"/>
            <a:ext cx="59293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Making your file system support mandatory locking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Locking(5/8)</a:t>
            </a:r>
            <a:endParaRPr lang="zh-TW" altLang="en-US" b="1" smtClean="0"/>
          </a:p>
        </p:txBody>
      </p:sp>
      <p:pic>
        <p:nvPicPr>
          <p:cNvPr id="30723" name="內容版面配置區 3" descr="mandato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52575" y="1903413"/>
            <a:ext cx="6038850" cy="4525962"/>
          </a:xfrm>
        </p:spPr>
      </p:pic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0725" name="文字方塊 5"/>
          <p:cNvSpPr txBox="1">
            <a:spLocks noChangeArrowheads="1"/>
          </p:cNvSpPr>
          <p:nvPr/>
        </p:nvSpPr>
        <p:spPr bwMode="auto">
          <a:xfrm>
            <a:off x="3643313" y="1395413"/>
            <a:ext cx="1857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400">
                <a:solidFill>
                  <a:srgbClr val="FF0000"/>
                </a:solidFill>
                <a:latin typeface="Times New Roman" pitchFamily="18" charset="0"/>
              </a:rPr>
              <a:t>mandlock.txt</a:t>
            </a:r>
            <a:r>
              <a:rPr kumimoji="0" lang="en-US" altLang="zh-TW">
                <a:solidFill>
                  <a:srgbClr val="FF0000"/>
                </a:solidFill>
                <a:latin typeface="Times New Roman" pitchFamily="18" charset="0"/>
              </a:rPr>
              <a:t>   </a:t>
            </a:r>
            <a:endParaRPr kumimoji="0" lang="zh-TW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(6/8)</a:t>
            </a:r>
            <a:endParaRPr lang="zh-TW" altLang="en-US" b="1" smtClean="0"/>
          </a:p>
        </p:txBody>
      </p:sp>
      <p:pic>
        <p:nvPicPr>
          <p:cNvPr id="31747" name="內容版面配置區 3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62100" y="1600200"/>
            <a:ext cx="6019800" cy="4525963"/>
          </a:xfrm>
          <a:ln w="3175">
            <a:solidFill>
              <a:schemeClr val="tx1"/>
            </a:solidFill>
          </a:ln>
        </p:spPr>
      </p:pic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2071688" y="4786313"/>
            <a:ext cx="4572000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750" name="文字方塊 5"/>
          <p:cNvSpPr txBox="1">
            <a:spLocks noChangeArrowheads="1"/>
          </p:cNvSpPr>
          <p:nvPr/>
        </p:nvSpPr>
        <p:spPr bwMode="auto">
          <a:xfrm>
            <a:off x="2928938" y="5357813"/>
            <a:ext cx="33575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FFFF00"/>
                </a:solidFill>
                <a:latin typeface="Times New Roman" pitchFamily="18" charset="0"/>
              </a:rPr>
              <a:t>Change file permissions.</a:t>
            </a:r>
            <a:endParaRPr kumimoji="0" lang="zh-TW" altLang="en-US" sz="220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(7/8)</a:t>
            </a:r>
            <a:endParaRPr lang="zh-TW" altLang="en-US" b="1" smtClean="0"/>
          </a:p>
        </p:txBody>
      </p:sp>
      <p:pic>
        <p:nvPicPr>
          <p:cNvPr id="32771" name="內容版面配置區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58925" y="1600200"/>
            <a:ext cx="6026150" cy="4525963"/>
          </a:xfrm>
          <a:ln w="3175">
            <a:solidFill>
              <a:schemeClr val="tx1"/>
            </a:solidFill>
          </a:ln>
        </p:spPr>
      </p:pic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571625" y="2428875"/>
            <a:ext cx="45720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71750" y="3571875"/>
            <a:ext cx="4572000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2775" name="文字方塊 6"/>
          <p:cNvSpPr txBox="1">
            <a:spLocks noChangeArrowheads="1"/>
          </p:cNvSpPr>
          <p:nvPr/>
        </p:nvSpPr>
        <p:spPr bwMode="auto">
          <a:xfrm>
            <a:off x="4572000" y="2070100"/>
            <a:ext cx="31432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WL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2776" name="文字方塊 7"/>
          <p:cNvSpPr txBox="1">
            <a:spLocks noChangeArrowheads="1"/>
          </p:cNvSpPr>
          <p:nvPr/>
        </p:nvSpPr>
        <p:spPr bwMode="auto">
          <a:xfrm>
            <a:off x="2643188" y="4071938"/>
            <a:ext cx="407193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Can’t read and write file. 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i="1" smtClean="0"/>
              <a:t>Mandatory Locking (8/8)</a:t>
            </a:r>
            <a:endParaRPr lang="zh-TW" altLang="en-US" b="1" smtClean="0"/>
          </a:p>
        </p:txBody>
      </p:sp>
      <p:pic>
        <p:nvPicPr>
          <p:cNvPr id="33795" name="內容版面配置區 3" descr="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70038" y="1600200"/>
            <a:ext cx="6003925" cy="4525963"/>
          </a:xfrm>
          <a:ln w="3175">
            <a:solidFill>
              <a:schemeClr val="tx1"/>
            </a:solidFill>
          </a:ln>
        </p:spPr>
      </p:pic>
      <p:sp>
        <p:nvSpPr>
          <p:cNvPr id="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矩形 4"/>
          <p:cNvSpPr/>
          <p:nvPr/>
        </p:nvSpPr>
        <p:spPr>
          <a:xfrm>
            <a:off x="1571625" y="2428875"/>
            <a:ext cx="4572000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71750" y="3714750"/>
            <a:ext cx="4572000" cy="64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3799" name="文字方塊 6"/>
          <p:cNvSpPr txBox="1">
            <a:spLocks noChangeArrowheads="1"/>
          </p:cNvSpPr>
          <p:nvPr/>
        </p:nvSpPr>
        <p:spPr bwMode="auto">
          <a:xfrm>
            <a:off x="4572000" y="2070100"/>
            <a:ext cx="3143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RL now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3800" name="文字方塊 7"/>
          <p:cNvSpPr txBox="1">
            <a:spLocks noChangeArrowheads="1"/>
          </p:cNvSpPr>
          <p:nvPr/>
        </p:nvSpPr>
        <p:spPr bwMode="auto">
          <a:xfrm>
            <a:off x="2571750" y="4357688"/>
            <a:ext cx="39290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200">
                <a:solidFill>
                  <a:srgbClr val="3333FF"/>
                </a:solidFill>
                <a:latin typeface="Times New Roman" pitchFamily="18" charset="0"/>
              </a:rPr>
              <a:t>Can read file but can’t write. </a:t>
            </a:r>
            <a:endParaRPr kumimoji="0" lang="zh-TW" altLang="en-US" sz="220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Advisory vs. Mandatory Locking</a:t>
            </a:r>
            <a:endParaRPr lang="en-US" altLang="zh-TW" sz="4000" dirty="0" smtClean="0">
              <a:solidFill>
                <a:srgbClr val="7030A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571625"/>
            <a:ext cx="8472487" cy="45259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3333FF"/>
                </a:solidFill>
              </a:rPr>
              <a:t>Advisory (default in Linux distribution)</a:t>
            </a:r>
          </a:p>
          <a:p>
            <a:pPr lvl="1" eaLnBrk="1" hangingPunct="1"/>
            <a:r>
              <a:rPr lang="en-US" altLang="zh-TW" dirty="0" smtClean="0"/>
              <a:t>All access functions handle record locking in a consistent way.</a:t>
            </a:r>
          </a:p>
          <a:p>
            <a:pPr lvl="1" eaLnBrk="1" hangingPunct="1"/>
            <a:r>
              <a:rPr lang="en-US" altLang="zh-TW" dirty="0" smtClean="0"/>
              <a:t>But advisory locking </a:t>
            </a:r>
            <a:r>
              <a:rPr lang="en-US" altLang="zh-TW" b="1" dirty="0" smtClean="0"/>
              <a:t>doesn’t prevent </a:t>
            </a:r>
            <a:r>
              <a:rPr lang="en-US" altLang="zh-TW" dirty="0" smtClean="0"/>
              <a:t>other process that has write permission for file from writing.</a:t>
            </a:r>
          </a:p>
        </p:txBody>
      </p:sp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786063" y="4516438"/>
            <a:ext cx="1143000" cy="141605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file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4143375" y="4516438"/>
            <a:ext cx="32861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4144963" y="5246688"/>
            <a:ext cx="3355975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 flipV="1">
            <a:off x="4144963" y="5389563"/>
            <a:ext cx="3427412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929063" y="5173663"/>
            <a:ext cx="215900" cy="144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latin typeface="Times New Roman" pitchFamily="18" charset="0"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1714500" y="5286375"/>
            <a:ext cx="22145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9213" y="5572125"/>
            <a:ext cx="2808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dirty="0">
                <a:latin typeface="Times New Roman" pitchFamily="18" charset="0"/>
              </a:rPr>
              <a:t>A rude process with write permission of the file</a:t>
            </a: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4994275" y="45164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fget()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422900" y="572135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fput()</a:t>
            </a: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5637213" y="49450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read()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smtClean="0"/>
              <a:t>Excises II</a:t>
            </a:r>
            <a:endParaRPr lang="zh-TW" altLang="en-US" b="1" dirty="0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/>
              <a:t>Using mandatory locking.</a:t>
            </a:r>
          </a:p>
          <a:p>
            <a:pPr lvl="1" eaLnBrk="1" hangingPunct="1"/>
            <a:r>
              <a:rPr lang="en-US" altLang="zh-TW" sz="2000" smtClean="0"/>
              <a:t>One process lock (WL or RL) a file, another process write or read the same file directly(not use lock). </a:t>
            </a:r>
          </a:p>
          <a:p>
            <a:pPr lvl="2" eaLnBrk="1" hangingPunct="1"/>
            <a:r>
              <a:rPr lang="en-US" altLang="zh-TW" sz="2000" smtClean="0"/>
              <a:t>Write lock test.  </a:t>
            </a:r>
            <a:r>
              <a:rPr lang="en-US" altLang="zh-TW" sz="2000" b="1" smtClean="0"/>
              <a:t>[+15pt]</a:t>
            </a:r>
          </a:p>
          <a:p>
            <a:pPr lvl="2" eaLnBrk="1" hangingPunct="1"/>
            <a:r>
              <a:rPr lang="en-US" altLang="zh-TW" sz="2000" smtClean="0"/>
              <a:t>Read  lock test.  </a:t>
            </a:r>
            <a:r>
              <a:rPr lang="en-US" altLang="zh-TW" sz="2000" b="1" smtClean="0"/>
              <a:t>[+15pt]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05269"/>
            <a:ext cx="6896100" cy="4257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04862"/>
            <a:ext cx="7010400" cy="5248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1038225"/>
            <a:ext cx="7000875" cy="478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smtClean="0"/>
              <a:t>Reference</a:t>
            </a:r>
            <a:endParaRPr lang="zh-TW" altLang="en-US" b="1" smtClean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Mandatory </a:t>
            </a:r>
            <a:r>
              <a:rPr lang="en-US" altLang="zh-TW" sz="2000" dirty="0" err="1" smtClean="0"/>
              <a:t>vs</a:t>
            </a:r>
            <a:r>
              <a:rPr lang="en-US" altLang="zh-TW" sz="2000" dirty="0" smtClean="0"/>
              <a:t> Advisory</a:t>
            </a:r>
          </a:p>
          <a:p>
            <a:pPr lvl="1" eaLnBrk="1" hangingPunct="1"/>
            <a:r>
              <a:rPr lang="en-US" altLang="zh-TW" sz="2000" dirty="0" smtClean="0">
                <a:hlinkClick r:id="rId2"/>
              </a:rPr>
              <a:t>http://boson4.phys.tku.edu.tw/UNIX/Unix%20Dictionary/UNIX%20M.htm#Mandatory locking</a:t>
            </a:r>
            <a:endParaRPr lang="en-US" altLang="zh-TW" sz="2000" dirty="0" smtClean="0"/>
          </a:p>
          <a:p>
            <a:pPr eaLnBrk="1" hangingPunct="1"/>
            <a:r>
              <a:rPr lang="en-US" altLang="zh-TW" sz="2000" dirty="0" err="1" smtClean="0"/>
              <a:t>Fcntl</a:t>
            </a:r>
            <a:r>
              <a:rPr lang="en-US" altLang="zh-TW" sz="2000" dirty="0" smtClean="0"/>
              <a:t>() function:</a:t>
            </a:r>
          </a:p>
          <a:p>
            <a:pPr lvl="1" eaLnBrk="1" hangingPunct="1"/>
            <a:r>
              <a:rPr lang="en-US" altLang="zh-TW" sz="1600" dirty="0">
                <a:hlinkClick r:id="rId3"/>
              </a:rPr>
              <a:t>https://fresh2refresh.com/c-programming/c-file-handling/fseek-seek_set-seek_cur-seek_end-functions-c</a:t>
            </a:r>
            <a:r>
              <a:rPr lang="en-US" altLang="zh-TW" sz="1600" dirty="0" smtClean="0">
                <a:hlinkClick r:id="rId3"/>
              </a:rPr>
              <a:t>/</a:t>
            </a:r>
            <a:endParaRPr lang="en-US" altLang="zh-TW" sz="1600" dirty="0" smtClean="0"/>
          </a:p>
          <a:p>
            <a:pPr lvl="1" eaLnBrk="1" hangingPunct="1"/>
            <a:r>
              <a:rPr lang="en-US" altLang="zh-TW" sz="2000" dirty="0" smtClean="0">
                <a:hlinkClick r:id="rId4"/>
              </a:rPr>
              <a:t>http://www.ibm.com/developerworks/cn/linux/l-cn-filelock/index.html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>
                <a:hlinkClick r:id="rId5"/>
              </a:rPr>
              <a:t>http://hi.baidu.com/mgqw/blog/item/1f1e57398fd2bbfb3b87cecc.html</a:t>
            </a:r>
            <a:endParaRPr lang="en-US" altLang="zh-TW" sz="2000" dirty="0" smtClean="0"/>
          </a:p>
          <a:p>
            <a:pPr eaLnBrk="1" hangingPunct="1"/>
            <a:r>
              <a:rPr lang="en-US" altLang="zh-TW" sz="2000" dirty="0" smtClean="0"/>
              <a:t>Mandatory in </a:t>
            </a:r>
            <a:r>
              <a:rPr lang="en-US" altLang="zh-TW" sz="2000" dirty="0" err="1" smtClean="0"/>
              <a:t>linux</a:t>
            </a:r>
            <a:r>
              <a:rPr lang="en-US" altLang="zh-TW" sz="2000" dirty="0" smtClean="0"/>
              <a:t>:</a:t>
            </a:r>
          </a:p>
          <a:p>
            <a:pPr lvl="1" eaLnBrk="1" hangingPunct="1"/>
            <a:r>
              <a:rPr lang="en-US" altLang="zh-TW" sz="2000" dirty="0" smtClean="0">
                <a:hlinkClick r:id="rId6"/>
              </a:rPr>
              <a:t>http://www.hackinglinuxexposed.com/articles/20030623.html</a:t>
            </a:r>
            <a:endParaRPr lang="en-US" altLang="zh-TW" sz="2000" dirty="0" smtClean="0"/>
          </a:p>
          <a:p>
            <a:pPr eaLnBrk="1" hangingPunct="1"/>
            <a:r>
              <a:rPr lang="en-US" altLang="zh-TW" sz="2000" dirty="0" smtClean="0"/>
              <a:t>Others:</a:t>
            </a:r>
          </a:p>
          <a:p>
            <a:pPr lvl="1" eaLnBrk="1" hangingPunct="1"/>
            <a:r>
              <a:rPr lang="en-US" altLang="zh-TW" sz="2000" dirty="0" smtClean="0">
                <a:hlinkClick r:id="rId7"/>
              </a:rPr>
              <a:t>http://www.unixresources.net/linux/clf/program/archive/00/00/43/60/436084.html#article436190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>
                <a:hlinkClick r:id="rId8"/>
              </a:rPr>
              <a:t>http://hi.baidu.com/zmingliu/blog/item/40636f3d7b710f06bba1673d.html</a:t>
            </a:r>
            <a:endParaRPr lang="en-US" altLang="zh-TW" sz="20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Advisory vs. Mandatory Locking</a:t>
            </a:r>
            <a:endParaRPr lang="en-US" altLang="zh-TW" sz="4000" dirty="0" smtClean="0">
              <a:solidFill>
                <a:srgbClr val="7030A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601788"/>
            <a:ext cx="8435975" cy="18986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rgbClr val="3333FF"/>
                </a:solidFill>
              </a:rPr>
              <a:t>Mandatory (default in Windows)</a:t>
            </a:r>
          </a:p>
          <a:p>
            <a:pPr lvl="1" eaLnBrk="1" hangingPunct="1">
              <a:defRPr/>
            </a:pPr>
            <a:r>
              <a:rPr lang="en-US" altLang="zh-TW" dirty="0" smtClean="0"/>
              <a:t>Kernel checks every </a:t>
            </a:r>
            <a:r>
              <a:rPr lang="en-US" altLang="zh-TW" i="1" dirty="0" smtClean="0"/>
              <a:t>read(), write(), open()</a:t>
            </a:r>
            <a:r>
              <a:rPr lang="en-US" altLang="zh-TW" dirty="0" smtClean="0"/>
              <a:t> operation to prevent the calling process from violating the lock rule.</a:t>
            </a:r>
          </a:p>
        </p:txBody>
      </p:sp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1785938" y="4335463"/>
            <a:ext cx="1296987" cy="1439862"/>
          </a:xfrm>
          <a:prstGeom prst="can">
            <a:avLst>
              <a:gd name="adj" fmla="val 2775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/>
              <a:t>file</a:t>
            </a: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4067175" y="3763963"/>
            <a:ext cx="647700" cy="2736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>
                <a:latin typeface="Times New Roman" pitchFamily="18" charset="0"/>
              </a:rPr>
              <a:t>Linux kernel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H="1">
            <a:off x="4765675" y="3692525"/>
            <a:ext cx="25923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H="1">
            <a:off x="4787900" y="4556125"/>
            <a:ext cx="23050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H="1" flipV="1">
            <a:off x="4859338" y="5275263"/>
            <a:ext cx="25209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 flipH="1" flipV="1">
            <a:off x="4716463" y="5851525"/>
            <a:ext cx="2879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5143500" y="37544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fget()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5857875" y="41925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write()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6137275" y="50498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read()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6065838" y="57546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fput()</a:t>
            </a:r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H="1">
            <a:off x="3059113" y="4914900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3059113" y="53482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3203575" y="4483100"/>
            <a:ext cx="7921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latin typeface="Times New Roman" pitchFamily="18" charset="0"/>
              </a:rPr>
              <a:t>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Read lock vs. Write lock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313" y="1571625"/>
          <a:ext cx="8785225" cy="2286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78050"/>
                <a:gridCol w="6607175"/>
              </a:tblGrid>
              <a:tr h="1029561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lock (Shared lock)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Any number of processes can have a shared read lock on a given region of a file.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All of them can read from the file but can’t write to it.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11426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lock (Exclusive lock)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Only one process can have an exclusive lock on a given region of a file.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The other process are prevented from getting locks or reading and writing.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9260" name="Group 44"/>
          <p:cNvGraphicFramePr>
            <a:graphicFrameLocks noGrp="1"/>
          </p:cNvGraphicFramePr>
          <p:nvPr/>
        </p:nvGraphicFramePr>
        <p:xfrm>
          <a:off x="214313" y="4214813"/>
          <a:ext cx="8786875" cy="207170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928958"/>
                <a:gridCol w="2928959"/>
                <a:gridCol w="2928958"/>
              </a:tblGrid>
              <a:tr h="941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           Lock Request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Current lock type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lock (Share lock)</a:t>
                      </a:r>
                      <a:endParaRPr kumimoji="0" lang="zh-TW" alt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lock (Exclusive lock)</a:t>
                      </a:r>
                      <a:endParaRPr kumimoji="0" lang="zh-TW" alt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 lock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77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 lock (Share lock)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76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 lock (Exclusive lock)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頁尾版面配置區 3"/>
          <p:cNvSpPr txBox="1">
            <a:spLocks/>
          </p:cNvSpPr>
          <p:nvPr/>
        </p:nvSpPr>
        <p:spPr bwMode="auto">
          <a:xfrm>
            <a:off x="2779713" y="6605588"/>
            <a:ext cx="3889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NCHU System &amp; Network Lab</a:t>
            </a:r>
          </a:p>
        </p:txBody>
      </p:sp>
      <p:sp>
        <p:nvSpPr>
          <p:cNvPr id="10277" name="Line 39"/>
          <p:cNvSpPr>
            <a:spLocks noChangeShapeType="1"/>
          </p:cNvSpPr>
          <p:nvPr/>
        </p:nvSpPr>
        <p:spPr bwMode="auto">
          <a:xfrm>
            <a:off x="214313" y="4214813"/>
            <a:ext cx="2928937" cy="9286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4286250" y="3786188"/>
            <a:ext cx="484188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 smtClean="0"/>
              <a:t>Record Locking Functions </a:t>
            </a:r>
            <a:endParaRPr lang="zh-TW" altLang="en-US" sz="4000" b="1" dirty="0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Record locking functions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 eaLnBrk="1" hangingPunct="1"/>
            <a:r>
              <a:rPr lang="en-US" altLang="zh-TW" b="1" dirty="0" err="1" smtClean="0">
                <a:solidFill>
                  <a:srgbClr val="3333FF"/>
                </a:solidFill>
                <a:latin typeface="Courier New" pitchFamily="49" charset="0"/>
              </a:rPr>
              <a:t>fcntl</a:t>
            </a:r>
            <a:r>
              <a:rPr lang="en-US" altLang="zh-TW" b="1" dirty="0" smtClean="0">
                <a:solidFill>
                  <a:srgbClr val="3333FF"/>
                </a:solidFill>
                <a:latin typeface="Courier New" pitchFamily="49" charset="0"/>
              </a:rPr>
              <a:t>()</a:t>
            </a:r>
            <a:r>
              <a:rPr lang="en-US" altLang="zh-TW" dirty="0" smtClean="0">
                <a:solidFill>
                  <a:srgbClr val="3333FF"/>
                </a:solidFill>
              </a:rPr>
              <a:t> </a:t>
            </a:r>
          </a:p>
          <a:p>
            <a:pPr lvl="2" eaLnBrk="1" hangingPunct="1"/>
            <a:r>
              <a:rPr lang="en-US" altLang="zh-TW" dirty="0" smtClean="0"/>
              <a:t>Support write lock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read 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record lock.</a:t>
            </a:r>
          </a:p>
          <a:p>
            <a:pPr lvl="2" eaLnBrk="1" hangingPunct="1"/>
            <a:r>
              <a:rPr lang="en-US" altLang="zh-TW" dirty="0" smtClean="0">
                <a:solidFill>
                  <a:srgbClr val="FF0000"/>
                </a:solidFill>
              </a:rPr>
              <a:t>If successful, return 0</a:t>
            </a:r>
          </a:p>
          <a:p>
            <a:pPr lvl="2" eaLnBrk="1" hangingPunct="1"/>
            <a:r>
              <a:rPr lang="en-US" altLang="zh-TW" dirty="0" smtClean="0">
                <a:solidFill>
                  <a:srgbClr val="FF0000"/>
                </a:solidFill>
              </a:rPr>
              <a:t>If fail, return -1</a:t>
            </a:r>
          </a:p>
          <a:p>
            <a:pPr lvl="1" eaLnBrk="1" hangingPunct="1"/>
            <a:r>
              <a:rPr lang="en-US" altLang="zh-TW" b="1" dirty="0" err="1" smtClean="0">
                <a:latin typeface="Courier New" pitchFamily="49" charset="0"/>
              </a:rPr>
              <a:t>lockf</a:t>
            </a:r>
            <a:r>
              <a:rPr lang="en-US" altLang="zh-TW" b="1" dirty="0" smtClean="0">
                <a:latin typeface="Courier New" pitchFamily="49" charset="0"/>
              </a:rPr>
              <a:t>() </a:t>
            </a:r>
          </a:p>
          <a:p>
            <a:pPr lvl="2" eaLnBrk="1" hangingPunct="1"/>
            <a:r>
              <a:rPr lang="en-US" altLang="zh-TW" dirty="0" smtClean="0"/>
              <a:t>Only support write lock and a part of record lock.</a:t>
            </a:r>
          </a:p>
          <a:p>
            <a:pPr lvl="1" eaLnBrk="1" hangingPunct="1"/>
            <a:endParaRPr lang="en-US" altLang="zh-TW" b="1" dirty="0" smtClean="0"/>
          </a:p>
          <a:p>
            <a:pPr lvl="1" eaLnBrk="1" hangingPunct="1">
              <a:buFontTx/>
              <a:buNone/>
            </a:pPr>
            <a:r>
              <a:rPr lang="en-US" altLang="zh-TW" b="1" dirty="0" smtClean="0"/>
              <a:t>Now we focus only on </a:t>
            </a:r>
            <a:r>
              <a:rPr lang="en-US" altLang="zh-TW" b="1" dirty="0" err="1" smtClean="0">
                <a:solidFill>
                  <a:srgbClr val="3333FF"/>
                </a:solidFill>
              </a:rPr>
              <a:t>fcntl</a:t>
            </a:r>
            <a:r>
              <a:rPr lang="en-US" altLang="zh-TW" b="1" dirty="0" smtClean="0">
                <a:solidFill>
                  <a:srgbClr val="3333FF"/>
                </a:solidFill>
              </a:rPr>
              <a:t>() </a:t>
            </a:r>
            <a:r>
              <a:rPr lang="en-US" altLang="zh-TW" b="1" dirty="0" smtClean="0"/>
              <a:t>function.</a:t>
            </a:r>
            <a:endParaRPr lang="zh-TW" altLang="en-US" dirty="0" smtClean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(1/5)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362950" cy="4525962"/>
          </a:xfrm>
        </p:spPr>
        <p:txBody>
          <a:bodyPr/>
          <a:lstStyle/>
          <a:p>
            <a:pPr eaLnBrk="1" hangingPunct="1"/>
            <a:r>
              <a:rPr lang="en-US" altLang="zh-TW" sz="2800" dirty="0" err="1" smtClean="0">
                <a:latin typeface="Courier New" pitchFamily="49" charset="0"/>
              </a:rPr>
              <a:t>fcntl</a:t>
            </a:r>
            <a:r>
              <a:rPr lang="en-US" altLang="zh-TW" sz="2800" dirty="0" smtClean="0">
                <a:latin typeface="Courier New" pitchFamily="49" charset="0"/>
              </a:rPr>
              <a:t>()</a:t>
            </a:r>
            <a:r>
              <a:rPr lang="en-US" altLang="zh-TW" sz="2800" dirty="0" smtClean="0"/>
              <a:t> function can change the properties of a file that </a:t>
            </a:r>
            <a:r>
              <a:rPr lang="en-US" altLang="zh-TW" sz="2800" b="1" i="1" dirty="0" smtClean="0"/>
              <a:t>is already open</a:t>
            </a:r>
            <a:r>
              <a:rPr lang="en-US" altLang="zh-TW" sz="2800" dirty="0" smtClean="0"/>
              <a:t>.</a:t>
            </a:r>
          </a:p>
          <a:p>
            <a:pPr lvl="1" eaLnBrk="1" hangingPunct="1"/>
            <a:r>
              <a:rPr lang="en-US" altLang="zh-TW" sz="2400" dirty="0" smtClean="0"/>
              <a:t>The </a:t>
            </a:r>
            <a:r>
              <a:rPr lang="en-US" altLang="zh-TW" sz="2400" dirty="0" err="1" smtClean="0">
                <a:latin typeface="Courier New" pitchFamily="49" charset="0"/>
              </a:rPr>
              <a:t>fcntl</a:t>
            </a:r>
            <a:r>
              <a:rPr lang="en-US" altLang="zh-TW" sz="2400" dirty="0" smtClean="0">
                <a:latin typeface="Courier New" pitchFamily="49" charset="0"/>
              </a:rPr>
              <a:t>()</a:t>
            </a:r>
            <a:r>
              <a:rPr lang="en-US" altLang="zh-TW" sz="2400" dirty="0" smtClean="0"/>
              <a:t> is used for five different purposes :</a:t>
            </a:r>
          </a:p>
        </p:txBody>
      </p:sp>
      <p:sp>
        <p:nvSpPr>
          <p:cNvPr id="28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2293" name="Text Box 46"/>
          <p:cNvSpPr txBox="1">
            <a:spLocks noChangeArrowheads="1"/>
          </p:cNvSpPr>
          <p:nvPr/>
        </p:nvSpPr>
        <p:spPr bwMode="auto">
          <a:xfrm>
            <a:off x="1160463" y="2857500"/>
            <a:ext cx="6840537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dirty="0">
                <a:latin typeface="Times New Roman" pitchFamily="18" charset="0"/>
              </a:rPr>
              <a:t>#include &lt;</a:t>
            </a:r>
            <a:r>
              <a:rPr kumimoji="0" lang="en-US" altLang="zh-TW" dirty="0" err="1">
                <a:latin typeface="Times New Roman" pitchFamily="18" charset="0"/>
              </a:rPr>
              <a:t>fcntl.h</a:t>
            </a:r>
            <a:r>
              <a:rPr kumimoji="0" lang="en-US" altLang="zh-TW" dirty="0">
                <a:latin typeface="Times New Roman" pitchFamily="18" charset="0"/>
              </a:rPr>
              <a:t>&gt;</a:t>
            </a:r>
            <a:br>
              <a:rPr kumimoji="0" lang="en-US" altLang="zh-TW" dirty="0">
                <a:latin typeface="Times New Roman" pitchFamily="18" charset="0"/>
              </a:rPr>
            </a:br>
            <a:r>
              <a:rPr kumimoji="0" lang="en-US" altLang="zh-TW" dirty="0">
                <a:latin typeface="Times New Roman" pitchFamily="18" charset="0"/>
              </a:rPr>
              <a:t>	</a:t>
            </a:r>
            <a:r>
              <a:rPr kumimoji="0" lang="en-US" altLang="zh-TW" dirty="0" err="1">
                <a:latin typeface="Times New Roman" pitchFamily="18" charset="0"/>
              </a:rPr>
              <a:t>int</a:t>
            </a:r>
            <a:r>
              <a:rPr kumimoji="0" lang="en-US" altLang="zh-TW" dirty="0">
                <a:latin typeface="Times New Roman" pitchFamily="18" charset="0"/>
              </a:rPr>
              <a:t> </a:t>
            </a:r>
            <a:r>
              <a:rPr kumimoji="0" lang="en-US" altLang="zh-TW" dirty="0" err="1">
                <a:latin typeface="Times New Roman" pitchFamily="18" charset="0"/>
              </a:rPr>
              <a:t>fcntl</a:t>
            </a:r>
            <a:r>
              <a:rPr kumimoji="0" lang="en-US" altLang="zh-TW" dirty="0">
                <a:latin typeface="Times New Roman" pitchFamily="18" charset="0"/>
              </a:rPr>
              <a:t> (</a:t>
            </a:r>
            <a:r>
              <a:rPr kumimoji="0" lang="en-US" altLang="zh-TW" dirty="0" err="1">
                <a:latin typeface="Times New Roman" pitchFamily="18" charset="0"/>
              </a:rPr>
              <a:t>int</a:t>
            </a:r>
            <a:r>
              <a:rPr kumimoji="0" lang="en-US" altLang="zh-TW" dirty="0">
                <a:latin typeface="Times New Roman" pitchFamily="18" charset="0"/>
              </a:rPr>
              <a:t> </a:t>
            </a:r>
            <a:r>
              <a:rPr kumimoji="0" lang="en-US" altLang="zh-TW" dirty="0" err="1">
                <a:latin typeface="Times New Roman" pitchFamily="18" charset="0"/>
              </a:rPr>
              <a:t>filedes</a:t>
            </a:r>
            <a:r>
              <a:rPr kumimoji="0" lang="en-US" altLang="zh-TW" dirty="0">
                <a:latin typeface="Times New Roman" pitchFamily="18" charset="0"/>
              </a:rPr>
              <a:t>, </a:t>
            </a:r>
            <a:r>
              <a:rPr kumimoji="0" lang="en-US" altLang="zh-TW" dirty="0" err="1">
                <a:latin typeface="Times New Roman" pitchFamily="18" charset="0"/>
              </a:rPr>
              <a:t>int</a:t>
            </a:r>
            <a:r>
              <a:rPr kumimoji="0" lang="en-US" altLang="zh-TW" dirty="0">
                <a:latin typeface="Times New Roman" pitchFamily="18" charset="0"/>
              </a:rPr>
              <a:t> </a:t>
            </a:r>
            <a:r>
              <a:rPr kumimoji="0" lang="en-US" altLang="zh-TW" dirty="0" err="1">
                <a:solidFill>
                  <a:srgbClr val="3333FF"/>
                </a:solidFill>
                <a:latin typeface="Times New Roman" pitchFamily="18" charset="0"/>
              </a:rPr>
              <a:t>Cmd</a:t>
            </a:r>
            <a:r>
              <a:rPr kumimoji="0" lang="en-US" altLang="zh-TW" dirty="0">
                <a:latin typeface="Times New Roman" pitchFamily="18" charset="0"/>
              </a:rPr>
              <a:t>, /*</a:t>
            </a:r>
            <a:r>
              <a:rPr kumimoji="0" lang="en-US" altLang="zh-TW" dirty="0" err="1">
                <a:latin typeface="Times New Roman" pitchFamily="18" charset="0"/>
              </a:rPr>
              <a:t>struct</a:t>
            </a:r>
            <a:r>
              <a:rPr kumimoji="0" lang="en-US" altLang="zh-TW" dirty="0">
                <a:latin typeface="Times New Roman" pitchFamily="18" charset="0"/>
              </a:rPr>
              <a:t> flock *</a:t>
            </a:r>
            <a:r>
              <a:rPr kumimoji="0" lang="en-US" altLang="zh-TW" dirty="0" err="1">
                <a:latin typeface="Times New Roman" pitchFamily="18" charset="0"/>
              </a:rPr>
              <a:t>flockptr</a:t>
            </a:r>
            <a:r>
              <a:rPr kumimoji="0" lang="en-US" altLang="zh-TW" dirty="0">
                <a:latin typeface="Times New Roman" pitchFamily="18" charset="0"/>
              </a:rPr>
              <a:t>*/…);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76432"/>
              </p:ext>
            </p:extLst>
          </p:nvPr>
        </p:nvGraphicFramePr>
        <p:xfrm>
          <a:off x="900113" y="3668713"/>
          <a:ext cx="7286625" cy="278638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643312"/>
                <a:gridCol w="3643313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Cmd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F_DUPFD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Duplicate an existing descriptor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F_GETFD,F_SETFD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Get/set file descriptor flags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F_GETFL,F_SETFL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Get/set file status flags (O_RDWR … </a:t>
                      </a:r>
                      <a:r>
                        <a:rPr kumimoji="1" lang="en-US" altLang="zh-TW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etc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F_GETOWN,F_SETOWN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Get/set asynchronous I/O ownership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F_GETLK,F_SETLK,</a:t>
                      </a:r>
                      <a:b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</a:b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F_SETLKW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Get/set/lock file lock, it discussed later.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(2/5)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For record locking ,the third argument of </a:t>
            </a:r>
            <a:br>
              <a:rPr lang="en-US" altLang="zh-TW" dirty="0" smtClean="0"/>
            </a:br>
            <a:r>
              <a:rPr lang="en-US" altLang="zh-TW" dirty="0" err="1" smtClean="0">
                <a:latin typeface="Courier New" pitchFamily="49" charset="0"/>
              </a:rPr>
              <a:t>fcntl</a:t>
            </a:r>
            <a:r>
              <a:rPr lang="en-US" altLang="zh-TW" dirty="0" smtClean="0">
                <a:latin typeface="Courier New" pitchFamily="49" charset="0"/>
              </a:rPr>
              <a:t>()</a:t>
            </a:r>
            <a:r>
              <a:rPr lang="en-US" altLang="zh-TW" dirty="0" smtClean="0"/>
              <a:t> is a pointer to a </a:t>
            </a:r>
            <a:r>
              <a:rPr lang="en-US" altLang="zh-TW" dirty="0" smtClean="0">
                <a:solidFill>
                  <a:srgbClr val="3333FF"/>
                </a:solidFill>
              </a:rPr>
              <a:t>flock</a:t>
            </a:r>
            <a:r>
              <a:rPr lang="en-US" altLang="zh-TW" dirty="0" smtClean="0"/>
              <a:t> structure :</a:t>
            </a: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71500" y="2786063"/>
            <a:ext cx="8215313" cy="2462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200" dirty="0" err="1">
                <a:latin typeface="Times New Roman" pitchFamily="18" charset="0"/>
              </a:rPr>
              <a:t>struct</a:t>
            </a:r>
            <a:r>
              <a:rPr kumimoji="0" lang="en-US" altLang="zh-TW" sz="2200" dirty="0">
                <a:latin typeface="Times New Roman" pitchFamily="18" charset="0"/>
              </a:rPr>
              <a:t> flock {</a:t>
            </a:r>
            <a:br>
              <a:rPr kumimoji="0" lang="en-US" altLang="zh-TW" sz="2200" dirty="0">
                <a:latin typeface="Times New Roman" pitchFamily="18" charset="0"/>
              </a:rPr>
            </a:br>
            <a:r>
              <a:rPr kumimoji="0" lang="en-US" altLang="zh-TW" sz="2200" dirty="0">
                <a:latin typeface="Times New Roman" pitchFamily="18" charset="0"/>
              </a:rPr>
              <a:t>         short </a:t>
            </a:r>
            <a:r>
              <a:rPr kumimoji="0" lang="en-US" altLang="zh-TW" sz="2200" dirty="0" err="1">
                <a:latin typeface="Times New Roman" pitchFamily="18" charset="0"/>
              </a:rPr>
              <a:t>l_type</a:t>
            </a:r>
            <a:r>
              <a:rPr kumimoji="0" lang="en-US" altLang="zh-TW" sz="2200" dirty="0">
                <a:latin typeface="Times New Roman" pitchFamily="18" charset="0"/>
              </a:rPr>
              <a:t>;	/* F_RDLCK, F_WRLCK, F_UNLCK */</a:t>
            </a:r>
            <a:br>
              <a:rPr kumimoji="0" lang="en-US" altLang="zh-TW" sz="2200" dirty="0">
                <a:latin typeface="Times New Roman" pitchFamily="18" charset="0"/>
              </a:rPr>
            </a:br>
            <a:r>
              <a:rPr kumimoji="0" lang="en-US" altLang="zh-TW" sz="2200" dirty="0">
                <a:latin typeface="Times New Roman" pitchFamily="18" charset="0"/>
              </a:rPr>
              <a:t>         short </a:t>
            </a:r>
            <a:r>
              <a:rPr kumimoji="0" lang="en-US" altLang="zh-TW" sz="2200" dirty="0" err="1">
                <a:latin typeface="Times New Roman" pitchFamily="18" charset="0"/>
              </a:rPr>
              <a:t>l_whence</a:t>
            </a:r>
            <a:r>
              <a:rPr kumimoji="0" lang="en-US" altLang="zh-TW" sz="2200" dirty="0">
                <a:latin typeface="Times New Roman" pitchFamily="18" charset="0"/>
              </a:rPr>
              <a:t>;	/* SEEK_SET, SEEK_CUR, SEEK_END */ </a:t>
            </a:r>
            <a:br>
              <a:rPr kumimoji="0" lang="en-US" altLang="zh-TW" sz="2200" dirty="0">
                <a:latin typeface="Times New Roman" pitchFamily="18" charset="0"/>
              </a:rPr>
            </a:br>
            <a:r>
              <a:rPr kumimoji="0" lang="en-US" altLang="zh-TW" sz="2200" dirty="0">
                <a:latin typeface="Times New Roman" pitchFamily="18" charset="0"/>
              </a:rPr>
              <a:t>         </a:t>
            </a:r>
            <a:r>
              <a:rPr kumimoji="0" lang="en-US" altLang="zh-TW" sz="2200" dirty="0" err="1">
                <a:latin typeface="Times New Roman" pitchFamily="18" charset="0"/>
              </a:rPr>
              <a:t>off_t</a:t>
            </a:r>
            <a:r>
              <a:rPr kumimoji="0" lang="en-US" altLang="zh-TW" sz="2200" dirty="0">
                <a:latin typeface="Times New Roman" pitchFamily="18" charset="0"/>
              </a:rPr>
              <a:t> </a:t>
            </a:r>
            <a:r>
              <a:rPr kumimoji="0" lang="en-US" altLang="zh-TW" sz="2200" dirty="0" err="1">
                <a:latin typeface="Times New Roman" pitchFamily="18" charset="0"/>
              </a:rPr>
              <a:t>l_start</a:t>
            </a:r>
            <a:r>
              <a:rPr kumimoji="0" lang="en-US" altLang="zh-TW" sz="2200" dirty="0">
                <a:latin typeface="Times New Roman" pitchFamily="18" charset="0"/>
              </a:rPr>
              <a:t>;	/* offset in bytes, start of the blocking lock*/ </a:t>
            </a:r>
            <a:br>
              <a:rPr kumimoji="0" lang="en-US" altLang="zh-TW" sz="2200" dirty="0">
                <a:latin typeface="Times New Roman" pitchFamily="18" charset="0"/>
              </a:rPr>
            </a:br>
            <a:r>
              <a:rPr kumimoji="0" lang="en-US" altLang="zh-TW" sz="2200" dirty="0">
                <a:latin typeface="Times New Roman" pitchFamily="18" charset="0"/>
              </a:rPr>
              <a:t>         </a:t>
            </a:r>
            <a:r>
              <a:rPr kumimoji="0" lang="en-US" altLang="zh-TW" sz="2200" dirty="0" err="1">
                <a:latin typeface="Times New Roman" pitchFamily="18" charset="0"/>
              </a:rPr>
              <a:t>off_t</a:t>
            </a:r>
            <a:r>
              <a:rPr kumimoji="0" lang="en-US" altLang="zh-TW" sz="2200" dirty="0">
                <a:latin typeface="Times New Roman" pitchFamily="18" charset="0"/>
              </a:rPr>
              <a:t> </a:t>
            </a:r>
            <a:r>
              <a:rPr kumimoji="0" lang="en-US" altLang="zh-TW" sz="2200" dirty="0" err="1">
                <a:latin typeface="Times New Roman" pitchFamily="18" charset="0"/>
              </a:rPr>
              <a:t>l_len</a:t>
            </a:r>
            <a:r>
              <a:rPr kumimoji="0" lang="en-US" altLang="zh-TW" sz="2200" dirty="0">
                <a:latin typeface="Times New Roman" pitchFamily="18" charset="0"/>
              </a:rPr>
              <a:t>;	/* length, in bytes ; 0 means lock to EOF */</a:t>
            </a:r>
            <a:br>
              <a:rPr kumimoji="0" lang="en-US" altLang="zh-TW" sz="2200" dirty="0">
                <a:latin typeface="Times New Roman" pitchFamily="18" charset="0"/>
              </a:rPr>
            </a:br>
            <a:r>
              <a:rPr kumimoji="0" lang="en-US" altLang="zh-TW" sz="2200" dirty="0">
                <a:latin typeface="Times New Roman" pitchFamily="18" charset="0"/>
              </a:rPr>
              <a:t>         </a:t>
            </a:r>
            <a:r>
              <a:rPr kumimoji="0" lang="en-US" altLang="zh-TW" sz="2200" dirty="0" err="1">
                <a:latin typeface="Times New Roman" pitchFamily="18" charset="0"/>
              </a:rPr>
              <a:t>pid_t</a:t>
            </a:r>
            <a:r>
              <a:rPr kumimoji="0" lang="en-US" altLang="zh-TW" sz="2200" dirty="0">
                <a:latin typeface="Times New Roman" pitchFamily="18" charset="0"/>
              </a:rPr>
              <a:t> </a:t>
            </a:r>
            <a:r>
              <a:rPr kumimoji="0" lang="en-US" altLang="zh-TW" sz="2200" dirty="0" err="1">
                <a:latin typeface="Times New Roman" pitchFamily="18" charset="0"/>
              </a:rPr>
              <a:t>l_pid</a:t>
            </a:r>
            <a:r>
              <a:rPr kumimoji="0" lang="en-US" altLang="zh-TW" sz="2200" dirty="0">
                <a:latin typeface="Times New Roman" pitchFamily="18" charset="0"/>
              </a:rPr>
              <a:t>;            /* returned with F_GETLK */</a:t>
            </a:r>
            <a:br>
              <a:rPr kumimoji="0" lang="en-US" altLang="zh-TW" sz="2200" dirty="0">
                <a:latin typeface="Times New Roman" pitchFamily="18" charset="0"/>
              </a:rPr>
            </a:br>
            <a:r>
              <a:rPr kumimoji="0" lang="en-US" altLang="zh-TW" sz="22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 err="1" smtClean="0">
                <a:latin typeface="Courier New" pitchFamily="49" charset="0"/>
              </a:rPr>
              <a:t>fcntl</a:t>
            </a:r>
            <a:r>
              <a:rPr lang="en-US" altLang="zh-TW" b="1" dirty="0" smtClean="0">
                <a:latin typeface="Courier New" pitchFamily="49" charset="0"/>
              </a:rPr>
              <a:t>()</a:t>
            </a:r>
            <a:r>
              <a:rPr lang="en-US" altLang="zh-TW" b="1" dirty="0" smtClean="0"/>
              <a:t> Function (3/5)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9244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/>
              <a:t>Three commands of </a:t>
            </a:r>
            <a:r>
              <a:rPr lang="en-US" altLang="zh-TW" dirty="0" err="1">
                <a:latin typeface="Courier New" pitchFamily="49" charset="0"/>
              </a:rPr>
              <a:t>fcntl</a:t>
            </a:r>
            <a:r>
              <a:rPr lang="en-US" altLang="zh-TW" dirty="0">
                <a:latin typeface="Courier New" pitchFamily="49" charset="0"/>
              </a:rPr>
              <a:t>()</a:t>
            </a:r>
            <a:r>
              <a:rPr lang="en-US" altLang="zh-TW" dirty="0"/>
              <a:t>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F_GETLK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To check the lock described by </a:t>
            </a:r>
            <a:r>
              <a:rPr lang="en-US" altLang="zh-TW" i="1" dirty="0" err="1"/>
              <a:t>flockptr</a:t>
            </a:r>
            <a:r>
              <a:rPr lang="en-US" altLang="zh-TW" dirty="0"/>
              <a:t> 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dirty="0"/>
              <a:t>The information pointed by </a:t>
            </a:r>
            <a:r>
              <a:rPr lang="en-US" altLang="zh-TW" i="1" dirty="0" err="1"/>
              <a:t>flockptr</a:t>
            </a:r>
            <a:r>
              <a:rPr lang="en-US" altLang="zh-TW" dirty="0"/>
              <a:t> is overwritten by an existing lock 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dirty="0"/>
              <a:t>If no lock exists, </a:t>
            </a:r>
            <a:r>
              <a:rPr lang="en-US" altLang="zh-TW" i="1" dirty="0" err="1"/>
              <a:t>flockptr.l_type</a:t>
            </a:r>
            <a:r>
              <a:rPr lang="en-US" altLang="zh-TW" dirty="0"/>
              <a:t> = F_UNLCK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F_SETLK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Set the lock described by </a:t>
            </a:r>
            <a:r>
              <a:rPr lang="en-US" altLang="zh-TW" i="1" dirty="0" err="1"/>
              <a:t>flockptr</a:t>
            </a:r>
            <a:r>
              <a:rPr lang="en-US" altLang="zh-TW" dirty="0"/>
              <a:t>.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If we try to obtain an illegal record lock, </a:t>
            </a:r>
            <a:r>
              <a:rPr lang="en-US" altLang="zh-TW" dirty="0" err="1">
                <a:latin typeface="Courier New" pitchFamily="49" charset="0"/>
              </a:rPr>
              <a:t>fcntl</a:t>
            </a:r>
            <a:r>
              <a:rPr lang="en-US" altLang="zh-TW" dirty="0">
                <a:latin typeface="Courier New" pitchFamily="49" charset="0"/>
              </a:rPr>
              <a:t>()</a:t>
            </a:r>
            <a:r>
              <a:rPr lang="en-US" altLang="zh-TW" dirty="0"/>
              <a:t> will return error ,EAGAIN.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F_SETLKW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/>
              <a:t>A blocking version of </a:t>
            </a:r>
            <a:r>
              <a:rPr lang="en-US" altLang="zh-TW" dirty="0" smtClean="0"/>
              <a:t>F_SETLK, </a:t>
            </a:r>
            <a:r>
              <a:rPr lang="en-US" dirty="0" smtClean="0"/>
              <a:t>waiting until the file can be locked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record locking</Template>
  <TotalTime>1777</TotalTime>
  <Words>1693</Words>
  <Application>Microsoft Office PowerPoint</Application>
  <PresentationFormat>如螢幕大小 (4:3)</PresentationFormat>
  <Paragraphs>312</Paragraphs>
  <Slides>31</Slides>
  <Notes>16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osnetppt</vt:lpstr>
      <vt:lpstr>點陣圖影像</vt:lpstr>
      <vt:lpstr>Lab 13 Record Locking</vt:lpstr>
      <vt:lpstr>Record Locking</vt:lpstr>
      <vt:lpstr>Advisory vs. Mandatory Locking</vt:lpstr>
      <vt:lpstr>Advisory vs. Mandatory Locking</vt:lpstr>
      <vt:lpstr>Read lock vs. Write lock</vt:lpstr>
      <vt:lpstr>Record Locking Functions </vt:lpstr>
      <vt:lpstr>fcntl() Function (1/5)</vt:lpstr>
      <vt:lpstr>fcntl() Function (2/5)</vt:lpstr>
      <vt:lpstr>fcntl() Function (3/5)</vt:lpstr>
      <vt:lpstr>fcntl() Function (4/5)</vt:lpstr>
      <vt:lpstr>fcntl() Function (5/5)</vt:lpstr>
      <vt:lpstr>Example 1: Advisory Locking</vt:lpstr>
      <vt:lpstr>Advisory Locking (1/7)</vt:lpstr>
      <vt:lpstr>Advisory Locking(2/7)</vt:lpstr>
      <vt:lpstr>Advisory Locking(3/7)</vt:lpstr>
      <vt:lpstr>Advisory Locking(4/7)</vt:lpstr>
      <vt:lpstr>Advisory Locking(5/7)</vt:lpstr>
      <vt:lpstr>Advisory Locking(6/7)</vt:lpstr>
      <vt:lpstr>Example: Advisory Locking(7/7)</vt:lpstr>
      <vt:lpstr>Excises I</vt:lpstr>
      <vt:lpstr>Example 2:  Mandatory Locking</vt:lpstr>
      <vt:lpstr>Mandatory Locking (1/8)</vt:lpstr>
      <vt:lpstr>Mandatory Locking(2/8)</vt:lpstr>
      <vt:lpstr>Mandatory Locking(3/8)</vt:lpstr>
      <vt:lpstr>Mandatory Locking (4/8)</vt:lpstr>
      <vt:lpstr>Mandatory Locking(5/8)</vt:lpstr>
      <vt:lpstr>Mandatory Locking (6/8)</vt:lpstr>
      <vt:lpstr>Mandatory Locking (7/8)</vt:lpstr>
      <vt:lpstr>Mandatory Locking (8/8)</vt:lpstr>
      <vt:lpstr>Excises II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吳宜芬</dc:creator>
  <cp:lastModifiedBy>何美智</cp:lastModifiedBy>
  <cp:revision>623</cp:revision>
  <dcterms:modified xsi:type="dcterms:W3CDTF">2017-12-21T16:44:16Z</dcterms:modified>
</cp:coreProperties>
</file>