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57" r:id="rId4"/>
    <p:sldId id="259" r:id="rId5"/>
    <p:sldId id="280" r:id="rId6"/>
    <p:sldId id="260" r:id="rId7"/>
    <p:sldId id="298" r:id="rId8"/>
    <p:sldId id="268" r:id="rId9"/>
    <p:sldId id="287" r:id="rId10"/>
    <p:sldId id="295" r:id="rId11"/>
    <p:sldId id="296" r:id="rId12"/>
    <p:sldId id="299" r:id="rId13"/>
    <p:sldId id="261" r:id="rId14"/>
    <p:sldId id="284" r:id="rId15"/>
    <p:sldId id="285" r:id="rId16"/>
    <p:sldId id="282" r:id="rId17"/>
    <p:sldId id="276" r:id="rId18"/>
    <p:sldId id="292" r:id="rId19"/>
    <p:sldId id="262" r:id="rId20"/>
    <p:sldId id="297" r:id="rId21"/>
  </p:sldIdLst>
  <p:sldSz cx="9144000" cy="6858000" type="screen4x3"/>
  <p:notesSz cx="6799263" cy="9875838"/>
  <p:defaultTextStyle>
    <a:defPPr>
      <a:defRPr lang="zh-TW"/>
    </a:defPPr>
    <a:lvl1pPr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C2DE0E49-DA02-400C-A04C-23ED9EDB8B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3171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40363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1A045916-07E1-4A8A-BCC6-8EF4EF3CC9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5410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68F7C8C-CC81-4641-8E57-4A0163AC7538}" type="slidenum">
              <a:rPr lang="en-US" altLang="zh-TW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AB864E7-3432-4894-9C17-E86FE98CA74C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599E64D-F3D2-4B26-BE28-56B51E217826}" type="slidenum">
              <a:rPr lang="en-US" altLang="zh-TW" smtClean="0"/>
              <a:pPr eaLnBrk="1" hangingPunct="1"/>
              <a:t>13</a:t>
            </a:fld>
            <a:endParaRPr lang="en-US" altLang="zh-TW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E097A39-2092-442E-8621-837EF11A356E}" type="slidenum">
              <a:rPr lang="en-US" altLang="zh-TW" smtClean="0"/>
              <a:pPr eaLnBrk="1" hangingPunct="1"/>
              <a:t>14</a:t>
            </a:fld>
            <a:endParaRPr lang="en-US" altLang="zh-TW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55E9E29-41E4-4AAC-BBEC-454F58430F7B}" type="slidenum">
              <a:rPr lang="en-US" altLang="zh-TW" smtClean="0"/>
              <a:pPr eaLnBrk="1" hangingPunct="1"/>
              <a:t>15</a:t>
            </a:fld>
            <a:endParaRPr lang="en-US" altLang="zh-TW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AE3F5D8-387F-426C-B59C-692716555669}" type="slidenum">
              <a:rPr lang="en-US" altLang="zh-TW" smtClean="0"/>
              <a:pPr eaLnBrk="1" hangingPunct="1"/>
              <a:t>16</a:t>
            </a:fld>
            <a:endParaRPr lang="en-US" altLang="zh-TW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9D1D280-8CD6-4AF7-8579-9C64B1033F0D}" type="slidenum">
              <a:rPr lang="en-US" altLang="zh-TW" smtClean="0"/>
              <a:pPr eaLnBrk="1" hangingPunct="1"/>
              <a:t>17</a:t>
            </a:fld>
            <a:endParaRPr lang="en-US" altLang="zh-TW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FF3B04F-6D1F-4776-8E4A-4C5EDCC57801}" type="slidenum">
              <a:rPr lang="en-US" altLang="zh-TW" smtClean="0"/>
              <a:pPr eaLnBrk="1" hangingPunct="1"/>
              <a:t>18</a:t>
            </a:fld>
            <a:endParaRPr lang="en-US" altLang="zh-TW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7351177-11B3-4B95-8E3E-FE8494957035}" type="slidenum">
              <a:rPr lang="en-US" altLang="zh-TW" smtClean="0"/>
              <a:pPr eaLnBrk="1" hangingPunct="1"/>
              <a:t>19</a:t>
            </a:fld>
            <a:endParaRPr lang="en-US" altLang="zh-TW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417F09D-D3AA-4611-AED8-91D1ECC9A634}" type="slidenum">
              <a:rPr lang="en-US" altLang="zh-TW" smtClean="0"/>
              <a:pPr eaLnBrk="1" hangingPunct="1"/>
              <a:t>2</a:t>
            </a:fld>
            <a:endParaRPr lang="en-US" altLang="zh-TW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65A08A3-2E2F-48BA-93A1-29598EE4E232}" type="slidenum">
              <a:rPr lang="en-US" altLang="zh-TW" smtClean="0"/>
              <a:pPr eaLnBrk="1" hangingPunct="1"/>
              <a:t>3</a:t>
            </a:fld>
            <a:endParaRPr lang="en-US" altLang="zh-TW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9B4E82F-B775-42C9-9384-B4C901B352A5}" type="slidenum">
              <a:rPr lang="en-US" altLang="zh-TW" smtClean="0"/>
              <a:pPr eaLnBrk="1" hangingPunct="1"/>
              <a:t>4</a:t>
            </a:fld>
            <a:endParaRPr lang="en-US" altLang="zh-TW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B4C1A41-1068-455D-84B9-EF11D7D2F408}" type="slidenum">
              <a:rPr lang="en-US" altLang="zh-TW" smtClean="0"/>
              <a:pPr eaLnBrk="1" hangingPunct="1"/>
              <a:t>5</a:t>
            </a:fld>
            <a:endParaRPr lang="en-US" altLang="zh-TW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4A922BC-4A77-4EC7-9155-B383585676D7}" type="slidenum">
              <a:rPr lang="en-US" altLang="zh-TW" smtClean="0"/>
              <a:pPr eaLnBrk="1" hangingPunct="1"/>
              <a:t>6</a:t>
            </a:fld>
            <a:endParaRPr lang="en-US" altLang="zh-TW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9B8507A-3732-4BA6-BDA6-2114CDC7B7BC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EAC973D-295E-4ECD-9BF4-85AD1359D02B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77ECFB9-A023-46FA-B234-C2AE8F0FAB23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 userDrawn="1"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7" name="點陣圖影像" r:id="rId6" imgW="2381582" imgH="2857899" progId="Paint.Picture">
                    <p:embed/>
                  </p:oleObj>
                </mc:Choice>
                <mc:Fallback>
                  <p:oleObj name="點陣圖影像" r:id="rId6" imgW="2381582" imgH="285789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B3C9C-0D3E-46E8-A076-5A5913A534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891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8A79-EF5F-4132-989A-65E9F86FC4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36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8A1F0-D314-454C-BD36-01B9713E28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330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C95B8-3084-48C5-99EF-0726B64A22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104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F94B5-7E6F-4A11-AF50-5945F09C7E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1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627313" y="6453188"/>
            <a:ext cx="3889375" cy="2159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62CAE4-6E82-469E-93FF-DCFDE719F8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4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F368A-32E5-4C4F-8DD7-892070F6DA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53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4269-20CF-4511-B910-4F855A0F54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83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AC9A2-FAC8-4432-AF26-3C247D4FCE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65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9BBE-4E2E-4763-89FB-78D21DD232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914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EB1AF-529D-4D9E-A864-AD64762F26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291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AC706-FA44-424A-ADE0-4647081824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471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57C10-CB17-43C6-8E39-FB11BCCCB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60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E6314-4430-4CCD-9A67-B9C50A04FB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7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點陣圖影像" r:id="rId17" imgW="2381582" imgH="2857899" progId="Paint.Picture">
                  <p:embed/>
                </p:oleObj>
              </mc:Choice>
              <mc:Fallback>
                <p:oleObj name="點陣圖影像" r:id="rId17" imgW="2381582" imgH="285789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2F765AB8-7592-4B83-BE13-93CB81C094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1" r:id="rId2"/>
    <p:sldLayoutId id="2147483770" r:id="rId3"/>
    <p:sldLayoutId id="2147483769" r:id="rId4"/>
    <p:sldLayoutId id="2147483768" r:id="rId5"/>
    <p:sldLayoutId id="2147483767" r:id="rId6"/>
    <p:sldLayoutId id="2147483766" r:id="rId7"/>
    <p:sldLayoutId id="2147483765" r:id="rId8"/>
    <p:sldLayoutId id="2147483764" r:id="rId9"/>
    <p:sldLayoutId id="2147483763" r:id="rId10"/>
    <p:sldLayoutId id="2147483762" r:id="rId11"/>
    <p:sldLayoutId id="2147483761" r:id="rId12"/>
    <p:sldLayoutId id="2147483760" r:id="rId13"/>
    <p:sldLayoutId id="2147483772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hi.baidu.com/xydjh/blog/item/d514a1133fa346075aaf53dc.html" TargetMode="External"/><Relationship Id="rId3" Type="http://schemas.openxmlformats.org/officeDocument/2006/relationships/hyperlink" Target="http://www.opengroup.org/onlinepubs/000095399/functions/mmap.html" TargetMode="External"/><Relationship Id="rId7" Type="http://schemas.openxmlformats.org/officeDocument/2006/relationships/hyperlink" Target="http://book.csdn.net/bookfiles/353/10035313696.shtml" TargetMode="External"/><Relationship Id="rId2" Type="http://schemas.openxmlformats.org/officeDocument/2006/relationships/hyperlink" Target="http://www.ibm.com/developerworks/cn/linux/l-ipc/part5/index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gojesseco.blogspot.com/2009/07/linux-mmap.html" TargetMode="External"/><Relationship Id="rId5" Type="http://schemas.openxmlformats.org/officeDocument/2006/relationships/hyperlink" Target="http://learn.akae.cn/media/ch28s08.html" TargetMode="External"/><Relationship Id="rId4" Type="http://schemas.openxmlformats.org/officeDocument/2006/relationships/hyperlink" Target="http://nckuhuahua.pixnet.net/blog/post/2615265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Lab </a:t>
            </a:r>
            <a:r>
              <a:rPr lang="en-US" altLang="zh-TW" sz="4000" dirty="0" smtClean="0"/>
              <a:t>14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Memory Mapped File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0013" y="42418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TW" sz="3200" dirty="0">
                <a:solidFill>
                  <a:srgbClr val="000000"/>
                </a:solidFill>
                <a:latin typeface="+mj-lt"/>
                <a:ea typeface="標楷體" pitchFamily="65" charset="-120"/>
              </a:rPr>
              <a:t>TA: </a:t>
            </a:r>
            <a:r>
              <a:rPr lang="en-US" altLang="zh-TW" sz="3200" dirty="0" smtClean="0">
                <a:latin typeface="+mj-lt"/>
              </a:rPr>
              <a:t>Chang Shun Yao</a:t>
            </a:r>
            <a:endParaRPr lang="en-US" altLang="zh-TW" sz="3200" dirty="0">
              <a:solidFill>
                <a:srgbClr val="000000"/>
              </a:solidFill>
              <a:latin typeface="+mj-lt"/>
              <a:ea typeface="標楷體" pitchFamily="65" charset="-12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Professor: </a:t>
            </a:r>
            <a:r>
              <a:rPr lang="en-US" altLang="zh-TW" sz="3200" dirty="0" err="1">
                <a:latin typeface="Times New Roman" pitchFamily="18" charset="0"/>
              </a:rPr>
              <a:t>Hsung</a:t>
            </a:r>
            <a:r>
              <a:rPr lang="en-US" altLang="zh-TW" sz="3200" dirty="0">
                <a:latin typeface="Times New Roman" pitchFamily="18" charset="0"/>
              </a:rPr>
              <a:t>-Pin Chang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3200" dirty="0">
                <a:latin typeface="Times New Roman" pitchFamily="18" charset="0"/>
              </a:rPr>
              <a:t>Operating System Lab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 : </a:t>
            </a:r>
            <a:r>
              <a:rPr lang="en-US" altLang="zh-TW" smtClean="0">
                <a:latin typeface="Courier New" pitchFamily="49" charset="0"/>
              </a:rPr>
              <a:t>fopen()</a:t>
            </a:r>
          </a:p>
        </p:txBody>
      </p:sp>
      <p:pic>
        <p:nvPicPr>
          <p:cNvPr id="12292" name="內容版面配置區 7" descr="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7638" y="1428750"/>
            <a:ext cx="6440487" cy="4840288"/>
          </a:xfrm>
        </p:spPr>
      </p:pic>
      <p:sp>
        <p:nvSpPr>
          <p:cNvPr id="12293" name="矩形 6"/>
          <p:cNvSpPr>
            <a:spLocks noChangeArrowheads="1"/>
          </p:cNvSpPr>
          <p:nvPr/>
        </p:nvSpPr>
        <p:spPr bwMode="auto">
          <a:xfrm>
            <a:off x="1428750" y="2214563"/>
            <a:ext cx="4929188" cy="500062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4" name="文字方塊 8"/>
          <p:cNvSpPr txBox="1">
            <a:spLocks noChangeArrowheads="1"/>
          </p:cNvSpPr>
          <p:nvPr/>
        </p:nvSpPr>
        <p:spPr bwMode="auto">
          <a:xfrm>
            <a:off x="1428750" y="2714625"/>
            <a:ext cx="3500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Write x, y, z characters to file.</a:t>
            </a:r>
            <a:endParaRPr lang="zh-TW" altLang="en-US">
              <a:solidFill>
                <a:srgbClr val="0033CC"/>
              </a:solidFill>
            </a:endParaRPr>
          </a:p>
        </p:txBody>
      </p:sp>
      <p:sp>
        <p:nvSpPr>
          <p:cNvPr id="12295" name="矩形 6"/>
          <p:cNvSpPr>
            <a:spLocks noChangeArrowheads="1"/>
          </p:cNvSpPr>
          <p:nvPr/>
        </p:nvSpPr>
        <p:spPr bwMode="auto">
          <a:xfrm>
            <a:off x="3786188" y="3714750"/>
            <a:ext cx="3857625" cy="2857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6" name="文字方塊 8"/>
          <p:cNvSpPr txBox="1">
            <a:spLocks noChangeArrowheads="1"/>
          </p:cNvSpPr>
          <p:nvPr/>
        </p:nvSpPr>
        <p:spPr bwMode="auto">
          <a:xfrm>
            <a:off x="3714750" y="4000500"/>
            <a:ext cx="4643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However, you can’t access this file now!</a:t>
            </a:r>
            <a:endParaRPr lang="zh-TW" altLang="en-US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 : </a:t>
            </a:r>
            <a:r>
              <a:rPr lang="en-US" altLang="zh-TW" smtClean="0">
                <a:latin typeface="Courier New" pitchFamily="49" charset="0"/>
              </a:rPr>
              <a:t>fopen()</a:t>
            </a:r>
          </a:p>
        </p:txBody>
      </p:sp>
      <p:pic>
        <p:nvPicPr>
          <p:cNvPr id="13316" name="內容版面配置區 7" descr="5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428750"/>
            <a:ext cx="6500813" cy="4878388"/>
          </a:xfr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17" name="矩形 7"/>
          <p:cNvSpPr>
            <a:spLocks noChangeArrowheads="1"/>
          </p:cNvSpPr>
          <p:nvPr/>
        </p:nvSpPr>
        <p:spPr bwMode="auto">
          <a:xfrm>
            <a:off x="1428750" y="2357438"/>
            <a:ext cx="4929188" cy="500062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8" name="文字方塊 8"/>
          <p:cNvSpPr txBox="1">
            <a:spLocks noChangeArrowheads="1"/>
          </p:cNvSpPr>
          <p:nvPr/>
        </p:nvSpPr>
        <p:spPr bwMode="auto">
          <a:xfrm>
            <a:off x="214313" y="2786063"/>
            <a:ext cx="500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Terminating this process.</a:t>
            </a:r>
            <a:endParaRPr lang="zh-TW" altLang="en-US">
              <a:solidFill>
                <a:srgbClr val="0033CC"/>
              </a:solidFill>
            </a:endParaRPr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3786188" y="3857625"/>
            <a:ext cx="2857500" cy="50006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0" name="文字方塊 8"/>
          <p:cNvSpPr txBox="1">
            <a:spLocks noChangeArrowheads="1"/>
          </p:cNvSpPr>
          <p:nvPr/>
        </p:nvSpPr>
        <p:spPr bwMode="auto">
          <a:xfrm>
            <a:off x="3571875" y="4286250"/>
            <a:ext cx="283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Access this file again.</a:t>
            </a:r>
            <a:endParaRPr lang="zh-TW" altLang="en-US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i="1" smtClean="0">
                <a:effectLst/>
              </a:rPr>
              <a:t>Example 2: </a:t>
            </a:r>
            <a:br>
              <a:rPr lang="en-US" altLang="zh-TW" i="1" smtClean="0">
                <a:effectLst/>
              </a:rPr>
            </a:br>
            <a:r>
              <a:rPr lang="en-US" altLang="zh-TW" i="1" smtClean="0">
                <a:effectLst/>
              </a:rPr>
              <a:t>Using </a:t>
            </a:r>
            <a:r>
              <a:rPr lang="en-US" altLang="zh-TW" i="1" smtClean="0">
                <a:effectLst/>
                <a:latin typeface="Courier New" pitchFamily="49" charset="0"/>
              </a:rPr>
              <a:t>mmap()</a:t>
            </a:r>
            <a:r>
              <a:rPr lang="en-US" altLang="zh-TW" i="1" smtClean="0">
                <a:effectLst/>
              </a:rPr>
              <a:t> Function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 : </a:t>
            </a:r>
            <a:r>
              <a:rPr lang="en-US" altLang="zh-TW" smtClean="0">
                <a:latin typeface="Courier New" pitchFamily="49" charset="0"/>
              </a:rPr>
              <a:t>mmap()</a:t>
            </a:r>
          </a:p>
        </p:txBody>
      </p:sp>
      <p:sp>
        <p:nvSpPr>
          <p:cNvPr id="14340" name="Rectangle 9"/>
          <p:cNvSpPr>
            <a:spLocks noChangeArrowheads="1"/>
          </p:cNvSpPr>
          <p:nvPr/>
        </p:nvSpPr>
        <p:spPr bwMode="auto">
          <a:xfrm>
            <a:off x="1619250" y="2420938"/>
            <a:ext cx="5832475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4341" name="內容版面配置區 7" descr="mmapdem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7375" y="1214438"/>
            <a:ext cx="5500688" cy="5243512"/>
          </a:xfrm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 : </a:t>
            </a:r>
            <a:r>
              <a:rPr lang="en-US" altLang="zh-TW" smtClean="0">
                <a:latin typeface="Courier New" pitchFamily="49" charset="0"/>
              </a:rPr>
              <a:t>mmap()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1619250" y="2420938"/>
            <a:ext cx="5832475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5" name="矩形 7"/>
          <p:cNvSpPr>
            <a:spLocks noChangeArrowheads="1"/>
          </p:cNvSpPr>
          <p:nvPr/>
        </p:nvSpPr>
        <p:spPr bwMode="auto">
          <a:xfrm>
            <a:off x="3571875" y="3500438"/>
            <a:ext cx="3071813" cy="3571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5366" name="內容版面配置區 8" descr="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313" y="1617663"/>
            <a:ext cx="6067425" cy="4525962"/>
          </a:xfr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367" name="文字方塊 8"/>
          <p:cNvSpPr txBox="1">
            <a:spLocks noChangeArrowheads="1"/>
          </p:cNvSpPr>
          <p:nvPr/>
        </p:nvSpPr>
        <p:spPr bwMode="auto">
          <a:xfrm>
            <a:off x="3500438" y="3857625"/>
            <a:ext cx="482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Using </a:t>
            </a:r>
            <a:r>
              <a:rPr lang="en-US" altLang="zh-TW">
                <a:solidFill>
                  <a:srgbClr val="FF0000"/>
                </a:solidFill>
              </a:rPr>
              <a:t>more</a:t>
            </a:r>
            <a:r>
              <a:rPr lang="en-US" altLang="zh-TW">
                <a:solidFill>
                  <a:srgbClr val="0033CC"/>
                </a:solidFill>
              </a:rPr>
              <a:t> command to access file contexts.</a:t>
            </a:r>
            <a:endParaRPr lang="zh-TW" altLang="en-US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 : </a:t>
            </a:r>
            <a:r>
              <a:rPr lang="en-US" altLang="zh-TW" smtClean="0">
                <a:latin typeface="Courier New" pitchFamily="49" charset="0"/>
              </a:rPr>
              <a:t>mmap()</a:t>
            </a:r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1619250" y="2420938"/>
            <a:ext cx="5832475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6389" name="圖片 8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57313"/>
            <a:ext cx="6376988" cy="479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矩形 11"/>
          <p:cNvSpPr>
            <a:spLocks noChangeArrowheads="1"/>
          </p:cNvSpPr>
          <p:nvPr/>
        </p:nvSpPr>
        <p:spPr bwMode="auto">
          <a:xfrm>
            <a:off x="1143000" y="2286000"/>
            <a:ext cx="4786313" cy="50006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1" name="文字方塊 12"/>
          <p:cNvSpPr txBox="1">
            <a:spLocks noChangeArrowheads="1"/>
          </p:cNvSpPr>
          <p:nvPr/>
        </p:nvSpPr>
        <p:spPr bwMode="auto">
          <a:xfrm>
            <a:off x="500063" y="2844800"/>
            <a:ext cx="3500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Input any character.</a:t>
            </a:r>
            <a:endParaRPr lang="zh-TW" altLang="en-US">
              <a:solidFill>
                <a:srgbClr val="0033CC"/>
              </a:solidFill>
            </a:endParaRPr>
          </a:p>
        </p:txBody>
      </p:sp>
      <p:sp>
        <p:nvSpPr>
          <p:cNvPr id="16392" name="文字方塊 12"/>
          <p:cNvSpPr txBox="1">
            <a:spLocks noChangeArrowheads="1"/>
          </p:cNvSpPr>
          <p:nvPr/>
        </p:nvSpPr>
        <p:spPr bwMode="auto">
          <a:xfrm>
            <a:off x="2857500" y="4073525"/>
            <a:ext cx="52863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Using </a:t>
            </a:r>
            <a:r>
              <a:rPr lang="en-US" altLang="zh-TW">
                <a:solidFill>
                  <a:srgbClr val="FF0000"/>
                </a:solidFill>
              </a:rPr>
              <a:t>more</a:t>
            </a:r>
            <a:r>
              <a:rPr lang="en-US" altLang="zh-TW">
                <a:solidFill>
                  <a:srgbClr val="0033CC"/>
                </a:solidFill>
              </a:rPr>
              <a:t> command again,</a:t>
            </a:r>
          </a:p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you will find the contents already modified.</a:t>
            </a:r>
            <a:endParaRPr lang="zh-TW" altLang="en-US">
              <a:solidFill>
                <a:srgbClr val="0033CC"/>
              </a:solidFill>
            </a:endParaRPr>
          </a:p>
        </p:txBody>
      </p:sp>
      <p:sp>
        <p:nvSpPr>
          <p:cNvPr id="16393" name="矩形 11"/>
          <p:cNvSpPr>
            <a:spLocks noChangeArrowheads="1"/>
          </p:cNvSpPr>
          <p:nvPr/>
        </p:nvSpPr>
        <p:spPr bwMode="auto">
          <a:xfrm>
            <a:off x="3500438" y="3643313"/>
            <a:ext cx="2857500" cy="2857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Excises I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altLang="zh-TW" dirty="0" smtClean="0"/>
              <a:t>Using </a:t>
            </a:r>
            <a:r>
              <a:rPr lang="en-US" altLang="zh-TW" b="1" dirty="0" err="1" smtClean="0">
                <a:solidFill>
                  <a:srgbClr val="0033CC"/>
                </a:solidFill>
                <a:latin typeface="Courier New" pitchFamily="49" charset="0"/>
              </a:rPr>
              <a:t>mmap</a:t>
            </a:r>
            <a:r>
              <a:rPr lang="en-US" altLang="zh-TW" b="1" dirty="0" smtClean="0">
                <a:solidFill>
                  <a:srgbClr val="0033CC"/>
                </a:solidFill>
                <a:latin typeface="Courier New" pitchFamily="49" charset="0"/>
              </a:rPr>
              <a:t>()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/>
              <a:t>function instead of </a:t>
            </a:r>
            <a:r>
              <a:rPr lang="en-US" altLang="zh-TW" b="1" dirty="0" err="1" smtClean="0">
                <a:latin typeface="Courier New" pitchFamily="49" charset="0"/>
              </a:rPr>
              <a:t>fopen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.</a:t>
            </a:r>
          </a:p>
          <a:p>
            <a:pPr marL="342900" lvl="1" indent="-342900" eaLnBrk="1" hangingPunct="1"/>
            <a:r>
              <a:rPr lang="en-US" altLang="zh-TW" sz="2400" dirty="0" smtClean="0"/>
              <a:t>Write a program that user can input messages continuously and record these messages into a file.</a:t>
            </a:r>
          </a:p>
          <a:p>
            <a:pPr lvl="2" eaLnBrk="1" hangingPunct="1"/>
            <a:r>
              <a:rPr lang="en-US" altLang="zh-TW" sz="2000" dirty="0" smtClean="0"/>
              <a:t>Use</a:t>
            </a:r>
            <a:r>
              <a:rPr lang="en-US" altLang="zh-TW" sz="2000" b="1" i="1" dirty="0" smtClean="0"/>
              <a:t>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more</a:t>
            </a:r>
            <a:r>
              <a:rPr lang="en-US" altLang="zh-TW" sz="2000" dirty="0" smtClean="0"/>
              <a:t> command to read the file context. [+60pt]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altLang="zh-TW" sz="2000" dirty="0" smtClean="0"/>
              <a:t>Note : 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/>
              <a:t>	The memory point that is returned by </a:t>
            </a:r>
            <a:r>
              <a:rPr lang="en-US" altLang="zh-TW" sz="2000" b="1" dirty="0" err="1" smtClean="0">
                <a:solidFill>
                  <a:srgbClr val="0033CC"/>
                </a:solidFill>
                <a:latin typeface="Courier New" pitchFamily="49" charset="0"/>
              </a:rPr>
              <a:t>mmap</a:t>
            </a:r>
            <a:r>
              <a:rPr lang="en-US" altLang="zh-TW" sz="2000" b="1" dirty="0" smtClean="0">
                <a:solidFill>
                  <a:srgbClr val="0033CC"/>
                </a:solidFill>
                <a:latin typeface="Courier New" pitchFamily="49" charset="0"/>
              </a:rPr>
              <a:t>()</a:t>
            </a:r>
            <a:r>
              <a:rPr lang="en-US" altLang="zh-TW" sz="2000" dirty="0" smtClean="0">
                <a:solidFill>
                  <a:srgbClr val="0033CC"/>
                </a:solidFill>
              </a:rPr>
              <a:t> </a:t>
            </a:r>
            <a:r>
              <a:rPr lang="en-US" altLang="zh-TW" sz="2000" dirty="0" smtClean="0"/>
              <a:t>will always </a:t>
            </a:r>
            <a:r>
              <a:rPr lang="en-US" altLang="zh-TW" sz="2000" dirty="0" smtClean="0">
                <a:solidFill>
                  <a:srgbClr val="FF0000"/>
                </a:solidFill>
              </a:rPr>
              <a:t>point to the start</a:t>
            </a:r>
            <a:r>
              <a:rPr lang="en-US" altLang="zh-TW" sz="2000" dirty="0" smtClean="0"/>
              <a:t> of mapped memory region. You should change it’s position by yourself.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/>
              <a:t>	</a:t>
            </a:r>
          </a:p>
          <a:p>
            <a:pPr marL="342900" lvl="1" indent="-342900" eaLnBrk="1" hangingPunct="1">
              <a:buFontTx/>
              <a:buChar char="•"/>
            </a:pPr>
            <a:endParaRPr lang="en-US" altLang="zh-TW" dirty="0" smtClean="0"/>
          </a:p>
          <a:p>
            <a:pPr marL="342900" lvl="1" indent="-342900" eaLnBrk="1" hangingPunct="1">
              <a:buFontTx/>
              <a:buNone/>
            </a:pPr>
            <a:endParaRPr lang="en-US" altLang="zh-TW" dirty="0" smtClean="0"/>
          </a:p>
        </p:txBody>
      </p:sp>
      <p:pic>
        <p:nvPicPr>
          <p:cNvPr id="17413" name="圖片 4" descr="excis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643438"/>
            <a:ext cx="6510338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4" name="文字方塊 5"/>
          <p:cNvSpPr txBox="1">
            <a:spLocks noChangeArrowheads="1"/>
          </p:cNvSpPr>
          <p:nvPr/>
        </p:nvSpPr>
        <p:spPr bwMode="auto">
          <a:xfrm>
            <a:off x="4357688" y="5905500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rgbClr val="002060"/>
                </a:solidFill>
              </a:rPr>
              <a:t>Sample result </a:t>
            </a:r>
            <a:endParaRPr lang="zh-TW" altLang="en-US" sz="28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cs typeface="Arial" charset="0"/>
              </a:rPr>
              <a:t>Read file by </a:t>
            </a:r>
            <a:r>
              <a:rPr lang="en-US" altLang="zh-TW" smtClean="0">
                <a:latin typeface="Courier New" pitchFamily="49" charset="0"/>
                <a:cs typeface="Arial" charset="0"/>
              </a:rPr>
              <a:t>mmap()</a:t>
            </a:r>
          </a:p>
        </p:txBody>
      </p:sp>
      <p:sp>
        <p:nvSpPr>
          <p:cNvPr id="18436" name="文字方塊 4"/>
          <p:cNvSpPr txBox="1">
            <a:spLocks noChangeArrowheads="1"/>
          </p:cNvSpPr>
          <p:nvPr/>
        </p:nvSpPr>
        <p:spPr bwMode="auto">
          <a:xfrm>
            <a:off x="684213" y="1412875"/>
            <a:ext cx="7786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/>
              <a:t>Read the file context and multiple it by 2.</a:t>
            </a:r>
            <a:endParaRPr lang="zh-TW" altLang="en-US" sz="2800"/>
          </a:p>
        </p:txBody>
      </p:sp>
      <p:pic>
        <p:nvPicPr>
          <p:cNvPr id="18437" name="內容版面配置區 6" descr="mmaprea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928813"/>
            <a:ext cx="5019675" cy="4525962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file by </a:t>
            </a:r>
            <a:r>
              <a:rPr lang="en-US" altLang="zh-TW" b="0" smtClean="0"/>
              <a:t>mmap()</a:t>
            </a:r>
          </a:p>
        </p:txBody>
      </p:sp>
      <p:pic>
        <p:nvPicPr>
          <p:cNvPr id="19460" name="內容版面配置區 7" descr="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1143" y="1412776"/>
            <a:ext cx="6411913" cy="4792663"/>
          </a:xfrm>
        </p:spPr>
      </p:pic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2214563" y="2500313"/>
            <a:ext cx="2643187" cy="285750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2" name="文字方塊 7"/>
          <p:cNvSpPr txBox="1">
            <a:spLocks noChangeArrowheads="1"/>
          </p:cNvSpPr>
          <p:nvPr/>
        </p:nvSpPr>
        <p:spPr bwMode="auto">
          <a:xfrm>
            <a:off x="4733925" y="2428875"/>
            <a:ext cx="253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Access the file content.</a:t>
            </a:r>
            <a:endParaRPr lang="zh-TW" altLang="en-US">
              <a:solidFill>
                <a:srgbClr val="0033CC"/>
              </a:solidFill>
            </a:endParaRPr>
          </a:p>
        </p:txBody>
      </p:sp>
      <p:sp>
        <p:nvSpPr>
          <p:cNvPr id="19463" name="矩形 6"/>
          <p:cNvSpPr>
            <a:spLocks noChangeArrowheads="1"/>
          </p:cNvSpPr>
          <p:nvPr/>
        </p:nvSpPr>
        <p:spPr bwMode="auto">
          <a:xfrm>
            <a:off x="2214563" y="3071813"/>
            <a:ext cx="2643187" cy="357187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4" name="文字方塊 7"/>
          <p:cNvSpPr txBox="1">
            <a:spLocks noChangeArrowheads="1"/>
          </p:cNvSpPr>
          <p:nvPr/>
        </p:nvSpPr>
        <p:spPr bwMode="auto">
          <a:xfrm>
            <a:off x="4737100" y="3071813"/>
            <a:ext cx="315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Access the file content again.</a:t>
            </a:r>
            <a:endParaRPr lang="zh-TW" altLang="en-US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Excises II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Write two programs that use </a:t>
            </a:r>
            <a:r>
              <a:rPr lang="en-US" altLang="zh-TW" sz="2800" b="1" smtClean="0">
                <a:solidFill>
                  <a:srgbClr val="0033CC"/>
                </a:solidFill>
                <a:latin typeface="Courier New" pitchFamily="49" charset="0"/>
              </a:rPr>
              <a:t>mmap()</a:t>
            </a:r>
            <a:r>
              <a:rPr lang="en-US" altLang="zh-TW" sz="2800" smtClean="0">
                <a:solidFill>
                  <a:srgbClr val="0033CC"/>
                </a:solidFill>
              </a:rPr>
              <a:t> </a:t>
            </a:r>
            <a:r>
              <a:rPr lang="en-US" altLang="zh-TW" sz="2800" smtClean="0"/>
              <a:t>function.[+30pt]</a:t>
            </a:r>
          </a:p>
          <a:p>
            <a:pPr lvl="1" eaLnBrk="1" hangingPunct="1"/>
            <a:r>
              <a:rPr lang="en-US" altLang="zh-TW" sz="2400" smtClean="0"/>
              <a:t>One program that users can</a:t>
            </a:r>
          </a:p>
          <a:p>
            <a:pPr lvl="2" eaLnBrk="1" hangingPunct="1"/>
            <a:r>
              <a:rPr lang="en-US" altLang="zh-TW" sz="2000" smtClean="0"/>
              <a:t>Input messages continuously and record these messages into a file. </a:t>
            </a:r>
          </a:p>
          <a:p>
            <a:pPr lvl="1" eaLnBrk="1" hangingPunct="1"/>
            <a:r>
              <a:rPr lang="en-US" altLang="zh-TW" sz="2400" smtClean="0"/>
              <a:t>Another program that users can</a:t>
            </a:r>
          </a:p>
          <a:p>
            <a:pPr lvl="2" eaLnBrk="1" hangingPunct="1"/>
            <a:r>
              <a:rPr lang="en-US" altLang="zh-TW" sz="2000" smtClean="0"/>
              <a:t>Read substring from memory mapping area.</a:t>
            </a:r>
          </a:p>
          <a:p>
            <a:pPr lvl="2" eaLnBrk="1" hangingPunct="1"/>
            <a:r>
              <a:rPr lang="en-US" altLang="zh-TW" sz="2000" smtClean="0"/>
              <a:t>Give three parameters: (1)filename</a:t>
            </a:r>
            <a:r>
              <a:rPr lang="zh-TW" altLang="en-US" sz="2000" smtClean="0"/>
              <a:t> </a:t>
            </a:r>
            <a:r>
              <a:rPr lang="en-US" altLang="zh-TW" sz="2000" smtClean="0"/>
              <a:t>(2)start location</a:t>
            </a:r>
            <a:r>
              <a:rPr lang="zh-TW" altLang="en-US" sz="2000" smtClean="0"/>
              <a:t> </a:t>
            </a:r>
            <a:r>
              <a:rPr lang="en-US" altLang="zh-TW" sz="2000" smtClean="0"/>
              <a:t>(3)end location.</a:t>
            </a:r>
          </a:p>
          <a:p>
            <a:pPr lvl="2" eaLnBrk="1" hangingPunct="1"/>
            <a:r>
              <a:rPr lang="en-US" altLang="zh-TW" sz="2000" smtClean="0"/>
              <a:t>Display the substring on the screen.</a:t>
            </a:r>
          </a:p>
          <a:p>
            <a:pPr lvl="2" eaLnBrk="1" hangingPunct="1"/>
            <a:endParaRPr lang="en-US" altLang="zh-TW" sz="2000" smtClean="0"/>
          </a:p>
          <a:p>
            <a:pPr lvl="2" eaLnBrk="1" hangingPunct="1">
              <a:buFontTx/>
              <a:buNone/>
            </a:pPr>
            <a:endParaRPr lang="en-US" altLang="zh-TW" sz="2000" smtClean="0"/>
          </a:p>
          <a:p>
            <a:pPr lvl="1" eaLnBrk="1" hangingPunct="1"/>
            <a:endParaRPr lang="en-US" altLang="zh-TW" smtClean="0"/>
          </a:p>
        </p:txBody>
      </p:sp>
      <p:pic>
        <p:nvPicPr>
          <p:cNvPr id="20485" name="圖片 4" descr="excis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914653"/>
            <a:ext cx="6597924" cy="1857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6" name="文字方塊 5"/>
          <p:cNvSpPr txBox="1">
            <a:spLocks noChangeArrowheads="1"/>
          </p:cNvSpPr>
          <p:nvPr/>
        </p:nvSpPr>
        <p:spPr bwMode="auto">
          <a:xfrm>
            <a:off x="4786312" y="6281043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2060"/>
                </a:solidFill>
              </a:rPr>
              <a:t>Sample result 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 smtClean="0">
                <a:latin typeface="+mj-lt"/>
              </a:rPr>
              <a:t>When </a:t>
            </a:r>
            <a:r>
              <a:rPr lang="en-US" altLang="zh-TW" sz="2800" dirty="0" smtClean="0">
                <a:latin typeface="+mj-lt"/>
              </a:rPr>
              <a:t>we need to access a </a:t>
            </a:r>
            <a:r>
              <a:rPr lang="en-US" altLang="zh-TW" sz="2800" dirty="0" smtClean="0">
                <a:latin typeface="+mj-lt"/>
              </a:rPr>
              <a:t>file, we usually use:</a:t>
            </a:r>
            <a:endParaRPr lang="en-US" altLang="zh-TW" sz="2800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US" altLang="zh-TW" sz="2400" b="1" dirty="0" err="1" smtClean="0">
                <a:latin typeface="+mj-lt"/>
              </a:rPr>
              <a:t>fopen</a:t>
            </a:r>
            <a:r>
              <a:rPr lang="en-US" altLang="zh-TW" sz="2400" b="1" dirty="0" smtClean="0">
                <a:latin typeface="+mj-lt"/>
              </a:rPr>
              <a:t>(), </a:t>
            </a:r>
            <a:r>
              <a:rPr lang="en-US" altLang="zh-TW" sz="2400" b="1" dirty="0" err="1" smtClean="0">
                <a:latin typeface="+mj-lt"/>
              </a:rPr>
              <a:t>fread</a:t>
            </a:r>
            <a:r>
              <a:rPr lang="en-US" altLang="zh-TW" sz="2400" b="1" dirty="0" smtClean="0">
                <a:latin typeface="+mj-lt"/>
              </a:rPr>
              <a:t>(), </a:t>
            </a:r>
            <a:r>
              <a:rPr lang="en-US" altLang="zh-TW" sz="2400" b="1" dirty="0" err="1" smtClean="0">
                <a:latin typeface="+mj-lt"/>
              </a:rPr>
              <a:t>fseek</a:t>
            </a:r>
            <a:r>
              <a:rPr lang="en-US" altLang="zh-TW" sz="2400" b="1" dirty="0" smtClean="0">
                <a:latin typeface="+mj-lt"/>
              </a:rPr>
              <a:t>(), </a:t>
            </a:r>
            <a:r>
              <a:rPr lang="en-US" altLang="zh-TW" sz="2400" b="1" dirty="0" err="1" smtClean="0">
                <a:latin typeface="+mj-lt"/>
              </a:rPr>
              <a:t>fwrite</a:t>
            </a:r>
            <a:r>
              <a:rPr lang="en-US" altLang="zh-TW" sz="2400" b="1" dirty="0" smtClean="0">
                <a:latin typeface="+mj-lt"/>
              </a:rPr>
              <a:t>()</a:t>
            </a:r>
          </a:p>
          <a:p>
            <a:pPr eaLnBrk="1" hangingPunct="1">
              <a:defRPr/>
            </a:pPr>
            <a:r>
              <a:rPr lang="en-US" altLang="zh-TW" sz="2800" dirty="0" smtClean="0">
                <a:latin typeface="+mj-lt"/>
              </a:rPr>
              <a:t>This chapter we introduce another </a:t>
            </a:r>
            <a:r>
              <a:rPr lang="en-US" altLang="zh-TW" sz="2800" dirty="0" smtClean="0">
                <a:latin typeface="+mj-lt"/>
              </a:rPr>
              <a:t>promising </a:t>
            </a:r>
            <a:r>
              <a:rPr lang="en-US" altLang="zh-TW" sz="2800" dirty="0" smtClean="0">
                <a:latin typeface="+mj-lt"/>
              </a:rPr>
              <a:t>approach:</a:t>
            </a:r>
            <a:endParaRPr lang="en-US" altLang="zh-TW" sz="2800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US" altLang="zh-TW" sz="2400" dirty="0" smtClean="0">
                <a:latin typeface="+mj-lt"/>
              </a:rPr>
              <a:t>Memory mapped file</a:t>
            </a:r>
          </a:p>
          <a:p>
            <a:pPr eaLnBrk="1" hangingPunct="1">
              <a:defRPr/>
            </a:pPr>
            <a:r>
              <a:rPr lang="en-US" altLang="zh-TW" sz="2800" dirty="0" smtClean="0">
                <a:latin typeface="+mj-lt"/>
              </a:rPr>
              <a:t>Advantages of using memory mapped file:</a:t>
            </a:r>
            <a:endParaRPr lang="en-US" altLang="zh-TW" sz="2800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US" altLang="zh-TW" sz="2400" dirty="0" smtClean="0">
                <a:latin typeface="+mj-lt"/>
              </a:rPr>
              <a:t>Easier to share file between two processes</a:t>
            </a:r>
          </a:p>
          <a:p>
            <a:pPr lvl="2" eaLnBrk="1" hangingPunct="1">
              <a:defRPr/>
            </a:pPr>
            <a:r>
              <a:rPr lang="en-US" altLang="zh-TW" sz="2000" dirty="0" smtClean="0">
                <a:latin typeface="+mj-lt"/>
              </a:rPr>
              <a:t>Since </a:t>
            </a:r>
            <a:r>
              <a:rPr lang="en-US" altLang="zh-TW" sz="2000" b="1" dirty="0" err="1" smtClean="0">
                <a:latin typeface="+mj-lt"/>
              </a:rPr>
              <a:t>fopen</a:t>
            </a:r>
            <a:r>
              <a:rPr lang="en-US" altLang="zh-TW" sz="2000" b="1" dirty="0" smtClean="0">
                <a:latin typeface="+mj-lt"/>
              </a:rPr>
              <a:t>( )</a:t>
            </a:r>
            <a:r>
              <a:rPr lang="en-US" altLang="zh-TW" sz="2000" dirty="0" smtClean="0">
                <a:latin typeface="+mj-lt"/>
              </a:rPr>
              <a:t> will lock the file, another process can’t access it directly.</a:t>
            </a:r>
          </a:p>
          <a:p>
            <a:pPr lvl="1" eaLnBrk="1" hangingPunct="1">
              <a:defRPr/>
            </a:pPr>
            <a:r>
              <a:rPr lang="en-US" altLang="zh-TW" sz="2400" dirty="0" smtClean="0">
                <a:latin typeface="+mj-lt"/>
              </a:rPr>
              <a:t>More efficient</a:t>
            </a:r>
          </a:p>
          <a:p>
            <a:pPr lvl="2" eaLnBrk="1" hangingPunct="1">
              <a:defRPr/>
            </a:pPr>
            <a:r>
              <a:rPr lang="en-US" altLang="zh-TW" sz="2000" dirty="0" smtClean="0">
                <a:latin typeface="+mj-lt"/>
              </a:rPr>
              <a:t>Bypass the file system interface. (</a:t>
            </a:r>
            <a:r>
              <a:rPr lang="en-US" sz="2000" b="1" dirty="0" smtClean="0"/>
              <a:t>through</a:t>
            </a:r>
            <a:r>
              <a:rPr lang="en-US" altLang="zh-TW" sz="2000" b="1" dirty="0" smtClean="0">
                <a:latin typeface="+mj-lt"/>
              </a:rPr>
              <a:t> memory access</a:t>
            </a:r>
            <a:r>
              <a:rPr lang="en-US" altLang="zh-TW" sz="2000" dirty="0" smtClean="0"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Reference</a:t>
            </a:r>
            <a:endParaRPr lang="zh-TW" altLang="en-US" b="0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 err="1" smtClean="0"/>
              <a:t>mmap</a:t>
            </a:r>
            <a:r>
              <a:rPr lang="en-US" altLang="zh-TW" sz="2000" dirty="0" smtClean="0"/>
              <a:t>() function use:</a:t>
            </a:r>
          </a:p>
          <a:p>
            <a:pPr lvl="1" eaLnBrk="1" hangingPunct="1"/>
            <a:r>
              <a:rPr lang="en-US" altLang="zh-TW" sz="1800" dirty="0" smtClean="0">
                <a:hlinkClick r:id="rId2"/>
              </a:rPr>
              <a:t>http://www.ibm.com/developerworks/cn/linux/l-ipc/part5/index1.html </a:t>
            </a:r>
            <a:endParaRPr lang="en-US" altLang="zh-TW" sz="1800" dirty="0" smtClean="0"/>
          </a:p>
          <a:p>
            <a:pPr lvl="1" eaLnBrk="1" hangingPunct="1"/>
            <a:r>
              <a:rPr lang="en-US" altLang="zh-TW" sz="1800" dirty="0" smtClean="0">
                <a:hlinkClick r:id="rId3"/>
              </a:rPr>
              <a:t>http://www.opengroup.org/onlinepubs/000095399/functions/mmap.html </a:t>
            </a:r>
            <a:endParaRPr lang="en-US" altLang="zh-TW" sz="1800" dirty="0" smtClean="0"/>
          </a:p>
          <a:p>
            <a:pPr lvl="1" eaLnBrk="1" hangingPunct="1"/>
            <a:r>
              <a:rPr lang="en-US" altLang="zh-TW" sz="1800" dirty="0" smtClean="0">
                <a:hlinkClick r:id="rId4"/>
              </a:rPr>
              <a:t>http://nckuhuahua.pixnet.net/blog/post/26152653</a:t>
            </a:r>
          </a:p>
          <a:p>
            <a:pPr lvl="1" eaLnBrk="1" hangingPunct="1"/>
            <a:r>
              <a:rPr lang="en-US" altLang="zh-TW" sz="1800" dirty="0" smtClean="0">
                <a:hlinkClick r:id="rId5"/>
              </a:rPr>
              <a:t>http://learn.akae.cn/media/ch28s08.html</a:t>
            </a:r>
            <a:r>
              <a:rPr lang="en-US" altLang="zh-TW" sz="1800" dirty="0" smtClean="0">
                <a:hlinkClick r:id="rId4"/>
              </a:rPr>
              <a:t> </a:t>
            </a:r>
            <a:endParaRPr lang="en-US" altLang="zh-TW" sz="1800" dirty="0" smtClean="0"/>
          </a:p>
          <a:p>
            <a:pPr eaLnBrk="1" hangingPunct="1"/>
            <a:r>
              <a:rPr lang="en-US" altLang="zh-TW" sz="2000" dirty="0" smtClean="0"/>
              <a:t>Others:</a:t>
            </a:r>
          </a:p>
          <a:p>
            <a:pPr lvl="1" eaLnBrk="1" hangingPunct="1"/>
            <a:r>
              <a:rPr lang="en-US" altLang="zh-TW" sz="1800" dirty="0" smtClean="0">
                <a:hlinkClick r:id="rId6"/>
              </a:rPr>
              <a:t>http://gogojesseco.blogspot.com/2009/07/linux-mmap.html</a:t>
            </a:r>
            <a:endParaRPr lang="en-US" altLang="zh-TW" sz="1800" dirty="0" smtClean="0"/>
          </a:p>
          <a:p>
            <a:pPr lvl="1" eaLnBrk="1" hangingPunct="1"/>
            <a:r>
              <a:rPr lang="en-US" altLang="zh-TW" sz="1800" dirty="0" smtClean="0">
                <a:hlinkClick r:id="rId7"/>
              </a:rPr>
              <a:t>http://book.csdn.net/bookfiles/353/10035313696.shtml</a:t>
            </a:r>
            <a:endParaRPr lang="en-US" altLang="zh-TW" sz="1800" dirty="0" smtClean="0"/>
          </a:p>
          <a:p>
            <a:pPr lvl="1" eaLnBrk="1" hangingPunct="1"/>
            <a:r>
              <a:rPr lang="en-US" altLang="zh-TW" sz="1800" dirty="0" smtClean="0">
                <a:hlinkClick r:id="rId8"/>
              </a:rPr>
              <a:t>http://</a:t>
            </a:r>
            <a:r>
              <a:rPr lang="en-US" altLang="zh-TW" sz="1800" dirty="0" smtClean="0">
                <a:hlinkClick r:id="rId8"/>
              </a:rPr>
              <a:t>hi.baidu.com/xydjh/blog/item/d514a1133fa346075aaf53dc.html</a:t>
            </a:r>
            <a:endParaRPr lang="en-US" altLang="zh-TW" sz="18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Memory Mapped File</a:t>
            </a:r>
          </a:p>
        </p:txBody>
      </p:sp>
      <p:sp>
        <p:nvSpPr>
          <p:cNvPr id="614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Mapped memory forms an association between a file and a process’s memory.</a:t>
            </a:r>
          </a:p>
          <a:p>
            <a:pPr eaLnBrk="1" hangingPunct="1"/>
            <a:r>
              <a:rPr lang="en-US" altLang="zh-TW" sz="2800" dirty="0" smtClean="0"/>
              <a:t>The process can read and write the file's contents with ordinary memory access.</a:t>
            </a:r>
          </a:p>
          <a:p>
            <a:pPr eaLnBrk="1" hangingPunct="1">
              <a:buFontTx/>
              <a:buNone/>
            </a:pPr>
            <a:endParaRPr lang="en-US" altLang="zh-TW" sz="2800" dirty="0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52292" y="3643314"/>
            <a:ext cx="6968939" cy="2520951"/>
            <a:chOff x="809" y="1660"/>
            <a:chExt cx="3675" cy="1588"/>
          </a:xfrm>
          <a:noFill/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95" y="1691"/>
              <a:ext cx="689" cy="1544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TW"/>
                <a:t>process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40" y="1660"/>
              <a:ext cx="816" cy="1588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TW"/>
                <a:t>memory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809" y="1840"/>
              <a:ext cx="680" cy="1134"/>
            </a:xfrm>
            <a:prstGeom prst="foldedCorner">
              <a:avLst>
                <a:gd name="adj" fmla="val 12500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TW"/>
                <a:t>file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524" y="2288"/>
              <a:ext cx="680" cy="227"/>
            </a:xfrm>
            <a:prstGeom prst="rightArrow">
              <a:avLst>
                <a:gd name="adj1" fmla="val 50000"/>
                <a:gd name="adj2" fmla="val 74890"/>
              </a:avLst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118" y="2289"/>
              <a:ext cx="640" cy="226"/>
            </a:xfrm>
            <a:prstGeom prst="leftArrow">
              <a:avLst>
                <a:gd name="adj1" fmla="val 50000"/>
                <a:gd name="adj2" fmla="val 75221"/>
              </a:avLst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535" y="1840"/>
              <a:ext cx="636" cy="404"/>
            </a:xfrm>
            <a:prstGeom prst="rect">
              <a:avLst/>
            </a:prstGeom>
            <a:grpFill/>
            <a:ln w="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TW" dirty="0"/>
                <a:t>Memory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altLang="zh-TW" dirty="0"/>
                <a:t>Map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084" y="1840"/>
              <a:ext cx="636" cy="404"/>
            </a:xfrm>
            <a:prstGeom prst="rect">
              <a:avLst/>
            </a:prstGeom>
            <a:grp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TW" dirty="0"/>
                <a:t>Access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altLang="zh-TW" dirty="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頁尾版面配置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Courier New" pitchFamily="49" charset="0"/>
              </a:rPr>
              <a:t>mmap()</a:t>
            </a:r>
            <a:r>
              <a:rPr lang="en-US" altLang="zh-TW" smtClean="0"/>
              <a:t> Function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325" y="1571625"/>
            <a:ext cx="8218488" cy="10366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 smtClean="0">
                <a:latin typeface="Arial" charset="0"/>
                <a:cs typeface="Arial" charset="0"/>
              </a:rPr>
              <a:t>#include &lt;sys/</a:t>
            </a:r>
            <a:r>
              <a:rPr lang="en-US" altLang="zh-TW" sz="2000" dirty="0" err="1" smtClean="0">
                <a:latin typeface="Arial" charset="0"/>
                <a:cs typeface="Arial" charset="0"/>
              </a:rPr>
              <a:t>mman.h</a:t>
            </a:r>
            <a:r>
              <a:rPr lang="en-US" altLang="zh-TW" sz="2000" dirty="0" smtClean="0">
                <a:latin typeface="Arial" charset="0"/>
                <a:cs typeface="Arial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TW" sz="2000" dirty="0" smtClean="0">
                <a:latin typeface="Arial" charset="0"/>
                <a:cs typeface="Arial" charset="0"/>
              </a:rPr>
              <a:t>void *</a:t>
            </a:r>
            <a:r>
              <a:rPr lang="en-US" altLang="zh-TW" sz="2000" dirty="0" err="1" smtClean="0">
                <a:latin typeface="Arial" charset="0"/>
                <a:cs typeface="Arial" charset="0"/>
              </a:rPr>
              <a:t>mmap</a:t>
            </a:r>
            <a:r>
              <a:rPr lang="en-US" altLang="zh-TW" sz="2000" dirty="0" smtClean="0">
                <a:latin typeface="Arial" charset="0"/>
                <a:cs typeface="Arial" charset="0"/>
              </a:rPr>
              <a:t>(void *</a:t>
            </a:r>
            <a:r>
              <a:rPr lang="en-US" altLang="zh-TW" sz="2000" dirty="0" err="1" smtClean="0">
                <a:solidFill>
                  <a:srgbClr val="0033CC"/>
                </a:solidFill>
                <a:latin typeface="Arial" charset="0"/>
                <a:cs typeface="Arial" charset="0"/>
              </a:rPr>
              <a:t>addr</a:t>
            </a:r>
            <a:r>
              <a:rPr lang="en-US" altLang="zh-TW" sz="2000" dirty="0" smtClean="0">
                <a:latin typeface="Arial" charset="0"/>
                <a:cs typeface="Arial" charset="0"/>
              </a:rPr>
              <a:t>, </a:t>
            </a:r>
            <a:r>
              <a:rPr lang="en-US" altLang="zh-TW" sz="2000" dirty="0" err="1" smtClean="0">
                <a:latin typeface="Arial" charset="0"/>
                <a:cs typeface="Arial" charset="0"/>
              </a:rPr>
              <a:t>size_t</a:t>
            </a:r>
            <a:r>
              <a:rPr lang="en-US" altLang="zh-TW" sz="2000" dirty="0" smtClean="0">
                <a:latin typeface="Arial" charset="0"/>
                <a:cs typeface="Arial" charset="0"/>
              </a:rPr>
              <a:t> </a:t>
            </a:r>
            <a:r>
              <a:rPr lang="en-US" altLang="zh-TW" sz="2000" dirty="0" err="1" smtClean="0">
                <a:solidFill>
                  <a:srgbClr val="0033CC"/>
                </a:solidFill>
                <a:latin typeface="Arial" charset="0"/>
                <a:cs typeface="Arial" charset="0"/>
              </a:rPr>
              <a:t>len</a:t>
            </a:r>
            <a:r>
              <a:rPr lang="en-US" altLang="zh-TW" sz="2000" dirty="0" smtClean="0">
                <a:latin typeface="Arial" charset="0"/>
                <a:cs typeface="Arial" charset="0"/>
              </a:rPr>
              <a:t>, </a:t>
            </a:r>
            <a:r>
              <a:rPr lang="en-US" altLang="zh-TW" sz="2000" dirty="0" err="1" smtClean="0">
                <a:latin typeface="Arial" charset="0"/>
                <a:cs typeface="Arial" charset="0"/>
              </a:rPr>
              <a:t>int</a:t>
            </a:r>
            <a:r>
              <a:rPr lang="en-US" altLang="zh-TW" sz="2000" dirty="0" smtClean="0">
                <a:latin typeface="Arial" charset="0"/>
                <a:cs typeface="Arial" charset="0"/>
              </a:rPr>
              <a:t> </a:t>
            </a:r>
            <a:r>
              <a:rPr lang="en-US" altLang="zh-TW" sz="2000" dirty="0" err="1" smtClean="0">
                <a:solidFill>
                  <a:srgbClr val="0033CC"/>
                </a:solidFill>
                <a:latin typeface="Arial" charset="0"/>
                <a:cs typeface="Arial" charset="0"/>
              </a:rPr>
              <a:t>prot</a:t>
            </a:r>
            <a:r>
              <a:rPr lang="en-US" altLang="zh-TW" sz="2000" dirty="0" smtClean="0">
                <a:latin typeface="Arial" charset="0"/>
                <a:cs typeface="Arial" charset="0"/>
              </a:rPr>
              <a:t>, </a:t>
            </a:r>
            <a:r>
              <a:rPr lang="en-US" altLang="zh-TW" sz="2000" dirty="0" err="1" smtClean="0">
                <a:latin typeface="Arial" charset="0"/>
                <a:cs typeface="Arial" charset="0"/>
              </a:rPr>
              <a:t>int</a:t>
            </a:r>
            <a:r>
              <a:rPr lang="en-US" altLang="zh-TW" sz="2000" dirty="0" smtClean="0">
                <a:latin typeface="Arial" charset="0"/>
                <a:cs typeface="Arial" charset="0"/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  <a:latin typeface="Arial" charset="0"/>
                <a:cs typeface="Arial" charset="0"/>
              </a:rPr>
              <a:t>flags</a:t>
            </a:r>
            <a:r>
              <a:rPr lang="en-US" altLang="zh-TW" sz="2000" dirty="0" smtClean="0">
                <a:latin typeface="Arial" charset="0"/>
                <a:cs typeface="Arial" charset="0"/>
              </a:rPr>
              <a:t>, </a:t>
            </a:r>
            <a:r>
              <a:rPr lang="en-US" altLang="zh-TW" sz="2000" dirty="0" err="1" smtClean="0">
                <a:latin typeface="Arial" charset="0"/>
                <a:cs typeface="Arial" charset="0"/>
              </a:rPr>
              <a:t>int</a:t>
            </a:r>
            <a:r>
              <a:rPr lang="en-US" altLang="zh-TW" sz="2000" dirty="0" smtClean="0">
                <a:latin typeface="Arial" charset="0"/>
                <a:cs typeface="Arial" charset="0"/>
              </a:rPr>
              <a:t> </a:t>
            </a:r>
            <a:r>
              <a:rPr lang="en-US" altLang="zh-TW" sz="2000" dirty="0" err="1" smtClean="0">
                <a:solidFill>
                  <a:srgbClr val="0033CC"/>
                </a:solidFill>
                <a:latin typeface="Arial" charset="0"/>
                <a:cs typeface="Arial" charset="0"/>
              </a:rPr>
              <a:t>fildes</a:t>
            </a:r>
            <a:r>
              <a:rPr lang="en-US" altLang="zh-TW" sz="2000" dirty="0" smtClean="0">
                <a:latin typeface="Arial" charset="0"/>
                <a:cs typeface="Arial" charset="0"/>
              </a:rPr>
              <a:t>, </a:t>
            </a:r>
            <a:r>
              <a:rPr lang="en-US" altLang="zh-TW" sz="2000" dirty="0" err="1" smtClean="0">
                <a:latin typeface="Arial" charset="0"/>
                <a:cs typeface="Arial" charset="0"/>
              </a:rPr>
              <a:t>off_t</a:t>
            </a:r>
            <a:r>
              <a:rPr lang="en-US" altLang="zh-TW" sz="2000" dirty="0" smtClean="0">
                <a:latin typeface="Arial" charset="0"/>
                <a:cs typeface="Arial" charset="0"/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  <a:latin typeface="Arial" charset="0"/>
                <a:cs typeface="Arial" charset="0"/>
              </a:rPr>
              <a:t>off</a:t>
            </a:r>
            <a:r>
              <a:rPr lang="en-US" altLang="zh-TW" sz="2000" dirty="0" smtClean="0">
                <a:latin typeface="Arial" charset="0"/>
                <a:cs typeface="Arial" charset="0"/>
              </a:rPr>
              <a:t>);</a:t>
            </a:r>
            <a:endParaRPr lang="en-US" altLang="zh-TW" sz="2000" dirty="0" smtClean="0">
              <a:latin typeface="Courier New" pitchFamily="49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71500" y="2500313"/>
            <a:ext cx="7961313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TW" sz="1600" b="1" dirty="0" err="1">
                <a:solidFill>
                  <a:srgbClr val="0033CC"/>
                </a:solidFill>
              </a:rPr>
              <a:t>addr</a:t>
            </a:r>
            <a:r>
              <a:rPr lang="en-US" altLang="zh-TW" sz="1600" b="1" dirty="0"/>
              <a:t> :</a:t>
            </a:r>
            <a:r>
              <a:rPr lang="en-US" altLang="zh-TW" sz="1600" dirty="0"/>
              <a:t> start address, usually be 0.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1600" b="1" dirty="0" err="1">
                <a:solidFill>
                  <a:srgbClr val="0033CC"/>
                </a:solidFill>
              </a:rPr>
              <a:t>len</a:t>
            </a:r>
            <a:r>
              <a:rPr lang="en-US" altLang="zh-TW" sz="1600" b="1" dirty="0"/>
              <a:t> :</a:t>
            </a:r>
            <a:r>
              <a:rPr lang="en-US" altLang="zh-TW" sz="1600" dirty="0"/>
              <a:t> mapped memory length, usually equal to file length.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1600" b="1" dirty="0" err="1">
                <a:solidFill>
                  <a:srgbClr val="0033CC"/>
                </a:solidFill>
              </a:rPr>
              <a:t>prot</a:t>
            </a:r>
            <a:r>
              <a:rPr lang="en-US" altLang="zh-TW" sz="1600" b="1" dirty="0"/>
              <a:t> :</a:t>
            </a:r>
            <a:r>
              <a:rPr lang="en-US" altLang="zh-TW" sz="1600" dirty="0"/>
              <a:t> </a:t>
            </a:r>
          </a:p>
          <a:p>
            <a:pPr algn="l" eaLnBrk="1" hangingPunct="1">
              <a:spcBef>
                <a:spcPct val="0"/>
              </a:spcBef>
            </a:pPr>
            <a:endParaRPr lang="en-US" altLang="zh-TW" sz="1600" dirty="0"/>
          </a:p>
          <a:p>
            <a:pPr algn="l" eaLnBrk="1" hangingPunct="1">
              <a:spcBef>
                <a:spcPct val="0"/>
              </a:spcBef>
            </a:pPr>
            <a:endParaRPr lang="en-US" altLang="zh-TW" sz="1600" dirty="0"/>
          </a:p>
          <a:p>
            <a:pPr algn="l" eaLnBrk="1" hangingPunct="1">
              <a:spcBef>
                <a:spcPct val="0"/>
              </a:spcBef>
            </a:pPr>
            <a:endParaRPr lang="en-US" altLang="zh-TW" sz="1600" dirty="0"/>
          </a:p>
          <a:p>
            <a:pPr algn="l" eaLnBrk="1" hangingPunct="1">
              <a:spcBef>
                <a:spcPct val="0"/>
              </a:spcBef>
            </a:pPr>
            <a:endParaRPr lang="en-US" altLang="zh-TW" sz="1600" dirty="0"/>
          </a:p>
          <a:p>
            <a:pPr algn="l" eaLnBrk="1" hangingPunct="1">
              <a:spcBef>
                <a:spcPct val="0"/>
              </a:spcBef>
            </a:pPr>
            <a:r>
              <a:rPr lang="en-US" altLang="zh-TW" sz="1600" b="1" dirty="0">
                <a:solidFill>
                  <a:srgbClr val="0033CC"/>
                </a:solidFill>
              </a:rPr>
              <a:t>flags </a:t>
            </a:r>
            <a:r>
              <a:rPr lang="en-US" altLang="zh-TW" sz="1600" b="1" dirty="0"/>
              <a:t>:</a:t>
            </a:r>
          </a:p>
          <a:p>
            <a:pPr algn="l" eaLnBrk="1" hangingPunct="1"/>
            <a:endParaRPr lang="en-US" altLang="zh-TW" sz="1600" b="1" dirty="0"/>
          </a:p>
          <a:p>
            <a:pPr algn="l" eaLnBrk="1" hangingPunct="1"/>
            <a:endParaRPr lang="en-US" altLang="zh-TW" sz="1600" b="1" dirty="0"/>
          </a:p>
          <a:p>
            <a:pPr algn="l" eaLnBrk="1" hangingPunct="1"/>
            <a:r>
              <a:rPr lang="en-US" altLang="zh-TW" sz="1600" b="1" dirty="0" err="1">
                <a:solidFill>
                  <a:srgbClr val="0033CC"/>
                </a:solidFill>
              </a:rPr>
              <a:t>fildes</a:t>
            </a:r>
            <a:r>
              <a:rPr lang="en-US" altLang="zh-TW" sz="1600" b="1" dirty="0"/>
              <a:t> :</a:t>
            </a:r>
            <a:r>
              <a:rPr lang="en-US" altLang="zh-TW" sz="1600" dirty="0"/>
              <a:t> a file descriptor.</a:t>
            </a:r>
          </a:p>
          <a:p>
            <a:pPr algn="l" eaLnBrk="1" hangingPunct="1"/>
            <a:r>
              <a:rPr lang="en-US" altLang="zh-TW" sz="1600" b="1" dirty="0">
                <a:solidFill>
                  <a:srgbClr val="0033CC"/>
                </a:solidFill>
              </a:rPr>
              <a:t>off</a:t>
            </a:r>
            <a:r>
              <a:rPr lang="en-US" altLang="zh-TW" sz="1600" b="1" dirty="0"/>
              <a:t> :</a:t>
            </a:r>
            <a:r>
              <a:rPr lang="en-US" altLang="zh-TW" sz="1600" dirty="0"/>
              <a:t> the offset from the beginning of the file .</a:t>
            </a:r>
          </a:p>
          <a:p>
            <a:pPr algn="l" eaLnBrk="1" hangingPunct="1">
              <a:spcBef>
                <a:spcPct val="0"/>
              </a:spcBef>
            </a:pPr>
            <a:endParaRPr lang="en-US" altLang="zh-TW" b="1" dirty="0"/>
          </a:p>
        </p:txBody>
      </p:sp>
      <p:graphicFrame>
        <p:nvGraphicFramePr>
          <p:cNvPr id="41081" name="Group 121"/>
          <p:cNvGraphicFramePr>
            <a:graphicFrameLocks noGrp="1"/>
          </p:cNvGraphicFramePr>
          <p:nvPr>
            <p:ph sz="quarter" idx="3"/>
          </p:nvPr>
        </p:nvGraphicFramePr>
        <p:xfrm>
          <a:off x="1357313" y="4311650"/>
          <a:ext cx="4027487" cy="975120"/>
        </p:xfrm>
        <a:graphic>
          <a:graphicData uri="http://schemas.openxmlformats.org/drawingml/2006/table">
            <a:tbl>
              <a:tblPr/>
              <a:tblGrid>
                <a:gridCol w="1928812"/>
                <a:gridCol w="2098675"/>
              </a:tblGrid>
              <a:tr h="24368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Symbolic Constant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Description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MAP_SHARED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Changes are shared.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MAP_PRIVATE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Changes are private.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MAP_FIXED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Interpret </a:t>
                      </a:r>
                      <a:r>
                        <a:rPr kumimoji="1" lang="en-US" altLang="zh-TW" sz="1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addr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 exactly.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1" name="Text Box 122"/>
          <p:cNvSpPr txBox="1">
            <a:spLocks noChangeArrowheads="1"/>
          </p:cNvSpPr>
          <p:nvPr/>
        </p:nvSpPr>
        <p:spPr bwMode="auto">
          <a:xfrm>
            <a:off x="5508625" y="3500438"/>
            <a:ext cx="3455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/>
          </a:p>
        </p:txBody>
      </p:sp>
      <p:graphicFrame>
        <p:nvGraphicFramePr>
          <p:cNvPr id="10" name="Group 121"/>
          <p:cNvGraphicFramePr>
            <a:graphicFrameLocks noGrp="1"/>
          </p:cNvGraphicFramePr>
          <p:nvPr>
            <p:ph sz="quarter" idx="3"/>
          </p:nvPr>
        </p:nvGraphicFramePr>
        <p:xfrm>
          <a:off x="1357313" y="3111500"/>
          <a:ext cx="4027487" cy="1103312"/>
        </p:xfrm>
        <a:graphic>
          <a:graphicData uri="http://schemas.openxmlformats.org/drawingml/2006/table">
            <a:tbl>
              <a:tblPr/>
              <a:tblGrid>
                <a:gridCol w="1928812"/>
                <a:gridCol w="2098675"/>
              </a:tblGrid>
              <a:tr h="2439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Symbolic Constant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46" marB="4574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Description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46" marB="4574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Verdana"/>
                        </a:rPr>
                        <a:t>PROT_READ</a:t>
                      </a:r>
                    </a:p>
                  </a:txBody>
                  <a:tcPr marL="28575" marR="28575" marT="28591" marB="2859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Verdana"/>
                        </a:rPr>
                        <a:t>Data can be read.</a:t>
                      </a:r>
                    </a:p>
                  </a:txBody>
                  <a:tcPr marL="28575" marR="28575" marT="28591" marB="2859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43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Verdana"/>
                        </a:rPr>
                        <a:t>PROT_WRITE</a:t>
                      </a:r>
                    </a:p>
                  </a:txBody>
                  <a:tcPr marL="28575" marR="28575" marT="28591" marB="2859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Verdana"/>
                        </a:rPr>
                        <a:t>Data can be written.</a:t>
                      </a:r>
                    </a:p>
                  </a:txBody>
                  <a:tcPr marL="28575" marR="28575" marT="28591" marB="2859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43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Verdana"/>
                        </a:rPr>
                        <a:t>PROT_EXEC</a:t>
                      </a:r>
                    </a:p>
                  </a:txBody>
                  <a:tcPr marL="28575" marR="28575" marT="28591" marB="2859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Verdana"/>
                        </a:rPr>
                        <a:t>Data can be executed</a:t>
                      </a:r>
                      <a:r>
                        <a:rPr lang="en-US" sz="1000" dirty="0" smtClean="0">
                          <a:latin typeface="Verdana"/>
                        </a:rPr>
                        <a:t>.</a:t>
                      </a:r>
                      <a:endParaRPr lang="en-US" sz="1000" dirty="0">
                        <a:latin typeface="Verdana"/>
                      </a:endParaRPr>
                    </a:p>
                  </a:txBody>
                  <a:tcPr marL="28575" marR="28575" marT="28591" marB="2859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43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Verdana"/>
                        </a:rPr>
                        <a:t>PROT_NONE</a:t>
                      </a:r>
                    </a:p>
                  </a:txBody>
                  <a:tcPr marL="28575" marR="28575" marT="28591" marB="2859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Verdana"/>
                        </a:rPr>
                        <a:t>Data cannot be accessed.</a:t>
                      </a:r>
                    </a:p>
                  </a:txBody>
                  <a:tcPr marL="28575" marR="28575" marT="28591" marB="2859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12" name="Text Box 123"/>
          <p:cNvSpPr txBox="1">
            <a:spLocks noChangeArrowheads="1"/>
          </p:cNvSpPr>
          <p:nvPr/>
        </p:nvSpPr>
        <p:spPr bwMode="auto">
          <a:xfrm>
            <a:off x="571500" y="6072188"/>
            <a:ext cx="5572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/>
              <a:t>return the </a:t>
            </a:r>
            <a:r>
              <a:rPr lang="en-US" altLang="zh-TW">
                <a:solidFill>
                  <a:srgbClr val="FF0000"/>
                </a:solidFill>
              </a:rPr>
              <a:t>address</a:t>
            </a:r>
            <a:r>
              <a:rPr lang="en-US" altLang="zh-TW"/>
              <a:t> at which the mapping was placed.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Memory Mapped File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285875" y="1630363"/>
            <a:ext cx="857250" cy="2012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TW"/>
              <a:t>memory </a:t>
            </a:r>
            <a:endParaRPr lang="zh-TW" altLang="en-US"/>
          </a:p>
        </p:txBody>
      </p:sp>
      <p:sp>
        <p:nvSpPr>
          <p:cNvPr id="8197" name="Rectangle 11"/>
          <p:cNvSpPr>
            <a:spLocks noChangeArrowheads="1"/>
          </p:cNvSpPr>
          <p:nvPr/>
        </p:nvSpPr>
        <p:spPr bwMode="auto">
          <a:xfrm>
            <a:off x="5000625" y="2286000"/>
            <a:ext cx="1785938" cy="785813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5072063" y="2357438"/>
            <a:ext cx="16732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TW"/>
              <a:t>File</a:t>
            </a:r>
            <a:endParaRPr lang="zh-TW" altLang="en-US"/>
          </a:p>
        </p:txBody>
      </p:sp>
      <p:sp>
        <p:nvSpPr>
          <p:cNvPr id="8199" name="Text Box 14"/>
          <p:cNvSpPr txBox="1">
            <a:spLocks noChangeArrowheads="1"/>
          </p:cNvSpPr>
          <p:nvPr/>
        </p:nvSpPr>
        <p:spPr bwMode="auto">
          <a:xfrm>
            <a:off x="4357688" y="3201988"/>
            <a:ext cx="428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start addr = 0,    offset = 0 ,    length = l</a:t>
            </a:r>
          </a:p>
        </p:txBody>
      </p:sp>
      <p:sp>
        <p:nvSpPr>
          <p:cNvPr id="8208" name="AutoShape 20"/>
          <p:cNvSpPr>
            <a:spLocks/>
          </p:cNvSpPr>
          <p:nvPr/>
        </p:nvSpPr>
        <p:spPr bwMode="auto">
          <a:xfrm rot="5400000">
            <a:off x="5749140" y="1180289"/>
            <a:ext cx="288925" cy="1785950"/>
          </a:xfrm>
          <a:prstGeom prst="leftBrace">
            <a:avLst>
              <a:gd name="adj1" fmla="val 934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201" name="Text Box 21"/>
          <p:cNvSpPr txBox="1">
            <a:spLocks noChangeArrowheads="1"/>
          </p:cNvSpPr>
          <p:nvPr/>
        </p:nvSpPr>
        <p:spPr bwMode="auto">
          <a:xfrm>
            <a:off x="5765800" y="1620838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</a:t>
            </a:r>
          </a:p>
        </p:txBody>
      </p:sp>
      <p:sp>
        <p:nvSpPr>
          <p:cNvPr id="8202" name="圓角矩形 18"/>
          <p:cNvSpPr>
            <a:spLocks noChangeArrowheads="1"/>
          </p:cNvSpPr>
          <p:nvPr/>
        </p:nvSpPr>
        <p:spPr bwMode="auto">
          <a:xfrm>
            <a:off x="1214438" y="1928813"/>
            <a:ext cx="1000125" cy="142875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 rot="5400000">
            <a:off x="886598" y="1948659"/>
            <a:ext cx="288925" cy="1366839"/>
          </a:xfrm>
          <a:prstGeom prst="leftBrace">
            <a:avLst>
              <a:gd name="adj1" fmla="val 934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204" name="Text Box 21"/>
          <p:cNvSpPr txBox="1">
            <a:spLocks noChangeArrowheads="1"/>
          </p:cNvSpPr>
          <p:nvPr/>
        </p:nvSpPr>
        <p:spPr bwMode="auto">
          <a:xfrm>
            <a:off x="693738" y="2416175"/>
            <a:ext cx="23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</a:t>
            </a:r>
          </a:p>
        </p:txBody>
      </p:sp>
      <p:sp>
        <p:nvSpPr>
          <p:cNvPr id="8205" name="向左箭號 22"/>
          <p:cNvSpPr>
            <a:spLocks noChangeArrowheads="1"/>
          </p:cNvSpPr>
          <p:nvPr/>
        </p:nvSpPr>
        <p:spPr bwMode="auto">
          <a:xfrm>
            <a:off x="2500313" y="2428875"/>
            <a:ext cx="2286000" cy="484188"/>
          </a:xfrm>
          <a:prstGeom prst="leftArrow">
            <a:avLst>
              <a:gd name="adj1" fmla="val 50000"/>
              <a:gd name="adj2" fmla="val 50055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6" name="Rectangle 4"/>
          <p:cNvSpPr>
            <a:spLocks noChangeArrowheads="1"/>
          </p:cNvSpPr>
          <p:nvPr/>
        </p:nvSpPr>
        <p:spPr bwMode="auto">
          <a:xfrm>
            <a:off x="1285875" y="3844925"/>
            <a:ext cx="857250" cy="2012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TW"/>
              <a:t>memory </a:t>
            </a:r>
            <a:endParaRPr lang="zh-TW" altLang="en-US"/>
          </a:p>
        </p:txBody>
      </p:sp>
      <p:sp>
        <p:nvSpPr>
          <p:cNvPr id="8207" name="Rectangle 11"/>
          <p:cNvSpPr>
            <a:spLocks noChangeArrowheads="1"/>
          </p:cNvSpPr>
          <p:nvPr/>
        </p:nvSpPr>
        <p:spPr bwMode="auto">
          <a:xfrm>
            <a:off x="5643563" y="4572000"/>
            <a:ext cx="1143000" cy="785813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5072063" y="4643438"/>
            <a:ext cx="16732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TW"/>
              <a:t>File</a:t>
            </a:r>
            <a:endParaRPr lang="zh-TW" altLang="en-US"/>
          </a:p>
        </p:txBody>
      </p:sp>
      <p:sp>
        <p:nvSpPr>
          <p:cNvPr id="8209" name="Text Box 14"/>
          <p:cNvSpPr txBox="1">
            <a:spLocks noChangeArrowheads="1"/>
          </p:cNvSpPr>
          <p:nvPr/>
        </p:nvSpPr>
        <p:spPr bwMode="auto">
          <a:xfrm>
            <a:off x="4357688" y="5487988"/>
            <a:ext cx="428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start addr = 0,    offset = </a:t>
            </a:r>
            <a:r>
              <a:rPr lang="en-US" altLang="zh-TW" b="1">
                <a:solidFill>
                  <a:srgbClr val="7030A0"/>
                </a:solidFill>
              </a:rPr>
              <a:t>d </a:t>
            </a:r>
            <a:r>
              <a:rPr lang="en-US" altLang="zh-TW"/>
              <a:t>,    length = l</a:t>
            </a:r>
          </a:p>
        </p:txBody>
      </p:sp>
      <p:sp>
        <p:nvSpPr>
          <p:cNvPr id="28" name="AutoShape 20"/>
          <p:cNvSpPr>
            <a:spLocks/>
          </p:cNvSpPr>
          <p:nvPr/>
        </p:nvSpPr>
        <p:spPr bwMode="auto">
          <a:xfrm rot="5400000">
            <a:off x="6106330" y="3823497"/>
            <a:ext cx="288925" cy="1071570"/>
          </a:xfrm>
          <a:prstGeom prst="leftBrace">
            <a:avLst>
              <a:gd name="adj1" fmla="val 934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6122988" y="3857625"/>
            <a:ext cx="23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</a:t>
            </a:r>
          </a:p>
        </p:txBody>
      </p:sp>
      <p:sp>
        <p:nvSpPr>
          <p:cNvPr id="8212" name="圓角矩形 29"/>
          <p:cNvSpPr>
            <a:spLocks noChangeArrowheads="1"/>
          </p:cNvSpPr>
          <p:nvPr/>
        </p:nvSpPr>
        <p:spPr bwMode="auto">
          <a:xfrm>
            <a:off x="1214438" y="4429125"/>
            <a:ext cx="1000125" cy="10001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AutoShape 20"/>
          <p:cNvSpPr>
            <a:spLocks/>
          </p:cNvSpPr>
          <p:nvPr/>
        </p:nvSpPr>
        <p:spPr bwMode="auto">
          <a:xfrm rot="5400000">
            <a:off x="927075" y="4427545"/>
            <a:ext cx="288925" cy="1000132"/>
          </a:xfrm>
          <a:prstGeom prst="leftBrace">
            <a:avLst>
              <a:gd name="adj1" fmla="val 934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714375" y="4714875"/>
            <a:ext cx="23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</a:t>
            </a:r>
          </a:p>
        </p:txBody>
      </p:sp>
      <p:sp>
        <p:nvSpPr>
          <p:cNvPr id="8215" name="向左箭號 32"/>
          <p:cNvSpPr>
            <a:spLocks noChangeArrowheads="1"/>
          </p:cNvSpPr>
          <p:nvPr/>
        </p:nvSpPr>
        <p:spPr bwMode="auto">
          <a:xfrm>
            <a:off x="2500313" y="4714875"/>
            <a:ext cx="2357437" cy="484188"/>
          </a:xfrm>
          <a:prstGeom prst="leftArrow">
            <a:avLst>
              <a:gd name="adj1" fmla="val 50000"/>
              <a:gd name="adj2" fmla="val 50041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8216" name="直線單箭頭接點 35"/>
          <p:cNvCxnSpPr>
            <a:cxnSpLocks noChangeShapeType="1"/>
          </p:cNvCxnSpPr>
          <p:nvPr/>
        </p:nvCxnSpPr>
        <p:spPr bwMode="auto">
          <a:xfrm>
            <a:off x="5072063" y="4572000"/>
            <a:ext cx="571500" cy="1588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Text Box 21"/>
          <p:cNvSpPr txBox="1">
            <a:spLocks noChangeArrowheads="1"/>
          </p:cNvSpPr>
          <p:nvPr/>
        </p:nvSpPr>
        <p:spPr bwMode="auto">
          <a:xfrm>
            <a:off x="5214938" y="42052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</a:p>
        </p:txBody>
      </p:sp>
      <p:sp>
        <p:nvSpPr>
          <p:cNvPr id="8218" name="文字方塊 37"/>
          <p:cNvSpPr txBox="1">
            <a:spLocks noChangeArrowheads="1"/>
          </p:cNvSpPr>
          <p:nvPr/>
        </p:nvSpPr>
        <p:spPr bwMode="auto">
          <a:xfrm>
            <a:off x="1285875" y="6000750"/>
            <a:ext cx="700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offset</a:t>
            </a:r>
            <a:r>
              <a:rPr lang="en-US" altLang="zh-TW"/>
              <a:t> must be </a:t>
            </a:r>
            <a:r>
              <a:rPr lang="en-US" altLang="zh-TW" i="1"/>
              <a:t>N * 4096(4KB) ,     ex:4096,8192...</a:t>
            </a:r>
            <a:endParaRPr lang="zh-TW" altLang="en-US"/>
          </a:p>
        </p:txBody>
      </p:sp>
      <p:cxnSp>
        <p:nvCxnSpPr>
          <p:cNvPr id="8219" name="直線單箭頭接點 31"/>
          <p:cNvCxnSpPr>
            <a:cxnSpLocks noChangeShapeType="1"/>
          </p:cNvCxnSpPr>
          <p:nvPr/>
        </p:nvCxnSpPr>
        <p:spPr bwMode="auto">
          <a:xfrm rot="10800000">
            <a:off x="2286000" y="1928813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直線單箭頭接點 32"/>
          <p:cNvCxnSpPr>
            <a:cxnSpLocks noChangeShapeType="1"/>
          </p:cNvCxnSpPr>
          <p:nvPr/>
        </p:nvCxnSpPr>
        <p:spPr bwMode="auto">
          <a:xfrm rot="10800000">
            <a:off x="2286000" y="4427538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Text Box 21"/>
          <p:cNvSpPr txBox="1">
            <a:spLocks noChangeArrowheads="1"/>
          </p:cNvSpPr>
          <p:nvPr/>
        </p:nvSpPr>
        <p:spPr bwMode="auto">
          <a:xfrm>
            <a:off x="2643188" y="1785938"/>
            <a:ext cx="1233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Return address</a:t>
            </a:r>
          </a:p>
        </p:txBody>
      </p:sp>
      <p:sp>
        <p:nvSpPr>
          <p:cNvPr id="8222" name="Text Box 21"/>
          <p:cNvSpPr txBox="1">
            <a:spLocks noChangeArrowheads="1"/>
          </p:cNvSpPr>
          <p:nvPr/>
        </p:nvSpPr>
        <p:spPr bwMode="auto">
          <a:xfrm>
            <a:off x="2643188" y="4295775"/>
            <a:ext cx="1233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Return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Courier New" pitchFamily="49" charset="0"/>
              </a:rPr>
              <a:t>munmap()</a:t>
            </a:r>
            <a:r>
              <a:rPr lang="en-US" altLang="zh-TW" smtClean="0"/>
              <a:t> Function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000250"/>
            <a:ext cx="8229600" cy="676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latin typeface="Arial" charset="0"/>
                <a:cs typeface="Arial" charset="0"/>
              </a:rPr>
              <a:t>#include &lt;sys/mman.h&gt;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latin typeface="Arial" charset="0"/>
                <a:cs typeface="Arial" charset="0"/>
              </a:rPr>
              <a:t>int munmap(void *</a:t>
            </a:r>
            <a:r>
              <a:rPr lang="en-US" altLang="zh-TW" sz="2000" i="1" smtClean="0">
                <a:solidFill>
                  <a:srgbClr val="0033CC"/>
                </a:solidFill>
                <a:latin typeface="Arial" charset="0"/>
                <a:cs typeface="Arial" charset="0"/>
              </a:rPr>
              <a:t>addr</a:t>
            </a:r>
            <a:r>
              <a:rPr lang="en-US" altLang="zh-TW" sz="2000" smtClean="0">
                <a:latin typeface="Arial" charset="0"/>
                <a:cs typeface="Arial" charset="0"/>
              </a:rPr>
              <a:t>, size_t </a:t>
            </a:r>
            <a:r>
              <a:rPr lang="en-US" altLang="zh-TW" sz="2000" i="1" smtClean="0">
                <a:solidFill>
                  <a:srgbClr val="0033CC"/>
                </a:solidFill>
                <a:latin typeface="Arial" charset="0"/>
                <a:cs typeface="Arial" charset="0"/>
              </a:rPr>
              <a:t>len</a:t>
            </a:r>
            <a:r>
              <a:rPr lang="en-US" altLang="zh-TW" sz="2000" smtClean="0">
                <a:latin typeface="Arial" charset="0"/>
                <a:cs typeface="Arial" charset="0"/>
              </a:rPr>
              <a:t>);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785813" y="2857500"/>
            <a:ext cx="45577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b="1">
                <a:solidFill>
                  <a:srgbClr val="0033CC"/>
                </a:solidFill>
              </a:rPr>
              <a:t>addr </a:t>
            </a:r>
            <a:r>
              <a:rPr lang="en-US" altLang="zh-TW" b="1"/>
              <a:t>:</a:t>
            </a:r>
            <a:r>
              <a:rPr lang="en-US" altLang="zh-TW"/>
              <a:t> start address.</a:t>
            </a:r>
          </a:p>
          <a:p>
            <a:pPr algn="l" eaLnBrk="1" hangingPunct="1"/>
            <a:r>
              <a:rPr lang="en-US" altLang="zh-TW" b="1">
                <a:solidFill>
                  <a:srgbClr val="0033CC"/>
                </a:solidFill>
              </a:rPr>
              <a:t>len</a:t>
            </a:r>
            <a:r>
              <a:rPr lang="en-US" altLang="zh-TW" b="1"/>
              <a:t> :</a:t>
            </a:r>
            <a:r>
              <a:rPr lang="en-US" altLang="zh-TW"/>
              <a:t> length of the mapped memory region.</a:t>
            </a:r>
          </a:p>
          <a:p>
            <a:pPr algn="l" eaLnBrk="1" hangingPunct="1"/>
            <a:r>
              <a:rPr lang="en-US" altLang="zh-TW"/>
              <a:t>return 0 for success, -1 for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i="1" smtClean="0">
                <a:effectLst/>
              </a:rPr>
              <a:t>Example 1: </a:t>
            </a:r>
            <a:br>
              <a:rPr lang="en-US" altLang="zh-TW" i="1" smtClean="0">
                <a:effectLst/>
              </a:rPr>
            </a:br>
            <a:r>
              <a:rPr lang="en-US" altLang="zh-TW" i="1" smtClean="0">
                <a:effectLst/>
              </a:rPr>
              <a:t>Using </a:t>
            </a:r>
            <a:r>
              <a:rPr lang="en-US" altLang="zh-TW" i="1" smtClean="0">
                <a:effectLst/>
                <a:latin typeface="Courier New" pitchFamily="49" charset="0"/>
              </a:rPr>
              <a:t>fopen()</a:t>
            </a:r>
            <a:r>
              <a:rPr lang="en-US" altLang="zh-TW" i="1" smtClean="0">
                <a:effectLst/>
              </a:rPr>
              <a:t> Function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 : </a:t>
            </a:r>
            <a:r>
              <a:rPr lang="en-US" altLang="zh-TW" smtClean="0">
                <a:latin typeface="Courier New" pitchFamily="49" charset="0"/>
              </a:rPr>
              <a:t>fopen()</a:t>
            </a:r>
          </a:p>
        </p:txBody>
      </p:sp>
      <p:sp>
        <p:nvSpPr>
          <p:cNvPr id="10244" name="文字方塊 4"/>
          <p:cNvSpPr txBox="1">
            <a:spLocks noChangeArrowheads="1"/>
          </p:cNvSpPr>
          <p:nvPr/>
        </p:nvSpPr>
        <p:spPr bwMode="auto">
          <a:xfrm>
            <a:off x="857250" y="1762125"/>
            <a:ext cx="7786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/>
              <a:t>Using fopen() function to write data to file.</a:t>
            </a:r>
            <a:endParaRPr lang="zh-TW" altLang="en-US" sz="2800"/>
          </a:p>
        </p:txBody>
      </p:sp>
      <p:pic>
        <p:nvPicPr>
          <p:cNvPr id="10245" name="內容版面配置區 6" descr="fopen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7763" y="2314575"/>
            <a:ext cx="6848475" cy="325755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 : </a:t>
            </a:r>
            <a:r>
              <a:rPr lang="en-US" altLang="zh-TW" smtClean="0">
                <a:latin typeface="Courier New" pitchFamily="49" charset="0"/>
              </a:rPr>
              <a:t>fopen()</a:t>
            </a:r>
          </a:p>
        </p:txBody>
      </p:sp>
      <p:pic>
        <p:nvPicPr>
          <p:cNvPr id="11268" name="圖片 7" descr="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87" y="1556792"/>
            <a:ext cx="6318250" cy="473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矩形 8"/>
          <p:cNvSpPr>
            <a:spLocks noChangeArrowheads="1"/>
          </p:cNvSpPr>
          <p:nvPr/>
        </p:nvSpPr>
        <p:spPr bwMode="auto">
          <a:xfrm>
            <a:off x="3714750" y="3429000"/>
            <a:ext cx="3071813" cy="357188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0" name="文字方塊 9"/>
          <p:cNvSpPr txBox="1">
            <a:spLocks noChangeArrowheads="1"/>
          </p:cNvSpPr>
          <p:nvPr/>
        </p:nvSpPr>
        <p:spPr bwMode="auto">
          <a:xfrm>
            <a:off x="3743325" y="3857625"/>
            <a:ext cx="461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Using </a:t>
            </a:r>
            <a:r>
              <a:rPr lang="en-US" altLang="zh-TW">
                <a:solidFill>
                  <a:srgbClr val="FF0000"/>
                </a:solidFill>
              </a:rPr>
              <a:t>more</a:t>
            </a:r>
            <a:r>
              <a:rPr lang="en-US" altLang="zh-TW">
                <a:solidFill>
                  <a:srgbClr val="0033CC"/>
                </a:solidFill>
              </a:rPr>
              <a:t> command to show file contents.</a:t>
            </a:r>
            <a:endParaRPr lang="zh-TW" altLang="en-US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1510</TotalTime>
  <Words>721</Words>
  <Application>Microsoft Office PowerPoint</Application>
  <PresentationFormat>如螢幕大小 (4:3)</PresentationFormat>
  <Paragraphs>165</Paragraphs>
  <Slides>20</Slides>
  <Notes>17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Arial</vt:lpstr>
      <vt:lpstr>新細明體</vt:lpstr>
      <vt:lpstr>Times New Roman</vt:lpstr>
      <vt:lpstr>標楷體</vt:lpstr>
      <vt:lpstr>Courier New</vt:lpstr>
      <vt:lpstr>Verdana</vt:lpstr>
      <vt:lpstr>osnetppt</vt:lpstr>
      <vt:lpstr>點陣圖影像</vt:lpstr>
      <vt:lpstr>Lab 14 Memory Mapped File</vt:lpstr>
      <vt:lpstr>Introduction</vt:lpstr>
      <vt:lpstr>Memory Mapped File</vt:lpstr>
      <vt:lpstr>mmap() Function</vt:lpstr>
      <vt:lpstr>Memory Mapped File</vt:lpstr>
      <vt:lpstr>munmap() Function</vt:lpstr>
      <vt:lpstr>Example 1:  Using fopen() Function</vt:lpstr>
      <vt:lpstr>Example 1 : fopen()</vt:lpstr>
      <vt:lpstr>Example 1 : fopen()</vt:lpstr>
      <vt:lpstr>Example 1 : fopen()</vt:lpstr>
      <vt:lpstr>Example 1 : fopen()</vt:lpstr>
      <vt:lpstr>Example 2:  Using mmap() Function</vt:lpstr>
      <vt:lpstr>Example 2 : mmap()</vt:lpstr>
      <vt:lpstr>Example 2 : mmap()</vt:lpstr>
      <vt:lpstr>Example 2 : mmap()</vt:lpstr>
      <vt:lpstr>Excises I</vt:lpstr>
      <vt:lpstr>Read file by mmap()</vt:lpstr>
      <vt:lpstr>Read file by mmap()</vt:lpstr>
      <vt:lpstr>Excises II</vt:lpstr>
      <vt:lpstr>Reference</vt:lpstr>
    </vt:vector>
  </TitlesOfParts>
  <Company>NCHUCSOSNETLAB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Lab N： 　　　　　Shared Memory</dc:title>
  <dc:creator>ChiouShianTai</dc:creator>
  <cp:lastModifiedBy>DK</cp:lastModifiedBy>
  <cp:revision>260</cp:revision>
  <dcterms:created xsi:type="dcterms:W3CDTF">2007-09-05T03:50:27Z</dcterms:created>
  <dcterms:modified xsi:type="dcterms:W3CDTF">2010-12-21T05:22:36Z</dcterms:modified>
</cp:coreProperties>
</file>