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81" r:id="rId4"/>
    <p:sldId id="279" r:id="rId5"/>
    <p:sldId id="282" r:id="rId6"/>
    <p:sldId id="257" r:id="rId7"/>
    <p:sldId id="258" r:id="rId8"/>
    <p:sldId id="267" r:id="rId9"/>
    <p:sldId id="268" r:id="rId10"/>
    <p:sldId id="272" r:id="rId11"/>
    <p:sldId id="261" r:id="rId12"/>
    <p:sldId id="270" r:id="rId13"/>
    <p:sldId id="262" r:id="rId14"/>
    <p:sldId id="271" r:id="rId15"/>
    <p:sldId id="263" r:id="rId16"/>
    <p:sldId id="274" r:id="rId17"/>
    <p:sldId id="283" r:id="rId18"/>
    <p:sldId id="285" r:id="rId19"/>
    <p:sldId id="284" r:id="rId20"/>
    <p:sldId id="286" r:id="rId21"/>
    <p:sldId id="260" r:id="rId22"/>
    <p:sldId id="278" r:id="rId23"/>
    <p:sldId id="287" r:id="rId24"/>
    <p:sldId id="277" r:id="rId25"/>
  </p:sldIdLst>
  <p:sldSz cx="9144000" cy="6858000" type="screen4x3"/>
  <p:notesSz cx="6799263" cy="98758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>
      <p:cViewPr varScale="1">
        <p:scale>
          <a:sx n="115" d="100"/>
          <a:sy n="115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546BCA38-C297-408F-A644-2B7975CF71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6404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40363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1857A8A-B6E4-4199-9260-686441E6F1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2161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ADABC-528B-4303-8A65-0D2C15737D47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53315-A639-4CC3-A6D7-882C833A70C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13C4F-B0B9-4E70-91BE-597263DA7B5A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41670-7F25-41FF-B97A-523ECD7AA90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7975F-DCB5-4777-9AD3-3473C9A69A6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30A4-F5AA-42F5-A481-3C382AC46316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37B18-1E26-4DE9-AEFD-619ACD54555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F22A5-E90E-489B-B5DF-732634CEE058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431F4-25C9-410D-98E3-EB008AEA128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77564-75A8-4B59-9AA7-F6C0C014ADAC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C6F39-01DF-46D2-8444-51230EBEBA54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F5841-5E47-4A78-B6EC-ABAF493095F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6B292-43E0-430E-AC2D-4DCF488A5F05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AA00C-ECE3-4B14-B1F1-8E9458D9431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04211-15FF-43DD-BE9C-34DBFEEAD11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63ED6-21FE-47A2-96D8-5ACB12D620E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0BF9A-C02C-4832-A392-7FAEEF59008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57E1E-60EE-43B7-8338-F03CD0B5AECB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0A4A2-5027-4869-B606-FFA4283D8693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A8919-74F4-4705-B560-0D83008F1B02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FB80289-DB39-46E1-9C48-92C3EAB50660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8397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</p:spPr>
        </p:pic>
        <p:pic>
          <p:nvPicPr>
            <p:cNvPr id="8397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</p:spPr>
        </p:pic>
      </p:grpSp>
      <p:grpSp>
        <p:nvGrpSpPr>
          <p:cNvPr id="8397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397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0" name="點陣圖影像" r:id="rId6" imgW="2381582" imgH="2857899" progId="Paint.Picture">
                    <p:embed/>
                  </p:oleObj>
                </mc:Choice>
                <mc:Fallback>
                  <p:oleObj name="點陣圖影像" r:id="rId6" imgW="2381582" imgH="2857899" progId="Paint.Picture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9E315-1E76-4CF3-AD53-3674D3225EC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4389C-AF2A-4FD2-BD7B-71D7EF2A856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A042D-31BB-445A-95D6-90735B4349D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B3CD4-793C-4482-9A8E-020A737B79C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47B9B-9DE7-4A6B-8C60-DCBE4168FBF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6C69A-877E-4B26-BA85-791FC576ABB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AD60E-5691-495C-9FBA-E6EABF520D8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07265-D7C5-4E2E-A076-117C784D3A2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32D65-5B79-437F-BDFA-782D01CB4E8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NCHU System &amp; Network Lab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F0FAE-AC38-4DEB-8F1B-648133DDF5F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 altLang="zh-TW"/>
              <a:t>NCHU System &amp; Network Lab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點陣圖影像" r:id="rId14" imgW="2381582" imgH="2857899" progId="Paint.Picture">
                  <p:embed/>
                </p:oleObj>
              </mc:Choice>
              <mc:Fallback>
                <p:oleObj name="點陣圖影像" r:id="rId14" imgW="2381582" imgH="2857899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1D7E8B9-1989-4953-9A20-2847ECB8540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ollen.org/blo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16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File and Directory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>
              <a:solidFill>
                <a:srgbClr val="000000"/>
              </a:solidFill>
              <a:ea typeface="標楷體" pitchFamily="65" charset="-120"/>
            </a:endParaRPr>
          </a:p>
          <a:p>
            <a:r>
              <a:rPr lang="en-US" altLang="zh-TW">
                <a:solidFill>
                  <a:srgbClr val="000000"/>
                </a:solidFill>
                <a:ea typeface="標楷體" pitchFamily="65" charset="-120"/>
              </a:rPr>
              <a:t>Professor: </a:t>
            </a:r>
            <a:r>
              <a:rPr lang="en-US" altLang="zh-TW"/>
              <a:t>Hsung-Pin Chang</a:t>
            </a:r>
          </a:p>
          <a:p>
            <a:r>
              <a:rPr lang="en-US" altLang="zh-TW"/>
              <a:t>Operating System Lab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Operation for Directory File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TW"/>
          </a:p>
          <a:p>
            <a:r>
              <a:rPr lang="en-US" altLang="zh-TW"/>
              <a:t>Functions :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2924175"/>
            <a:ext cx="7416800" cy="2524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/>
              <a:t>#include &lt;</a:t>
            </a:r>
            <a:r>
              <a:rPr lang="en-US" altLang="zh-TW" dirty="0" err="1"/>
              <a:t>dirent.h</a:t>
            </a:r>
            <a:r>
              <a:rPr lang="en-US" altLang="zh-TW" dirty="0"/>
              <a:t>&gt;</a:t>
            </a:r>
            <a:br>
              <a:rPr lang="en-US" altLang="zh-TW" dirty="0"/>
            </a:br>
            <a:endParaRPr lang="en-US" altLang="zh-TW" dirty="0"/>
          </a:p>
          <a:p>
            <a:pPr>
              <a:spcBef>
                <a:spcPct val="20000"/>
              </a:spcBef>
            </a:pPr>
            <a:r>
              <a:rPr lang="en-US" altLang="zh-TW" dirty="0"/>
              <a:t>	DIR *</a:t>
            </a:r>
            <a:r>
              <a:rPr lang="en-US" altLang="zh-TW" dirty="0" err="1"/>
              <a:t>opendir</a:t>
            </a:r>
            <a:r>
              <a:rPr lang="en-US" altLang="zh-TW" dirty="0"/>
              <a:t>( </a:t>
            </a:r>
            <a:r>
              <a:rPr lang="en-US" altLang="zh-TW" dirty="0" err="1"/>
              <a:t>const</a:t>
            </a:r>
            <a:r>
              <a:rPr lang="en-US" altLang="zh-TW" dirty="0"/>
              <a:t> char *pathname);	</a:t>
            </a:r>
          </a:p>
          <a:p>
            <a:pPr>
              <a:spcBef>
                <a:spcPct val="20000"/>
              </a:spcBef>
            </a:pPr>
            <a:r>
              <a:rPr lang="en-US" altLang="zh-TW" dirty="0"/>
              <a:t>	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dirent</a:t>
            </a:r>
            <a:r>
              <a:rPr lang="en-US" altLang="zh-TW" dirty="0"/>
              <a:t> *</a:t>
            </a:r>
            <a:r>
              <a:rPr lang="en-US" altLang="zh-TW" dirty="0" err="1"/>
              <a:t>readdir</a:t>
            </a:r>
            <a:r>
              <a:rPr lang="en-US" altLang="zh-TW" dirty="0"/>
              <a:t> (DIR *</a:t>
            </a:r>
            <a:r>
              <a:rPr lang="en-US" altLang="zh-TW" dirty="0" err="1"/>
              <a:t>dp</a:t>
            </a:r>
            <a:r>
              <a:rPr lang="en-US" altLang="zh-TW" dirty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closedir</a:t>
            </a:r>
            <a:r>
              <a:rPr lang="en-US" altLang="zh-TW" dirty="0"/>
              <a:t> (DIR *</a:t>
            </a:r>
            <a:r>
              <a:rPr lang="en-US" altLang="zh-TW" dirty="0" err="1"/>
              <a:t>dp</a:t>
            </a:r>
            <a:r>
              <a:rPr lang="en-US" altLang="zh-TW" dirty="0"/>
              <a:t>);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…</a:t>
            </a:r>
          </a:p>
          <a:p>
            <a:pPr>
              <a:spcBef>
                <a:spcPct val="20000"/>
              </a:spcBef>
            </a:pPr>
            <a:r>
              <a:rPr lang="en-US" altLang="zh-TW" dirty="0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itchFamily="49" charset="0"/>
              </a:rPr>
              <a:t>opendir()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This function opens a directory stream and returns a </a:t>
            </a:r>
            <a:r>
              <a:rPr lang="en-US" altLang="zh-TW">
                <a:solidFill>
                  <a:schemeClr val="folHlink"/>
                </a:solidFill>
              </a:rPr>
              <a:t>DIR pointer</a:t>
            </a:r>
            <a:r>
              <a:rPr lang="en-US" altLang="zh-TW"/>
              <a:t> .</a:t>
            </a:r>
          </a:p>
          <a:p>
            <a:pPr lvl="1"/>
            <a:r>
              <a:rPr lang="en-US" altLang="zh-TW"/>
              <a:t>Open a directory stream of a directory for related operations.</a:t>
            </a:r>
            <a:endParaRPr lang="en-US" altLang="zh-TW" b="1" i="1"/>
          </a:p>
          <a:p>
            <a:pPr lvl="1"/>
            <a:r>
              <a:rPr lang="en-US" altLang="zh-TW"/>
              <a:t>This stream contains a list of (name ,i-node num)</a:t>
            </a:r>
            <a:br>
              <a:rPr lang="en-US" altLang="zh-TW"/>
            </a:br>
            <a:r>
              <a:rPr lang="en-US" altLang="zh-TW"/>
              <a:t> in </a:t>
            </a:r>
            <a:r>
              <a:rPr lang="en-US" altLang="zh-TW" b="1" i="1"/>
              <a:t>pathname</a:t>
            </a:r>
            <a:r>
              <a:rPr lang="en-US" altLang="zh-TW"/>
              <a:t> directory.</a:t>
            </a:r>
          </a:p>
          <a:p>
            <a:pPr lvl="2">
              <a:buFontTx/>
              <a:buNone/>
            </a:pPr>
            <a:endParaRPr lang="en-US" altLang="zh-TW"/>
          </a:p>
          <a:p>
            <a:pPr lvl="1"/>
            <a:endParaRPr lang="en-US" altLang="zh-TW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19250" y="4941888"/>
            <a:ext cx="63373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#include &lt;dirent.h&gt;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DIR *opendir( const char *pathname);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itchFamily="49" charset="0"/>
              </a:rPr>
              <a:t>readdir()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Get information from a DIR stream :</a:t>
            </a:r>
          </a:p>
          <a:p>
            <a:pPr lvl="1"/>
            <a:r>
              <a:rPr lang="en-US" altLang="zh-TW"/>
              <a:t>It returns the next </a:t>
            </a:r>
            <a:r>
              <a:rPr lang="en-US" altLang="zh-TW" b="1" i="1"/>
              <a:t>name</a:t>
            </a:r>
            <a:r>
              <a:rPr lang="en-US" altLang="zh-TW"/>
              <a:t> and </a:t>
            </a:r>
            <a:r>
              <a:rPr lang="en-US" altLang="zh-TW" b="1" i="1"/>
              <a:t>i-node number</a:t>
            </a:r>
            <a:r>
              <a:rPr lang="en-US" altLang="zh-TW"/>
              <a:t> in this stream in a </a:t>
            </a:r>
            <a:r>
              <a:rPr lang="en-US" altLang="zh-TW" i="1">
                <a:solidFill>
                  <a:schemeClr val="folHlink"/>
                </a:solidFill>
              </a:rPr>
              <a:t>dirent</a:t>
            </a:r>
            <a:r>
              <a:rPr lang="en-US" altLang="zh-TW"/>
              <a:t> structure.</a:t>
            </a:r>
          </a:p>
          <a:p>
            <a:pPr lvl="1"/>
            <a:endParaRPr lang="en-US" altLang="zh-TW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044575" y="3716338"/>
            <a:ext cx="467995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</a:rPr>
              <a:t>struct dirent {</a:t>
            </a:r>
            <a:br>
              <a:rPr lang="en-US" altLang="zh-TW" sz="2000">
                <a:latin typeface="Times New Roman" pitchFamily="18" charset="0"/>
              </a:rPr>
            </a:br>
            <a:r>
              <a:rPr lang="en-US" altLang="zh-TW" sz="2000">
                <a:latin typeface="Times New Roman" pitchFamily="18" charset="0"/>
              </a:rPr>
              <a:t>	ino_t d_ino;         // i-node num</a:t>
            </a:r>
            <a:br>
              <a:rPr lang="en-US" altLang="zh-TW" sz="2000">
                <a:latin typeface="Times New Roman" pitchFamily="18" charset="0"/>
              </a:rPr>
            </a:br>
            <a:r>
              <a:rPr lang="en-US" altLang="zh-TW" sz="2000">
                <a:latin typeface="Times New Roman" pitchFamily="18" charset="0"/>
              </a:rPr>
              <a:t>	char d_name[]; } // file name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258888" y="5157788"/>
            <a:ext cx="63373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#include &lt;dirent.h&gt;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struct dirent *readdir (DIR *</a:t>
            </a:r>
            <a:r>
              <a:rPr lang="en-US" altLang="zh-TW" i="1"/>
              <a:t>dirptr</a:t>
            </a:r>
            <a:r>
              <a:rPr lang="en-US" altLang="zh-TW"/>
              <a:t>);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260475" y="3573463"/>
            <a:ext cx="4464050" cy="122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itchFamily="49" charset="0"/>
              </a:rPr>
              <a:t>closedir()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function to close a DIR stream</a:t>
            </a:r>
          </a:p>
          <a:p>
            <a:pPr lvl="1"/>
            <a:r>
              <a:rPr lang="en-US" altLang="zh-TW"/>
              <a:t>Close this directory data stream </a:t>
            </a:r>
            <a:r>
              <a:rPr lang="en-US" altLang="zh-TW" b="1" i="1"/>
              <a:t>dirptr</a:t>
            </a:r>
          </a:p>
          <a:p>
            <a:pPr lvl="2"/>
            <a:r>
              <a:rPr lang="en-US" altLang="zh-TW"/>
              <a:t>Returned value ,0 if success and -1 on error</a:t>
            </a:r>
          </a:p>
          <a:p>
            <a:pPr lvl="2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116013" y="3933825"/>
            <a:ext cx="63373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#include &lt;dirent.h&gt;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	 int closedir (DIR *</a:t>
            </a:r>
            <a:r>
              <a:rPr lang="en-US" altLang="zh-TW" i="1"/>
              <a:t>dirptr</a:t>
            </a:r>
            <a:r>
              <a:rPr lang="en-US" altLang="zh-TW"/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itchFamily="49" charset="0"/>
              </a:rPr>
              <a:t>stat()&amp; lstat()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675687" cy="4114800"/>
          </a:xfrm>
        </p:spPr>
        <p:txBody>
          <a:bodyPr/>
          <a:lstStyle/>
          <a:p>
            <a:r>
              <a:rPr lang="en-US" altLang="zh-TW"/>
              <a:t>We can use these function to get information about a file :</a:t>
            </a:r>
          </a:p>
          <a:p>
            <a:pPr lvl="1"/>
            <a:r>
              <a:rPr lang="en-US" altLang="zh-TW"/>
              <a:t>It returns the information of </a:t>
            </a:r>
            <a:r>
              <a:rPr lang="en-US" altLang="zh-TW" b="1" i="1"/>
              <a:t>pathname </a:t>
            </a:r>
            <a:r>
              <a:rPr lang="en-US" altLang="zh-TW"/>
              <a:t>and stored it into </a:t>
            </a:r>
            <a:r>
              <a:rPr lang="en-US" altLang="zh-TW" b="1" i="1"/>
              <a:t>buf.</a:t>
            </a:r>
          </a:p>
          <a:p>
            <a:pPr lvl="1"/>
            <a:r>
              <a:rPr lang="en-US" altLang="zh-TW" b="1">
                <a:latin typeface="Courier New" pitchFamily="49" charset="0"/>
              </a:rPr>
              <a:t>lstat()</a:t>
            </a:r>
            <a:r>
              <a:rPr lang="en-US" altLang="zh-TW"/>
              <a:t> is specified to get information about “link”</a:t>
            </a:r>
          </a:p>
          <a:p>
            <a:pPr lvl="2"/>
            <a:r>
              <a:rPr lang="en-US" altLang="zh-TW"/>
              <a:t>It returns the status about “link” itself.</a:t>
            </a:r>
          </a:p>
          <a:p>
            <a:pPr lvl="1"/>
            <a:r>
              <a:rPr lang="en-US" altLang="zh-TW"/>
              <a:t>return value ,0 if ok and -1 on error.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403350" y="5108575"/>
            <a:ext cx="72009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#include  &lt;sys/stat.h&gt;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int stat (char *</a:t>
            </a:r>
            <a:r>
              <a:rPr lang="en-US" altLang="zh-TW" i="1"/>
              <a:t>pathname</a:t>
            </a:r>
            <a:r>
              <a:rPr lang="en-US" altLang="zh-TW"/>
              <a:t>, </a:t>
            </a:r>
            <a:r>
              <a:rPr lang="en-US" altLang="zh-TW">
                <a:solidFill>
                  <a:schemeClr val="folHlink"/>
                </a:solidFill>
              </a:rPr>
              <a:t>struct stat</a:t>
            </a:r>
            <a:r>
              <a:rPr lang="en-US" altLang="zh-TW"/>
              <a:t> *</a:t>
            </a:r>
            <a:r>
              <a:rPr lang="en-US" altLang="zh-TW" i="1"/>
              <a:t>buf</a:t>
            </a:r>
            <a:r>
              <a:rPr lang="en-US" altLang="zh-TW"/>
              <a:t>);</a:t>
            </a:r>
            <a:br>
              <a:rPr lang="en-US" altLang="zh-TW"/>
            </a:br>
            <a:r>
              <a:rPr lang="en-US" altLang="zh-TW"/>
              <a:t>int lstat (char *</a:t>
            </a:r>
            <a:r>
              <a:rPr lang="en-US" altLang="zh-TW" i="1"/>
              <a:t>pathname</a:t>
            </a:r>
            <a:r>
              <a:rPr lang="en-US" altLang="zh-TW"/>
              <a:t>, </a:t>
            </a:r>
            <a:r>
              <a:rPr lang="en-US" altLang="zh-TW">
                <a:solidFill>
                  <a:schemeClr val="folHlink"/>
                </a:solidFill>
              </a:rPr>
              <a:t>struct stat</a:t>
            </a:r>
            <a:r>
              <a:rPr lang="en-US" altLang="zh-TW"/>
              <a:t> *</a:t>
            </a:r>
            <a:r>
              <a:rPr lang="en-US" altLang="zh-TW" i="1"/>
              <a:t>buf</a:t>
            </a:r>
            <a:r>
              <a:rPr lang="en-US" altLang="zh-TW"/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itchFamily="49" charset="0"/>
              </a:rPr>
              <a:t>stat()&amp; lstat()</a:t>
            </a:r>
            <a:r>
              <a:rPr lang="en-US" altLang="zh-TW"/>
              <a:t> (cont.)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900113" y="1700213"/>
            <a:ext cx="7416800" cy="3771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/>
              <a:t>struct stat {                                        </a:t>
            </a:r>
          </a:p>
          <a:p>
            <a:r>
              <a:rPr lang="en-US" altLang="zh-TW" sz="1600"/>
              <a:t>	mode_t		st_mode;		/*file types and mode*/</a:t>
            </a:r>
          </a:p>
          <a:p>
            <a:r>
              <a:rPr lang="en-US" altLang="zh-TW" sz="1600"/>
              <a:t>	ino_t		st_ino;		/*i-node number*/</a:t>
            </a:r>
          </a:p>
          <a:p>
            <a:r>
              <a:rPr lang="en-US" altLang="zh-TW" sz="1600"/>
              <a:t>	dev_t		st_dev;		/*device number*/</a:t>
            </a:r>
          </a:p>
          <a:p>
            <a:r>
              <a:rPr lang="en-US" altLang="zh-TW" sz="1600"/>
              <a:t>	dev_t		st_rdev;</a:t>
            </a:r>
          </a:p>
          <a:p>
            <a:r>
              <a:rPr lang="en-US" altLang="zh-TW" sz="1600"/>
              <a:t>	nlink_t		st_nlink;		/*number of links*/</a:t>
            </a:r>
          </a:p>
          <a:p>
            <a:r>
              <a:rPr lang="en-US" altLang="zh-TW" sz="1600"/>
              <a:t>	uid_t		st_uid;		/*user ID of owner*/</a:t>
            </a:r>
            <a:br>
              <a:rPr lang="en-US" altLang="zh-TW" sz="1600"/>
            </a:br>
            <a:r>
              <a:rPr lang="en-US" altLang="zh-TW" sz="1600"/>
              <a:t>	gid_t		st_gid;		/*group ID of owner*/</a:t>
            </a:r>
            <a:br>
              <a:rPr lang="en-US" altLang="zh-TW" sz="1600"/>
            </a:br>
            <a:r>
              <a:rPr lang="en-US" altLang="zh-TW" sz="1600"/>
              <a:t>	off_t		st_size;		/*size in bytes*/</a:t>
            </a:r>
          </a:p>
          <a:p>
            <a:r>
              <a:rPr lang="en-US" altLang="zh-TW" sz="1600"/>
              <a:t>	time_t		st_atime;		/* time		*/ </a:t>
            </a:r>
            <a:br>
              <a:rPr lang="en-US" altLang="zh-TW" sz="1600"/>
            </a:br>
            <a:r>
              <a:rPr lang="en-US" altLang="zh-TW" sz="1600"/>
              <a:t>	time_t		st_mtime;				</a:t>
            </a:r>
            <a:br>
              <a:rPr lang="en-US" altLang="zh-TW" sz="1600"/>
            </a:br>
            <a:r>
              <a:rPr lang="en-US" altLang="zh-TW" sz="1600"/>
              <a:t>	time_t		st_ctime;				</a:t>
            </a:r>
            <a:br>
              <a:rPr lang="en-US" altLang="zh-TW" sz="1600"/>
            </a:br>
            <a:r>
              <a:rPr lang="en-US" altLang="zh-TW" sz="1600"/>
              <a:t>	blksize_t		st_blksize;	/*block size*/</a:t>
            </a:r>
            <a:br>
              <a:rPr lang="en-US" altLang="zh-TW" sz="1600"/>
            </a:br>
            <a:r>
              <a:rPr lang="en-US" altLang="zh-TW" sz="1600"/>
              <a:t>	blkcnt_t		st_blocks;		/*block numbers*/</a:t>
            </a:r>
          </a:p>
          <a:p>
            <a:r>
              <a:rPr lang="en-US" altLang="zh-TW" sz="16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itchFamily="49" charset="0"/>
              </a:rPr>
              <a:t>utime()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35975" cy="4525962"/>
          </a:xfrm>
        </p:spPr>
        <p:txBody>
          <a:bodyPr/>
          <a:lstStyle/>
          <a:p>
            <a:r>
              <a:rPr lang="en-US" altLang="zh-TW"/>
              <a:t>The access time (</a:t>
            </a:r>
            <a:r>
              <a:rPr lang="en-US" altLang="zh-TW" b="1" i="1"/>
              <a:t>st_atime</a:t>
            </a:r>
            <a:r>
              <a:rPr lang="en-US" altLang="zh-TW"/>
              <a:t>) and modification time (</a:t>
            </a:r>
            <a:r>
              <a:rPr lang="en-US" altLang="zh-TW" b="1" i="1"/>
              <a:t>st_mtime</a:t>
            </a:r>
            <a:r>
              <a:rPr lang="en-US" altLang="zh-TW"/>
              <a:t>) of a file can be changed with the </a:t>
            </a:r>
            <a:r>
              <a:rPr lang="en-US" altLang="zh-TW">
                <a:latin typeface="Courier New" pitchFamily="49" charset="0"/>
              </a:rPr>
              <a:t>utime()</a:t>
            </a:r>
            <a:r>
              <a:rPr lang="en-US" altLang="zh-TW"/>
              <a:t> function.</a:t>
            </a:r>
          </a:p>
          <a:p>
            <a:pPr lvl="1"/>
            <a:r>
              <a:rPr lang="en-US" altLang="zh-TW"/>
              <a:t>You must have the right to access this file.</a:t>
            </a:r>
          </a:p>
          <a:p>
            <a:pPr lvl="1"/>
            <a:r>
              <a:rPr lang="en-US" altLang="zh-TW" b="1" i="1"/>
              <a:t>st_ctime</a:t>
            </a:r>
            <a:r>
              <a:rPr lang="en-US" altLang="zh-TW"/>
              <a:t> ,i-node change-status time, is protected.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en-US" altLang="zh-TW"/>
              <a:t>If </a:t>
            </a:r>
            <a:r>
              <a:rPr lang="en-US" altLang="zh-TW" i="1"/>
              <a:t>*times</a:t>
            </a:r>
            <a:r>
              <a:rPr lang="en-US" altLang="zh-TW"/>
              <a:t> is a NULL pointer, it sets (</a:t>
            </a:r>
            <a:r>
              <a:rPr lang="en-US" altLang="zh-TW" i="1"/>
              <a:t>atime, mtime</a:t>
            </a:r>
            <a:r>
              <a:rPr lang="en-US" altLang="zh-TW"/>
              <a:t>) to the current time.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572000" y="5013325"/>
            <a:ext cx="3600450" cy="766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TW" sz="1600">
                <a:latin typeface="Times New Roman" pitchFamily="18" charset="0"/>
              </a:rPr>
              <a:t>struct utimbuf {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    time_t  actime;  /* st_atime */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    time_t  modtime; /*st_mtime*/   }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971550" y="5013325"/>
            <a:ext cx="72009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#include  &lt;utime.h&gt;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int utime (const char *</a:t>
            </a:r>
            <a:r>
              <a:rPr lang="en-US" altLang="zh-TW" i="1"/>
              <a:t>pathname</a:t>
            </a:r>
            <a:r>
              <a:rPr lang="en-US" altLang="zh-TW"/>
              <a:t>, const struct utimbuf *</a:t>
            </a:r>
            <a:r>
              <a:rPr lang="en-US" altLang="zh-TW" i="1"/>
              <a:t>times</a:t>
            </a:r>
            <a:r>
              <a:rPr lang="en-US" altLang="zh-TW"/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Make a symbolic link</a:t>
            </a:r>
          </a:p>
          <a:p>
            <a:r>
              <a:rPr lang="en-US" altLang="zh-TW"/>
              <a:t>Try to use </a:t>
            </a:r>
            <a:r>
              <a:rPr lang="en-US" altLang="zh-TW">
                <a:latin typeface="Courier New" pitchFamily="49" charset="0"/>
              </a:rPr>
              <a:t>lstat() </a:t>
            </a:r>
            <a:r>
              <a:rPr lang="en-US" altLang="zh-TW"/>
              <a:t>and </a:t>
            </a:r>
            <a:r>
              <a:rPr lang="en-US" altLang="zh-TW">
                <a:latin typeface="Courier New" pitchFamily="49" charset="0"/>
              </a:rPr>
              <a:t>stat()</a:t>
            </a:r>
            <a:r>
              <a:rPr lang="en-US" altLang="zh-TW"/>
              <a:t> to get information about this link and show the difference.</a:t>
            </a:r>
          </a:p>
          <a:p>
            <a:pPr lvl="1"/>
            <a:r>
              <a:rPr lang="en-US" altLang="zh-TW"/>
              <a:t>Size of the file and its type.</a:t>
            </a:r>
          </a:p>
          <a:p>
            <a:pPr lvl="1"/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ls</a:t>
            </a:r>
            <a:endParaRPr lang="zh-TW" altLang="zh-TW" dirty="0"/>
          </a:p>
        </p:txBody>
      </p:sp>
      <p:pic>
        <p:nvPicPr>
          <p:cNvPr id="6" name="圖片 5" descr="p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570" y="1200150"/>
            <a:ext cx="7317861" cy="5181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pic>
        <p:nvPicPr>
          <p:cNvPr id="6" name="圖片 5" descr="p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00" y="1124744"/>
            <a:ext cx="7048500" cy="446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 (1/3)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An efficient method to access our data in any permanently storage – </a:t>
            </a:r>
            <a:r>
              <a:rPr lang="en-US" altLang="zh-TW" i="1" dirty="0">
                <a:solidFill>
                  <a:schemeClr val="accent2"/>
                </a:solidFill>
              </a:rPr>
              <a:t>file system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File :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Data unit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Related information for management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The smallest storage </a:t>
            </a:r>
            <a:r>
              <a:rPr lang="en-US" altLang="zh-TW" dirty="0" smtClean="0"/>
              <a:t>unit :</a:t>
            </a:r>
            <a:r>
              <a:rPr lang="en-US" altLang="zh-TW" dirty="0" smtClean="0">
                <a:solidFill>
                  <a:schemeClr val="accent2"/>
                </a:solidFill>
              </a:rPr>
              <a:t>block</a:t>
            </a:r>
            <a:endParaRPr lang="en-US" altLang="zh-TW" dirty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dirty="0" smtClean="0"/>
              <a:t>block is </a:t>
            </a:r>
            <a:r>
              <a:rPr lang="en-US" altLang="zh-TW" dirty="0"/>
              <a:t>composed of o</a:t>
            </a:r>
            <a:r>
              <a:rPr lang="en-US" altLang="zh-TW" dirty="0" smtClean="0"/>
              <a:t>ne </a:t>
            </a:r>
            <a:r>
              <a:rPr lang="en-US" altLang="zh-TW" dirty="0"/>
              <a:t>or more </a:t>
            </a:r>
            <a:r>
              <a:rPr lang="en-US" altLang="zh-TW" dirty="0" smtClean="0"/>
              <a:t>sectors.</a:t>
            </a:r>
            <a:endParaRPr lang="en-US" altLang="zh-TW" dirty="0"/>
          </a:p>
          <a:p>
            <a:pPr lvl="3">
              <a:lnSpc>
                <a:spcPct val="90000"/>
              </a:lnSpc>
            </a:pPr>
            <a:r>
              <a:rPr lang="en-US" altLang="zh-TW" dirty="0"/>
              <a:t>How to decide the size of </a:t>
            </a:r>
            <a:r>
              <a:rPr lang="en-US" altLang="zh-TW" dirty="0" smtClean="0"/>
              <a:t>blocks, larger </a:t>
            </a:r>
            <a:r>
              <a:rPr lang="en-US" altLang="zh-TW" dirty="0"/>
              <a:t>or smaller ?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File-System provides :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Mapping from the logical file system to disk.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Access operations and related attributes of each file.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pic>
        <p:nvPicPr>
          <p:cNvPr id="6" name="圖片 5" descr="p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7048500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en-US" altLang="zh-TW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directory scan program :</a:t>
            </a:r>
          </a:p>
          <a:p>
            <a:pPr lvl="1"/>
            <a:r>
              <a:rPr lang="en-US" altLang="zh-TW"/>
              <a:t>Create a testing directory contains four files.</a:t>
            </a:r>
          </a:p>
          <a:p>
            <a:pPr lvl="1"/>
            <a:r>
              <a:rPr lang="en-US" altLang="zh-TW"/>
              <a:t>This program will scan this directory and show file names on screen.</a:t>
            </a:r>
          </a:p>
          <a:p>
            <a:pPr lvl="2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</a:t>
            </a:r>
            <a:r>
              <a:rPr lang="en-US" altLang="zh-TW" dirty="0"/>
              <a:t>(cont.)</a:t>
            </a:r>
          </a:p>
        </p:txBody>
      </p:sp>
      <p:pic>
        <p:nvPicPr>
          <p:cNvPr id="9" name="圖片 8" descr="p_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340768"/>
            <a:ext cx="7058025" cy="5114925"/>
          </a:xfrm>
          <a:prstGeom prst="rect">
            <a:avLst/>
          </a:prstGeom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1619672" y="4581128"/>
            <a:ext cx="6336704" cy="11521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Read each file name from stream.</a:t>
            </a:r>
            <a:br>
              <a:rPr lang="en-US" altLang="zh-TW" dirty="0"/>
            </a:br>
            <a:r>
              <a:rPr lang="en-US" altLang="zh-TW" dirty="0"/>
              <a:t>No “.” and “..” directory names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619672" y="3861048"/>
            <a:ext cx="4608513" cy="7211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Open a directory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is the result of the exercise.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NCHU System &amp; Network Lab</a:t>
            </a:r>
            <a:endParaRPr lang="en-US" altLang="zh-TW"/>
          </a:p>
        </p:txBody>
      </p:sp>
      <p:pic>
        <p:nvPicPr>
          <p:cNvPr id="5" name="圖片 4" descr="p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357636"/>
            <a:ext cx="4619625" cy="990600"/>
          </a:xfrm>
          <a:prstGeom prst="rect">
            <a:avLst/>
          </a:prstGeom>
          <a:ln w="635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961713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27088" y="1700213"/>
            <a:ext cx="784860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400" dirty="0"/>
              <a:t>Advanced Programming in the UNIX Environment 2nd </a:t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1600" dirty="0"/>
              <a:t>Author : Richard Stevens, Stephen </a:t>
            </a:r>
            <a:r>
              <a:rPr lang="en-US" altLang="zh-TW" sz="1600" dirty="0" err="1"/>
              <a:t>A.Rago</a:t>
            </a:r>
            <a:r>
              <a:rPr lang="en-US" altLang="zh-TW" sz="1600" dirty="0"/>
              <a:t>,  Publisher : Addison-Wesley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400" dirty="0"/>
              <a:t>Beginning Linux Programming</a:t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1600" dirty="0"/>
              <a:t>Author : Richard Stones, Neil Matthew	Publisher : </a:t>
            </a:r>
            <a:r>
              <a:rPr lang="en-US" altLang="zh-TW" sz="1600" dirty="0" err="1"/>
              <a:t>Wrox</a:t>
            </a:r>
            <a:endParaRPr lang="en-US" altLang="zh-TW" sz="16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hlinkClick r:id="rId3"/>
              </a:rPr>
              <a:t>http://linux.vbird.org/</a:t>
            </a:r>
            <a:endParaRPr lang="en-US" altLang="zh-TW" sz="24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hlinkClick r:id="rId4"/>
              </a:rPr>
              <a:t>http://www.jollen.org/blog/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jollen’s</a:t>
            </a:r>
            <a:r>
              <a:rPr lang="en-US" altLang="zh-TW" sz="2400" dirty="0"/>
              <a:t> Blog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400" dirty="0"/>
              <a:t>Operating System Concepts </a:t>
            </a:r>
            <a:r>
              <a:rPr lang="en-US" altLang="zh-TW" sz="2400" dirty="0" smtClean="0"/>
              <a:t>8th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 (2/3)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VFS</a:t>
            </a:r>
          </a:p>
          <a:p>
            <a:pPr lvl="1"/>
            <a:r>
              <a:rPr lang="en-US" altLang="zh-TW" dirty="0"/>
              <a:t>The purpose of VFS is to allow applications to access different types of concrete file systems in an uniform way.</a:t>
            </a:r>
          </a:p>
          <a:p>
            <a:pPr lvl="2"/>
            <a:r>
              <a:rPr lang="en-US" altLang="zh-TW" dirty="0"/>
              <a:t>VFS provides an interface between kernel and file systems.</a:t>
            </a:r>
          </a:p>
          <a:p>
            <a:pPr lvl="3"/>
            <a:r>
              <a:rPr lang="en-US" altLang="zh-TW" dirty="0"/>
              <a:t>VFS separates the detail implementation from kernel operations.</a:t>
            </a:r>
          </a:p>
          <a:p>
            <a:pPr lvl="3"/>
            <a:r>
              <a:rPr lang="en-US" altLang="zh-TW" dirty="0"/>
              <a:t>It is easy to add support for new file system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 (3/3)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96260" name="Picture 4" descr="Ima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557338"/>
            <a:ext cx="77724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File System (1/5)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Linux EXT2 file system</a:t>
            </a:r>
          </a:p>
          <a:p>
            <a:pPr lvl="1"/>
            <a:r>
              <a:rPr lang="en-US" altLang="zh-TW"/>
              <a:t>Each file includes two parts : </a:t>
            </a:r>
            <a:r>
              <a:rPr lang="en-US" altLang="zh-TW" i="1">
                <a:solidFill>
                  <a:schemeClr val="folHlink"/>
                </a:solidFill>
              </a:rPr>
              <a:t>i-node</a:t>
            </a:r>
            <a:r>
              <a:rPr lang="en-US" altLang="zh-TW"/>
              <a:t> and </a:t>
            </a:r>
            <a:r>
              <a:rPr lang="en-US" altLang="zh-TW" i="1">
                <a:solidFill>
                  <a:schemeClr val="folHlink"/>
                </a:solidFill>
              </a:rPr>
              <a:t>data</a:t>
            </a:r>
          </a:p>
          <a:p>
            <a:pPr lvl="2"/>
            <a:r>
              <a:rPr lang="en-US" altLang="zh-TW"/>
              <a:t>The kernel identifies all files by i-nodes</a:t>
            </a:r>
          </a:p>
          <a:p>
            <a:pPr lvl="2"/>
            <a:r>
              <a:rPr lang="en-US" altLang="zh-TW"/>
              <a:t>i-node contains:</a:t>
            </a:r>
          </a:p>
          <a:p>
            <a:pPr lvl="3"/>
            <a:r>
              <a:rPr lang="en-US" altLang="zh-TW"/>
              <a:t>Related attributes to each file.</a:t>
            </a:r>
          </a:p>
          <a:p>
            <a:pPr lvl="3"/>
            <a:r>
              <a:rPr lang="en-US" altLang="zh-TW"/>
              <a:t>Pointers to real data blocks.</a:t>
            </a:r>
          </a:p>
          <a:p>
            <a:pPr lvl="2"/>
            <a:r>
              <a:rPr lang="en-US" altLang="zh-TW"/>
              <a:t>A directory is also a file , that it contains</a:t>
            </a:r>
            <a:br>
              <a:rPr lang="en-US" altLang="zh-TW"/>
            </a:br>
            <a:r>
              <a:rPr lang="en-US" altLang="zh-TW"/>
              <a:t> a list of</a:t>
            </a:r>
            <a:r>
              <a:rPr lang="en-US" altLang="zh-TW" i="1"/>
              <a:t> </a:t>
            </a:r>
            <a:r>
              <a:rPr lang="en-US" altLang="zh-TW" b="1" i="1"/>
              <a:t>name</a:t>
            </a:r>
            <a:r>
              <a:rPr lang="en-US" altLang="zh-TW" i="1"/>
              <a:t> </a:t>
            </a:r>
            <a:r>
              <a:rPr lang="en-US" altLang="zh-TW"/>
              <a:t>and </a:t>
            </a:r>
            <a:r>
              <a:rPr lang="en-US" altLang="zh-TW" b="1" i="1"/>
              <a:t>i-node number</a:t>
            </a:r>
            <a:r>
              <a:rPr lang="en-US" altLang="zh-TW"/>
              <a:t> of files.</a:t>
            </a:r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167313"/>
            <a:ext cx="2771775" cy="1690687"/>
          </a:xfrm>
          <a:prstGeom prst="rect">
            <a:avLst/>
          </a:prstGeom>
          <a:noFill/>
        </p:spPr>
      </p:pic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7380288" y="3932238"/>
            <a:ext cx="14398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owner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7380288" y="4221163"/>
            <a:ext cx="14398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permission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7380288" y="4508500"/>
            <a:ext cx="14398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access time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7380288" y="4797425"/>
            <a:ext cx="14398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flags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7380288" y="5084763"/>
            <a:ext cx="1439862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size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7380288" y="5372100"/>
            <a:ext cx="1439862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Pointers</a:t>
            </a:r>
            <a:br>
              <a:rPr lang="en-US" altLang="zh-TW"/>
            </a:br>
            <a:r>
              <a:rPr lang="en-US" altLang="zh-TW"/>
              <a:t>to</a:t>
            </a:r>
            <a:br>
              <a:rPr lang="en-US" altLang="zh-TW"/>
            </a:br>
            <a:r>
              <a:rPr lang="en-US" altLang="zh-TW"/>
              <a:t>blocks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7667625" y="3500438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b="1"/>
              <a:t>i-node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Linux File System (2/5)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Glance at Linux file system (ext2) structure :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11188" y="2781300"/>
            <a:ext cx="863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itchFamily="18" charset="0"/>
              </a:rPr>
              <a:t>Super </a:t>
            </a:r>
            <a:br>
              <a:rPr lang="en-US" altLang="zh-TW" sz="2400">
                <a:latin typeface="Times New Roman" pitchFamily="18" charset="0"/>
              </a:rPr>
            </a:br>
            <a:r>
              <a:rPr lang="en-US" altLang="zh-TW" sz="2400">
                <a:latin typeface="Times New Roman" pitchFamily="18" charset="0"/>
              </a:rPr>
              <a:t>block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476375" y="2781300"/>
            <a:ext cx="8651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itchFamily="18" charset="0"/>
              </a:rPr>
              <a:t>i-node</a:t>
            </a:r>
            <a:br>
              <a:rPr lang="en-US" altLang="zh-TW" sz="2400">
                <a:latin typeface="Times New Roman" pitchFamily="18" charset="0"/>
              </a:rPr>
            </a:br>
            <a:r>
              <a:rPr lang="en-US" altLang="zh-TW" sz="2400">
                <a:latin typeface="Times New Roman" pitchFamily="18" charset="0"/>
              </a:rPr>
              <a:t>bit</a:t>
            </a:r>
            <a:br>
              <a:rPr lang="en-US" altLang="zh-TW" sz="2400">
                <a:latin typeface="Times New Roman" pitchFamily="18" charset="0"/>
              </a:rPr>
            </a:br>
            <a:r>
              <a:rPr lang="en-US" altLang="zh-TW" sz="2400">
                <a:latin typeface="Times New Roman" pitchFamily="18" charset="0"/>
              </a:rPr>
              <a:t>map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339975" y="2781300"/>
            <a:ext cx="93503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itchFamily="18" charset="0"/>
              </a:rPr>
              <a:t>block</a:t>
            </a:r>
            <a:br>
              <a:rPr lang="en-US" altLang="zh-TW" sz="2400">
                <a:latin typeface="Times New Roman" pitchFamily="18" charset="0"/>
              </a:rPr>
            </a:br>
            <a:r>
              <a:rPr lang="en-US" altLang="zh-TW" sz="2400">
                <a:latin typeface="Times New Roman" pitchFamily="18" charset="0"/>
              </a:rPr>
              <a:t>bit</a:t>
            </a:r>
            <a:br>
              <a:rPr lang="en-US" altLang="zh-TW" sz="2400">
                <a:latin typeface="Times New Roman" pitchFamily="18" charset="0"/>
              </a:rPr>
            </a:br>
            <a:r>
              <a:rPr lang="en-US" altLang="zh-TW" sz="2400">
                <a:latin typeface="Times New Roman" pitchFamily="18" charset="0"/>
              </a:rPr>
              <a:t>map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275013" y="2781300"/>
            <a:ext cx="1081087" cy="10795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itchFamily="18" charset="0"/>
              </a:rPr>
              <a:t>i-node</a:t>
            </a:r>
            <a:br>
              <a:rPr lang="en-US" altLang="zh-TW" sz="2400">
                <a:latin typeface="Times New Roman" pitchFamily="18" charset="0"/>
              </a:rPr>
            </a:br>
            <a:r>
              <a:rPr lang="en-US" altLang="zh-TW" sz="2400">
                <a:latin typeface="Times New Roman" pitchFamily="18" charset="0"/>
              </a:rPr>
              <a:t>table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427538" y="2781300"/>
            <a:ext cx="4032250" cy="1079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itchFamily="18" charset="0"/>
              </a:rPr>
              <a:t>Data</a:t>
            </a:r>
            <a:br>
              <a:rPr lang="en-US" altLang="zh-TW" sz="2400">
                <a:latin typeface="Times New Roman" pitchFamily="18" charset="0"/>
              </a:rPr>
            </a:br>
            <a:r>
              <a:rPr lang="en-US" altLang="zh-TW" sz="2400">
                <a:latin typeface="Times New Roman" pitchFamily="18" charset="0"/>
              </a:rPr>
              <a:t>blocks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900113" y="5589588"/>
            <a:ext cx="3025775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00563" y="4221163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1116013" y="5589588"/>
            <a:ext cx="431800" cy="503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1979613" y="5589588"/>
            <a:ext cx="431800" cy="503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348038" y="5589588"/>
            <a:ext cx="431800" cy="503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787900" y="4221163"/>
            <a:ext cx="288925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5076825" y="4221163"/>
            <a:ext cx="288925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6011863" y="4221163"/>
            <a:ext cx="288925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6877050" y="4221163"/>
            <a:ext cx="288925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7956550" y="4221163"/>
            <a:ext cx="288925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V="1">
            <a:off x="2195513" y="4724400"/>
            <a:ext cx="273685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3563938" y="4724400"/>
            <a:ext cx="25923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 flipV="1">
            <a:off x="3635375" y="4797425"/>
            <a:ext cx="44656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flipH="1">
            <a:off x="900113" y="3860800"/>
            <a:ext cx="2376487" cy="1728788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3924300" y="3860800"/>
            <a:ext cx="431800" cy="1728788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356100" y="3860800"/>
            <a:ext cx="144463" cy="3603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8388350" y="3860800"/>
            <a:ext cx="144463" cy="3603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1619250" y="5300663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</a:rPr>
              <a:t>i-node table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5724525" y="3933825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folHlink"/>
                </a:solidFill>
              </a:rPr>
              <a:t>data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 of File System (3/5)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471988"/>
          </a:xfrm>
        </p:spPr>
        <p:txBody>
          <a:bodyPr/>
          <a:lstStyle/>
          <a:p>
            <a:pPr lvl="1"/>
            <a:r>
              <a:rPr lang="en-US" altLang="zh-TW" b="1"/>
              <a:t>Super block</a:t>
            </a:r>
            <a:r>
              <a:rPr lang="en-US" altLang="zh-TW"/>
              <a:t> (partition control block)</a:t>
            </a:r>
          </a:p>
          <a:p>
            <a:pPr lvl="2"/>
            <a:r>
              <a:rPr lang="en-US" altLang="zh-TW"/>
              <a:t>Counters of the free/used blocks and i-nodes</a:t>
            </a:r>
          </a:p>
          <a:p>
            <a:pPr lvl="2"/>
            <a:r>
              <a:rPr lang="en-US" altLang="zh-TW"/>
              <a:t>Default size of each block and i-node</a:t>
            </a:r>
          </a:p>
          <a:p>
            <a:pPr lvl="2"/>
            <a:r>
              <a:rPr lang="en-US" altLang="zh-TW"/>
              <a:t>Valid bit :  the system is mounted or not.</a:t>
            </a:r>
          </a:p>
          <a:p>
            <a:pPr lvl="1"/>
            <a:r>
              <a:rPr lang="en-US" altLang="zh-TW" b="1"/>
              <a:t>block / i-node bit map</a:t>
            </a:r>
          </a:p>
          <a:p>
            <a:pPr lvl="2"/>
            <a:r>
              <a:rPr lang="en-US" altLang="zh-TW"/>
              <a:t>Record the usage of blocks / i-nodes</a:t>
            </a:r>
          </a:p>
          <a:p>
            <a:pPr lvl="1"/>
            <a:r>
              <a:rPr lang="en-US" altLang="zh-TW" b="1"/>
              <a:t>i-node table </a:t>
            </a:r>
            <a:r>
              <a:rPr lang="en-US" altLang="zh-TW"/>
              <a:t>(file control block)</a:t>
            </a:r>
            <a:endParaRPr lang="en-US" altLang="zh-TW" b="1"/>
          </a:p>
          <a:p>
            <a:pPr lvl="2"/>
            <a:r>
              <a:rPr lang="en-US" altLang="zh-TW"/>
              <a:t>Information of each i-node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 of file system (4/5)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4876800"/>
          </a:xfrm>
        </p:spPr>
        <p:txBody>
          <a:bodyPr/>
          <a:lstStyle/>
          <a:p>
            <a:r>
              <a:rPr lang="en-US" altLang="zh-TW"/>
              <a:t>Links :</a:t>
            </a:r>
          </a:p>
          <a:p>
            <a:pPr lvl="1"/>
            <a:r>
              <a:rPr lang="en-US" altLang="zh-TW"/>
              <a:t>Hard link :</a:t>
            </a:r>
          </a:p>
          <a:p>
            <a:pPr lvl="2"/>
            <a:r>
              <a:rPr lang="en-US" altLang="zh-TW"/>
              <a:t>Hard-link only adds one item into a directory entry.</a:t>
            </a:r>
          </a:p>
          <a:p>
            <a:pPr lvl="2"/>
            <a:r>
              <a:rPr lang="en-US" altLang="zh-TW"/>
              <a:t>Making hard-link to directory is prohibited on Linux file system.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213225" y="4005263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500563" y="4005263"/>
            <a:ext cx="288925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789488" y="4005263"/>
            <a:ext cx="288925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5724525" y="4005263"/>
            <a:ext cx="288925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6589713" y="4005263"/>
            <a:ext cx="503237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itchFamily="18" charset="0"/>
              </a:rPr>
              <a:t>dir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7669213" y="4005263"/>
            <a:ext cx="431800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1763713" y="5013325"/>
            <a:ext cx="3025775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1979613" y="5013325"/>
            <a:ext cx="4318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2843213" y="5013325"/>
            <a:ext cx="4318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4211638" y="5013325"/>
            <a:ext cx="4318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6013450" y="5446713"/>
            <a:ext cx="2089150" cy="9350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6013450" y="5446713"/>
            <a:ext cx="2087563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>
                <a:latin typeface="Times New Roman" pitchFamily="18" charset="0"/>
              </a:rPr>
              <a:t>A</a:t>
            </a:r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 flipH="1" flipV="1">
            <a:off x="3060700" y="5373688"/>
            <a:ext cx="31670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V="1">
            <a:off x="4429125" y="4438650"/>
            <a:ext cx="503238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 flipV="1">
            <a:off x="4356100" y="4438650"/>
            <a:ext cx="288925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 flipH="1">
            <a:off x="6013450" y="4510088"/>
            <a:ext cx="57626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7092950" y="4510088"/>
            <a:ext cx="100806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4787900" y="5949950"/>
            <a:ext cx="1439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/>
              <a:t>new item added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323850" y="5086350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</a:rPr>
              <a:t>i-node table</a:t>
            </a:r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6011863" y="5662613"/>
            <a:ext cx="2087562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>
                <a:latin typeface="Times New Roman" pitchFamily="18" charset="0"/>
              </a:rPr>
              <a:t>B</a:t>
            </a:r>
          </a:p>
        </p:txBody>
      </p:sp>
      <p:sp>
        <p:nvSpPr>
          <p:cNvPr id="64540" name="Rectangle 28"/>
          <p:cNvSpPr>
            <a:spLocks noChangeArrowheads="1"/>
          </p:cNvSpPr>
          <p:nvPr/>
        </p:nvSpPr>
        <p:spPr bwMode="auto">
          <a:xfrm>
            <a:off x="6011863" y="5878513"/>
            <a:ext cx="2087562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771775" y="40782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folHlink"/>
                </a:solidFill>
              </a:rPr>
              <a:t>data blocks</a:t>
            </a:r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H="1" flipV="1">
            <a:off x="2195513" y="5589588"/>
            <a:ext cx="40322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H="1" flipV="1">
            <a:off x="4500563" y="5373688"/>
            <a:ext cx="1727200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NCHU System &amp; Network Lab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 of File System (5/5)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/>
              <a:t>Symbolic link :</a:t>
            </a:r>
          </a:p>
          <a:p>
            <a:pPr lvl="2"/>
            <a:r>
              <a:rPr lang="en-US" altLang="zh-TW"/>
              <a:t>In this case, using symbolic link will </a:t>
            </a:r>
            <a:r>
              <a:rPr lang="en-US" altLang="zh-TW">
                <a:solidFill>
                  <a:schemeClr val="folHlink"/>
                </a:solidFill>
              </a:rPr>
              <a:t>create a new file</a:t>
            </a:r>
            <a:r>
              <a:rPr lang="en-US" altLang="zh-TW"/>
              <a:t> contains the destination file name.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995738" y="3357563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140200" y="3357563"/>
            <a:ext cx="431800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572000" y="3357563"/>
            <a:ext cx="431800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5507038" y="3357563"/>
            <a:ext cx="433387" cy="5032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6372225" y="3357563"/>
            <a:ext cx="431800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7451725" y="3357563"/>
            <a:ext cx="431800" cy="503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1546225" y="4365625"/>
            <a:ext cx="3025775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762125" y="4365625"/>
            <a:ext cx="4318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2625725" y="4365625"/>
            <a:ext cx="4318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3994150" y="4365625"/>
            <a:ext cx="431800" cy="503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5219700" y="4581525"/>
            <a:ext cx="10080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400">
                <a:latin typeface="Times New Roman" pitchFamily="18" charset="0"/>
              </a:rPr>
              <a:t>Data :</a:t>
            </a:r>
            <a:br>
              <a:rPr lang="en-US" altLang="zh-TW" sz="1400">
                <a:latin typeface="Times New Roman" pitchFamily="18" charset="0"/>
              </a:rPr>
            </a:br>
            <a:r>
              <a:rPr lang="en-US" altLang="zh-TW" sz="1400">
                <a:latin typeface="Times New Roman" pitchFamily="18" charset="0"/>
              </a:rPr>
              <a:t>file name</a:t>
            </a:r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 flipV="1">
            <a:off x="4211638" y="3789363"/>
            <a:ext cx="1439862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5219700" y="3860800"/>
            <a:ext cx="288925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5940425" y="3860800"/>
            <a:ext cx="287338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3348038" y="486886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New i-node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5076825" y="515778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New data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79388" y="443706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</a:rPr>
              <a:t>i-node table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2627313" y="342900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folHlink"/>
                </a:solidFill>
              </a:rPr>
              <a:t>data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osnetppt</Template>
  <TotalTime>1650</TotalTime>
  <Words>864</Words>
  <Application>Microsoft Office PowerPoint</Application>
  <PresentationFormat>如螢幕大小 (4:3)</PresentationFormat>
  <Paragraphs>188</Paragraphs>
  <Slides>24</Slides>
  <Notes>20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osnetppt</vt:lpstr>
      <vt:lpstr>點陣圖影像</vt:lpstr>
      <vt:lpstr>Lab 16 File and Directory</vt:lpstr>
      <vt:lpstr>Introduction (1/3)</vt:lpstr>
      <vt:lpstr>Introduction (2/3)</vt:lpstr>
      <vt:lpstr>Introduction (3/3)</vt:lpstr>
      <vt:lpstr>Linux File System (1/5)</vt:lpstr>
      <vt:lpstr>Linux File System (2/5)</vt:lpstr>
      <vt:lpstr>Introduction of File System (3/5)</vt:lpstr>
      <vt:lpstr>Introduction of file system (4/5)</vt:lpstr>
      <vt:lpstr>Introduction of File System (5/5)</vt:lpstr>
      <vt:lpstr>Operation for Directory File</vt:lpstr>
      <vt:lpstr>opendir()</vt:lpstr>
      <vt:lpstr>readdir()</vt:lpstr>
      <vt:lpstr>closedir()</vt:lpstr>
      <vt:lpstr>stat()&amp; lstat()</vt:lpstr>
      <vt:lpstr>stat()&amp; lstat() (cont.)</vt:lpstr>
      <vt:lpstr>utime()</vt:lpstr>
      <vt:lpstr>Example</vt:lpstr>
      <vt:lpstr>ls</vt:lpstr>
      <vt:lpstr>PowerPoint 簡報</vt:lpstr>
      <vt:lpstr>PowerPoint 簡報</vt:lpstr>
      <vt:lpstr>Exercise</vt:lpstr>
      <vt:lpstr>Exercise (cont.)</vt:lpstr>
      <vt:lpstr>Exercise (cont.)</vt:lpstr>
      <vt:lpstr>Reference</vt:lpstr>
    </vt:vector>
  </TitlesOfParts>
  <Company>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</dc:title>
  <dc:creator>imagedemo</dc:creator>
  <cp:lastModifiedBy>DK</cp:lastModifiedBy>
  <cp:revision>74</cp:revision>
  <dcterms:created xsi:type="dcterms:W3CDTF">2003-11-10T08:19:53Z</dcterms:created>
  <dcterms:modified xsi:type="dcterms:W3CDTF">2011-01-03T09:16:21Z</dcterms:modified>
</cp:coreProperties>
</file>