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4" r:id="rId32"/>
    <p:sldId id="306" r:id="rId33"/>
    <p:sldId id="307" r:id="rId34"/>
    <p:sldId id="308" r:id="rId35"/>
    <p:sldId id="300" r:id="rId36"/>
    <p:sldId id="301" r:id="rId37"/>
    <p:sldId id="305" r:id="rId38"/>
    <p:sldId id="302" r:id="rId39"/>
    <p:sldId id="303" r:id="rId40"/>
    <p:sldId id="289" r:id="rId41"/>
  </p:sldIdLst>
  <p:sldSz cx="9144000" cy="6858000" type="screen4x3"/>
  <p:notesSz cx="9874250" cy="67818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894" y="0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6588965A-BBA7-4283-9A39-3470C2868175}" type="datetimeFigureOut">
              <a:rPr lang="zh-TW" altLang="en-US" smtClean="0"/>
              <a:t>2013/11/7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6441554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894" y="6441554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924D5242-1198-49CB-9ED1-6A57F30D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3" name="點陣圖影像" r:id="rId6" imgW="2381582" imgH="2857899" progId="Paint.Picture">
                    <p:embed/>
                  </p:oleObj>
                </mc:Choice>
                <mc:Fallback>
                  <p:oleObj name="點陣圖影像" r:id="rId6" imgW="2381582" imgH="2857899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9E9A15F-D884-4503-BD56-7832AC8A544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E8BBD-A4FB-4F68-8158-395AEBB151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F17B5-8DF1-405A-8551-855D6D6D82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5A94-711A-4FF2-B348-7406808190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4E277-8070-463B-873A-0FFC9B67DA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75A04-0965-48ED-9096-D0939D0596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EE0D7-1D1B-4724-B69A-E26B0DEF93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6741C-AD02-4781-9037-3B96524AF5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58600-A8DD-48A8-B27E-C32625B58EC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25F06-7185-4E77-B9A2-0BCB9ECAC8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A82CE-FA0B-42BF-8D6B-ABB9ED96A8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點陣圖影像" r:id="rId14" imgW="2381582" imgH="2857899" progId="Paint.Picture">
                  <p:embed/>
                </p:oleObj>
              </mc:Choice>
              <mc:Fallback>
                <p:oleObj name="點陣圖影像" r:id="rId14" imgW="2381582" imgH="285789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747792D4-7C35-495F-BB93-B91DC9FDE1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ldp.org/LDP/lpg/" TargetMode="External"/><Relationship Id="rId2" Type="http://schemas.openxmlformats.org/officeDocument/2006/relationships/hyperlink" Target="http://www.linux-tutorial.info/modules.php?name=MContent&amp;pageid=28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30097.www3.hp.com/docs/base_doc/DOCUMENTATION/V50A_HTML/MAN/MAN2/INDEX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Lab 7 </a:t>
            </a:r>
            <a:br>
              <a:rPr lang="en-US" altLang="zh-TW" sz="4000" b="1" dirty="0" smtClean="0"/>
            </a:br>
            <a:r>
              <a:rPr lang="en-US" altLang="zh-TW" sz="4000" b="1" dirty="0" smtClean="0"/>
              <a:t>Message Queue and </a:t>
            </a:r>
            <a:br>
              <a:rPr lang="en-US" altLang="zh-TW" sz="4000" b="1" dirty="0" smtClean="0"/>
            </a:br>
            <a:r>
              <a:rPr lang="en-US" altLang="zh-TW" sz="4000" b="1" dirty="0" smtClean="0"/>
              <a:t>Shared Memory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lvl="1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mtClean="0"/>
              <a:t>Teacher: Hsung-Pin Chang</a:t>
            </a:r>
          </a:p>
          <a:p>
            <a:pPr lvl="1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mtClean="0"/>
              <a:t>TA: Yen-Ru Hwang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effectLst/>
              </a:rPr>
              <a:t>Retrieves Messages from Message Queue</a:t>
            </a:r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0" y="990600"/>
            <a:ext cx="9144000" cy="15240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sz="3200"/>
              <a:t>int msgrcv(</a:t>
            </a:r>
            <a:r>
              <a:rPr lang="en-US" altLang="zh-TW" sz="1800"/>
              <a:t> </a:t>
            </a:r>
            <a:r>
              <a:rPr lang="en-US" altLang="zh-TW" sz="3200"/>
              <a:t>int</a:t>
            </a:r>
            <a:r>
              <a:rPr lang="en-US" altLang="zh-TW" sz="1800"/>
              <a:t> </a:t>
            </a:r>
            <a:r>
              <a:rPr lang="en-US" altLang="zh-TW" sz="3200" b="0"/>
              <a:t>msqid, </a:t>
            </a:r>
            <a:r>
              <a:rPr lang="en-US" altLang="zh-TW" sz="3200"/>
              <a:t>void</a:t>
            </a:r>
            <a:r>
              <a:rPr lang="en-US" altLang="zh-TW" sz="3200" b="0"/>
              <a:t> *msg_ptr,</a:t>
            </a:r>
          </a:p>
          <a:p>
            <a:pPr eaLnBrk="1" hangingPunct="1"/>
            <a:r>
              <a:rPr lang="en-US" altLang="zh-TW" sz="3200"/>
              <a:t>       size_t</a:t>
            </a:r>
            <a:r>
              <a:rPr lang="en-US" altLang="zh-TW" sz="3200" b="0"/>
              <a:t> msg_sz,</a:t>
            </a:r>
            <a:r>
              <a:rPr lang="en-US" altLang="zh-TW" sz="3200"/>
              <a:t>long int</a:t>
            </a:r>
            <a:r>
              <a:rPr lang="en-US" altLang="zh-TW" sz="3200" b="0"/>
              <a:t> msgtype, </a:t>
            </a:r>
            <a:r>
              <a:rPr lang="en-US" altLang="zh-TW" sz="3200"/>
              <a:t>int</a:t>
            </a:r>
            <a:r>
              <a:rPr lang="en-US" altLang="zh-TW" sz="3200" b="0"/>
              <a:t> msgflg);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80010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msytype :  								= 0 : </a:t>
            </a:r>
            <a:r>
              <a:rPr lang="en-US" altLang="zh-TW" sz="1800" i="1"/>
              <a:t>The process receives the message at the head of the 	           queue.</a:t>
            </a:r>
            <a:r>
              <a:rPr lang="en-US" altLang="zh-TW" sz="1800" b="0"/>
              <a:t> 							</a:t>
            </a:r>
            <a:r>
              <a:rPr lang="en-US" altLang="zh-TW" i="1"/>
              <a:t>&gt; 0 : </a:t>
            </a:r>
            <a:r>
              <a:rPr lang="en-US" altLang="zh-TW" sz="1800" i="1"/>
              <a:t>The process receives the first message of the 		            requested positive-integer type</a:t>
            </a:r>
            <a:r>
              <a:rPr lang="en-US" altLang="zh-TW" sz="1800" b="0"/>
              <a:t> 				</a:t>
            </a:r>
            <a:r>
              <a:rPr lang="en-US" altLang="zh-TW" i="1"/>
              <a:t>&lt; o : </a:t>
            </a:r>
            <a:r>
              <a:rPr lang="en-US" altLang="zh-TW" sz="1800" i="1"/>
              <a:t>The process receives the first message that the         	           negative-integer type must be less than or equal to the 	           absolute value of msgtyp.</a:t>
            </a:r>
            <a:r>
              <a:rPr lang="en-US" altLang="zh-TW" sz="1800" b="0"/>
              <a:t> </a:t>
            </a:r>
            <a:endParaRPr lang="en-US" altLang="zh-TW" i="1"/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msgflg : </a:t>
            </a:r>
            <a:r>
              <a:rPr lang="en-US" altLang="zh-TW" sz="1800" i="1"/>
              <a:t>The msgflg argument can be set to 0 or IPC_NOWAIT</a:t>
            </a:r>
            <a:r>
              <a:rPr lang="en-US" altLang="zh-TW" sz="1800" b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returns a value equal to the number of bytes actually stored</a:t>
            </a:r>
            <a:r>
              <a:rPr lang="en-US" altLang="zh-TW" sz="1800" b="0"/>
              <a:t> </a:t>
            </a:r>
            <a:r>
              <a:rPr lang="en-US" altLang="zh-TW" i="1"/>
              <a:t>, -1 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Example</a:t>
            </a:r>
          </a:p>
        </p:txBody>
      </p:sp>
      <p:pic>
        <p:nvPicPr>
          <p:cNvPr id="13316" name="Picture 5" descr="Screenshot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295400" y="5715000"/>
            <a:ext cx="7086600" cy="395288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TW" sz="1800" b="0"/>
              <a:t> </a:t>
            </a:r>
            <a:r>
              <a:rPr lang="en-US" altLang="zh-TW" sz="1800"/>
              <a:t>Declare the </a:t>
            </a:r>
            <a:r>
              <a:rPr lang="en-US" altLang="zh-TW" sz="1800" i="1">
                <a:solidFill>
                  <a:srgbClr val="FF0000"/>
                </a:solidFill>
              </a:rPr>
              <a:t>oslab_msg_st</a:t>
            </a:r>
            <a:r>
              <a:rPr lang="en-US" altLang="zh-TW" sz="1800" i="1"/>
              <a:t> </a:t>
            </a:r>
            <a:r>
              <a:rPr lang="en-US" altLang="zh-TW" sz="1800"/>
              <a:t>structure in </a:t>
            </a:r>
            <a:r>
              <a:rPr lang="en-US" altLang="zh-TW" sz="1800">
                <a:solidFill>
                  <a:srgbClr val="FF0000"/>
                </a:solidFill>
              </a:rPr>
              <a:t>msg_que.h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Example (cont.)</a:t>
            </a:r>
          </a:p>
        </p:txBody>
      </p:sp>
      <p:pic>
        <p:nvPicPr>
          <p:cNvPr id="14340" name="Picture 6" descr="Screenshot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524000" y="5791200"/>
            <a:ext cx="7086600" cy="395288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TW" sz="1800" b="0"/>
              <a:t> </a:t>
            </a:r>
            <a:r>
              <a:rPr lang="en-US" altLang="zh-TW" sz="1800"/>
              <a:t>Create a message queue and send 3 messages to the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Example (cont.)</a:t>
            </a:r>
          </a:p>
        </p:txBody>
      </p:sp>
      <p:pic>
        <p:nvPicPr>
          <p:cNvPr id="15364" name="Picture 5" descr="Screenshot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524000" y="5791200"/>
            <a:ext cx="7086600" cy="395288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TW" sz="1800"/>
              <a:t> Now, we have 3 messages in the message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Example (cont.)</a:t>
            </a:r>
          </a:p>
        </p:txBody>
      </p:sp>
      <p:pic>
        <p:nvPicPr>
          <p:cNvPr id="16388" name="Picture 5" descr="Screenshot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524000" y="5700713"/>
            <a:ext cx="7086600" cy="395287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TW" sz="1800"/>
              <a:t> Retrieve messages from the message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Example (cont.)</a:t>
            </a:r>
          </a:p>
        </p:txBody>
      </p:sp>
      <p:pic>
        <p:nvPicPr>
          <p:cNvPr id="17412" name="Picture 3" descr="Screenshot-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Control Function</a:t>
            </a:r>
          </a:p>
        </p:txBody>
      </p:sp>
      <p:sp>
        <p:nvSpPr>
          <p:cNvPr id="18436" name="AutoShape 4"/>
          <p:cNvSpPr>
            <a:spLocks/>
          </p:cNvSpPr>
          <p:nvPr/>
        </p:nvSpPr>
        <p:spPr bwMode="auto">
          <a:xfrm>
            <a:off x="381000" y="1219200"/>
            <a:ext cx="8610600" cy="13716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</a:pPr>
            <a:r>
              <a:rPr lang="en-US" altLang="zh-TW" sz="3200"/>
              <a:t>int msgctl( int</a:t>
            </a:r>
            <a:r>
              <a:rPr lang="en-US" altLang="zh-TW" sz="3200" b="0"/>
              <a:t> msqid, </a:t>
            </a:r>
            <a:r>
              <a:rPr lang="en-US" altLang="zh-TW" sz="3200"/>
              <a:t>int</a:t>
            </a:r>
            <a:r>
              <a:rPr lang="en-US" altLang="zh-TW" sz="3200" b="0"/>
              <a:t> command,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b="0"/>
              <a:t>		   	</a:t>
            </a:r>
            <a:r>
              <a:rPr lang="en-US" altLang="zh-TW" sz="3200"/>
              <a:t>struct msqid_ds</a:t>
            </a:r>
            <a:r>
              <a:rPr lang="en-US" altLang="zh-TW" sz="3200" b="0"/>
              <a:t> *buf);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8001000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command :								IPC_STAT : </a:t>
            </a:r>
            <a:r>
              <a:rPr lang="en-US" altLang="zh-TW" sz="1800" i="1"/>
              <a:t>Query the message queue ID by copying the 	contents of its associated data structure into the buf structure</a:t>
            </a:r>
            <a:r>
              <a:rPr lang="en-US" altLang="zh-TW" sz="1800" b="0"/>
              <a:t> 	</a:t>
            </a:r>
            <a:r>
              <a:rPr lang="en-US" altLang="zh-TW" i="1"/>
              <a:t>IPC_SET : </a:t>
            </a:r>
            <a:r>
              <a:rPr lang="en-US" altLang="zh-TW" sz="1800" i="1"/>
              <a:t>Sets the message queue ID by copying values 	found in the buf structure into corresponding fields in the 	msqid_ds structure associated with the message queue ID</a:t>
            </a:r>
            <a:r>
              <a:rPr lang="en-US" altLang="zh-TW" sz="1800" b="0"/>
              <a:t> 	</a:t>
            </a:r>
            <a:r>
              <a:rPr lang="en-US" altLang="zh-TW" i="1"/>
              <a:t>IPC_RMID : </a:t>
            </a:r>
            <a:r>
              <a:rPr lang="en-US" altLang="zh-TW" sz="1800" i="1"/>
              <a:t>Removes the message queue ID and 	deallocates its associated msqid_ds structure</a:t>
            </a:r>
            <a:r>
              <a:rPr lang="en-US" altLang="zh-TW" sz="1800" b="0"/>
              <a:t> </a:t>
            </a:r>
            <a:r>
              <a:rPr lang="en-US" altLang="zh-TW" i="1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buf : </a:t>
            </a:r>
            <a:r>
              <a:rPr lang="en-US" altLang="zh-TW" sz="1800" i="1"/>
              <a:t>point to a msqid_ds data structure</a:t>
            </a:r>
          </a:p>
          <a:p>
            <a:pPr eaLnBrk="1" hangingPunct="1"/>
            <a:r>
              <a:rPr lang="en-US" altLang="zh-TW" i="1"/>
              <a:t>return 0 on success, -1 on error.</a:t>
            </a:r>
          </a:p>
          <a:p>
            <a:pPr eaLnBrk="1" hangingPunct="1">
              <a:spcBef>
                <a:spcPct val="50000"/>
              </a:spcBef>
            </a:pPr>
            <a:endParaRPr lang="en-US" altLang="zh-TW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i="1" smtClean="0">
                <a:solidFill>
                  <a:schemeClr val="tx1"/>
                </a:solidFill>
                <a:effectLst/>
              </a:rPr>
              <a:t>msqid_ds structure</a:t>
            </a:r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76200" y="1371600"/>
            <a:ext cx="5181600" cy="48006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struct msqid_ds{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struct ipc_perm </a:t>
            </a:r>
            <a:r>
              <a:rPr lang="en-US" altLang="zh-TW" b="0" i="1"/>
              <a:t>msg_perm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struct msg *</a:t>
            </a:r>
            <a:r>
              <a:rPr lang="en-US" altLang="zh-TW" b="0" i="1"/>
              <a:t>msg_first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struct msg *</a:t>
            </a:r>
            <a:r>
              <a:rPr lang="en-US" altLang="zh-TW" b="0" i="1"/>
              <a:t>msg_last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u_short </a:t>
            </a:r>
            <a:r>
              <a:rPr lang="en-US" altLang="zh-TW" b="0" i="1"/>
              <a:t>msg_cbytes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u_short </a:t>
            </a:r>
            <a:r>
              <a:rPr lang="en-US" altLang="zh-TW" b="0" i="1"/>
              <a:t>msg_qnum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u_short </a:t>
            </a:r>
            <a:r>
              <a:rPr lang="en-US" altLang="zh-TW" b="0" i="1"/>
              <a:t>msg_qbytes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u_short </a:t>
            </a:r>
            <a:r>
              <a:rPr lang="en-US" altLang="zh-TW" b="0" i="1"/>
              <a:t>msg_lspid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ushort </a:t>
            </a:r>
            <a:r>
              <a:rPr lang="en-US" altLang="zh-TW" b="0" i="1"/>
              <a:t>msg_lrpid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time_t </a:t>
            </a:r>
            <a:r>
              <a:rPr lang="en-US" altLang="zh-TW" b="0" i="1"/>
              <a:t>msg_stime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time_t </a:t>
            </a:r>
            <a:r>
              <a:rPr lang="en-US" altLang="zh-TW" b="0" i="1"/>
              <a:t>msg_rtime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time_t </a:t>
            </a:r>
            <a:r>
              <a:rPr lang="en-US" altLang="zh-TW" b="0" i="1"/>
              <a:t>msg_ctime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 };</a:t>
            </a:r>
            <a:r>
              <a:rPr lang="en-US" altLang="zh-TW" sz="2000" i="1"/>
              <a:t> </a:t>
            </a:r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5715000" y="2743200"/>
            <a:ext cx="3276600" cy="33528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struct ipc_perm {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ushort </a:t>
            </a:r>
            <a:r>
              <a:rPr lang="en-US" altLang="zh-TW" b="0" i="1"/>
              <a:t>uid</a:t>
            </a:r>
            <a:r>
              <a:rPr lang="en-US" altLang="zh-TW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ushort </a:t>
            </a:r>
            <a:r>
              <a:rPr lang="en-US" altLang="zh-TW" b="0" i="1"/>
              <a:t>gid</a:t>
            </a:r>
            <a:r>
              <a:rPr lang="en-US" altLang="zh-TW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ushort </a:t>
            </a:r>
            <a:r>
              <a:rPr lang="en-US" altLang="zh-TW" b="0" i="1"/>
              <a:t>cuid</a:t>
            </a:r>
            <a:r>
              <a:rPr lang="en-US" altLang="zh-TW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ushort </a:t>
            </a:r>
            <a:r>
              <a:rPr lang="en-US" altLang="zh-TW" b="0" i="1"/>
              <a:t>cgid</a:t>
            </a:r>
            <a:r>
              <a:rPr lang="en-US" altLang="zh-TW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ushort </a:t>
            </a:r>
            <a:r>
              <a:rPr lang="en-US" altLang="zh-TW" b="0" i="1"/>
              <a:t>mode</a:t>
            </a:r>
            <a:r>
              <a:rPr lang="en-US" altLang="zh-TW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ushort </a:t>
            </a:r>
            <a:r>
              <a:rPr lang="en-US" altLang="zh-TW" b="0" i="1"/>
              <a:t>seq</a:t>
            </a:r>
            <a:r>
              <a:rPr lang="en-US" altLang="zh-TW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	key_t </a:t>
            </a:r>
            <a:r>
              <a:rPr lang="en-US" altLang="zh-TW" b="0" i="1"/>
              <a:t>key</a:t>
            </a:r>
            <a:r>
              <a:rPr lang="en-US" altLang="zh-TW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};</a:t>
            </a:r>
            <a:r>
              <a:rPr lang="en-US" altLang="zh-TW" sz="1800" b="0"/>
              <a:t> 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2578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61722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Example</a:t>
            </a:r>
          </a:p>
        </p:txBody>
      </p:sp>
      <p:pic>
        <p:nvPicPr>
          <p:cNvPr id="20484" name="Picture 5" descr="Screenshot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2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524000" y="5700713"/>
            <a:ext cx="7086600" cy="395287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TW" sz="1800"/>
              <a:t> use </a:t>
            </a:r>
            <a:r>
              <a:rPr lang="en-US" altLang="zh-TW" sz="1800" i="1">
                <a:solidFill>
                  <a:srgbClr val="FF0000"/>
                </a:solidFill>
              </a:rPr>
              <a:t>msgctl() </a:t>
            </a:r>
            <a:r>
              <a:rPr lang="en-US" altLang="zh-TW" sz="1800" i="1"/>
              <a:t>to get</a:t>
            </a:r>
            <a:r>
              <a:rPr lang="en-US" altLang="zh-TW" sz="1800" i="1">
                <a:solidFill>
                  <a:srgbClr val="FF0000"/>
                </a:solidFill>
              </a:rPr>
              <a:t> </a:t>
            </a:r>
            <a:r>
              <a:rPr lang="en-US" altLang="zh-TW" sz="1800" i="1"/>
              <a:t>msg. queue state and set the permission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 (cont.)</a:t>
            </a:r>
          </a:p>
        </p:txBody>
      </p:sp>
      <p:pic>
        <p:nvPicPr>
          <p:cNvPr id="21508" name="Picture 5" descr="Screenshot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2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Message Queue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TW" sz="2800" b="1" smtClean="0"/>
              <a:t>Provide a reasonably easy and efficient way of passing data between two unrelated processes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762000" y="3200400"/>
            <a:ext cx="1066800" cy="2057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7315200" y="3200400"/>
            <a:ext cx="1066800" cy="2057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85800" y="2819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Process A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7239000" y="28336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Process B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3124200" y="4024313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Message Queue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3340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47244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1148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400800" y="4038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2286000" y="4038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2" name="Line 18"/>
          <p:cNvSpPr>
            <a:spLocks noChangeShapeType="1"/>
          </p:cNvSpPr>
          <p:nvPr/>
        </p:nvSpPr>
        <p:spPr bwMode="auto">
          <a:xfrm>
            <a:off x="67818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3" name="Line 19"/>
          <p:cNvSpPr>
            <a:spLocks noChangeShapeType="1"/>
          </p:cNvSpPr>
          <p:nvPr/>
        </p:nvSpPr>
        <p:spPr bwMode="auto">
          <a:xfrm>
            <a:off x="5943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4" name="Line 20"/>
          <p:cNvSpPr>
            <a:spLocks noChangeShapeType="1"/>
          </p:cNvSpPr>
          <p:nvPr/>
        </p:nvSpPr>
        <p:spPr bwMode="auto">
          <a:xfrm>
            <a:off x="26670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5" name="Line 21"/>
          <p:cNvSpPr>
            <a:spLocks noChangeShapeType="1"/>
          </p:cNvSpPr>
          <p:nvPr/>
        </p:nvSpPr>
        <p:spPr bwMode="auto">
          <a:xfrm>
            <a:off x="18288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6" name="Rectangle 22"/>
          <p:cNvSpPr>
            <a:spLocks noChangeArrowheads="1"/>
          </p:cNvSpPr>
          <p:nvPr/>
        </p:nvSpPr>
        <p:spPr bwMode="auto">
          <a:xfrm>
            <a:off x="3810000" y="56388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7" name="Text Box 23"/>
          <p:cNvSpPr txBox="1">
            <a:spLocks noChangeArrowheads="1"/>
          </p:cNvSpPr>
          <p:nvPr/>
        </p:nvSpPr>
        <p:spPr bwMode="auto">
          <a:xfrm>
            <a:off x="4191000" y="5638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Lab I (45 pts.)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83058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Write two program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Program A :</a:t>
            </a:r>
            <a:br>
              <a:rPr lang="en-US" altLang="zh-TW" i="1"/>
            </a:br>
            <a:r>
              <a:rPr lang="en-US" altLang="zh-TW" i="1"/>
              <a:t>	create a message queue</a:t>
            </a:r>
            <a:br>
              <a:rPr lang="en-US" altLang="zh-TW" i="1"/>
            </a:br>
            <a:r>
              <a:rPr lang="en-US" altLang="zh-TW" i="1"/>
              <a:t>	user can iteratively type strings</a:t>
            </a:r>
            <a:br>
              <a:rPr lang="en-US" altLang="zh-TW" i="1"/>
            </a:br>
            <a:r>
              <a:rPr lang="en-US" altLang="zh-TW" i="1"/>
              <a:t>	send message to message queue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Program B :</a:t>
            </a:r>
            <a:br>
              <a:rPr lang="en-US" altLang="zh-TW" i="1"/>
            </a:br>
            <a:r>
              <a:rPr lang="en-US" altLang="zh-TW" i="1"/>
              <a:t>	iteratively receive message from message queue</a:t>
            </a:r>
            <a:br>
              <a:rPr lang="en-US" altLang="zh-TW" i="1"/>
            </a:br>
            <a:r>
              <a:rPr lang="en-US" altLang="zh-TW" i="1"/>
              <a:t>	show the message on screen	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When user type “</a:t>
            </a:r>
            <a:r>
              <a:rPr lang="en-US" altLang="zh-TW" i="1">
                <a:solidFill>
                  <a:srgbClr val="FF0000"/>
                </a:solidFill>
              </a:rPr>
              <a:t>exit</a:t>
            </a:r>
            <a:r>
              <a:rPr lang="en-US" altLang="zh-TW" i="1"/>
              <a:t>”, then the two program are both terminated and the message queue is deleted.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Result Example</a:t>
            </a:r>
            <a:endParaRPr lang="zh-TW" altLang="en-US" b="1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3556" name="矩形 5"/>
          <p:cNvSpPr>
            <a:spLocks noChangeArrowheads="1"/>
          </p:cNvSpPr>
          <p:nvPr/>
        </p:nvSpPr>
        <p:spPr bwMode="auto">
          <a:xfrm>
            <a:off x="1219200" y="1600200"/>
            <a:ext cx="6477000" cy="1692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$ ./lab1_sender </a:t>
            </a:r>
          </a:p>
          <a:p>
            <a:pPr eaLnBrk="1" hangingPunct="1"/>
            <a:r>
              <a:rPr lang="en-US" altLang="zh-TW" sz="2000" b="0"/>
              <a:t>Enter some text: This is OSLab</a:t>
            </a:r>
          </a:p>
          <a:p>
            <a:pPr eaLnBrk="1" hangingPunct="1"/>
            <a:r>
              <a:rPr lang="en-US" altLang="zh-TW" sz="2000" b="0"/>
              <a:t>Enter some text: Hello</a:t>
            </a:r>
          </a:p>
          <a:p>
            <a:pPr eaLnBrk="1" hangingPunct="1"/>
            <a:r>
              <a:rPr lang="en-US" altLang="zh-TW" sz="2000" b="0"/>
              <a:t>Enter some text: World</a:t>
            </a:r>
          </a:p>
          <a:p>
            <a:pPr eaLnBrk="1" hangingPunct="1"/>
            <a:r>
              <a:rPr lang="en-US" altLang="zh-TW" sz="2000" b="0"/>
              <a:t>Enter some text: exit</a:t>
            </a:r>
          </a:p>
        </p:txBody>
      </p:sp>
      <p:sp>
        <p:nvSpPr>
          <p:cNvPr id="23557" name="矩形 6"/>
          <p:cNvSpPr>
            <a:spLocks noChangeArrowheads="1"/>
          </p:cNvSpPr>
          <p:nvPr/>
        </p:nvSpPr>
        <p:spPr bwMode="auto">
          <a:xfrm>
            <a:off x="1214438" y="3657600"/>
            <a:ext cx="6481762" cy="2616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$ ./lab1_receiver</a:t>
            </a:r>
          </a:p>
          <a:p>
            <a:pPr eaLnBrk="1" hangingPunct="1"/>
            <a:r>
              <a:rPr lang="en-US" altLang="zh-TW" sz="2000" b="0"/>
              <a:t>Received: This is OSLab</a:t>
            </a:r>
          </a:p>
          <a:p>
            <a:pPr eaLnBrk="1" hangingPunct="1"/>
            <a:endParaRPr lang="en-US" altLang="zh-TW" sz="2000" b="0"/>
          </a:p>
          <a:p>
            <a:pPr eaLnBrk="1" hangingPunct="1"/>
            <a:r>
              <a:rPr lang="en-US" altLang="zh-TW" sz="2000" b="0"/>
              <a:t>Received: Hello</a:t>
            </a:r>
          </a:p>
          <a:p>
            <a:pPr eaLnBrk="1" hangingPunct="1"/>
            <a:endParaRPr lang="en-US" altLang="zh-TW" sz="2000" b="0"/>
          </a:p>
          <a:p>
            <a:pPr eaLnBrk="1" hangingPunct="1"/>
            <a:r>
              <a:rPr lang="en-US" altLang="zh-TW" sz="2000" b="0"/>
              <a:t>Received: World</a:t>
            </a:r>
          </a:p>
          <a:p>
            <a:pPr eaLnBrk="1" hangingPunct="1"/>
            <a:endParaRPr lang="en-US" altLang="zh-TW" sz="2000" b="0"/>
          </a:p>
          <a:p>
            <a:pPr eaLnBrk="1" hangingPunct="1"/>
            <a:r>
              <a:rPr lang="en-US" altLang="zh-TW" sz="2000" b="0"/>
              <a:t>Received: exit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Appendix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80772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You might use these functions: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- fgets(char *</a:t>
            </a:r>
            <a:r>
              <a:rPr lang="en-US" altLang="zh-TW" b="0" i="1"/>
              <a:t>s</a:t>
            </a:r>
            <a:r>
              <a:rPr lang="en-US" altLang="zh-TW" i="1"/>
              <a:t>, int </a:t>
            </a:r>
            <a:r>
              <a:rPr lang="en-US" altLang="zh-TW" b="0" i="1"/>
              <a:t>n</a:t>
            </a:r>
            <a:r>
              <a:rPr lang="en-US" altLang="zh-TW" i="1"/>
              <a:t>, FILE *</a:t>
            </a:r>
            <a:r>
              <a:rPr lang="en-US" altLang="zh-TW" b="0" i="1"/>
              <a:t>stream</a:t>
            </a:r>
            <a:r>
              <a:rPr lang="en-US" altLang="zh-TW" i="1"/>
              <a:t>)</a:t>
            </a:r>
          </a:p>
          <a:p>
            <a:pPr lvl="1" eaLnBrk="1" hangingPunct="1"/>
            <a:r>
              <a:rPr lang="en-US" altLang="zh-TW" b="0"/>
              <a:t>Get string from </a:t>
            </a:r>
            <a:r>
              <a:rPr lang="en-US" altLang="zh-TW" b="0">
                <a:solidFill>
                  <a:srgbClr val="FF0000"/>
                </a:solidFill>
              </a:rPr>
              <a:t>*stream</a:t>
            </a:r>
            <a:r>
              <a:rPr lang="en-US" altLang="zh-TW" b="0"/>
              <a:t> to </a:t>
            </a:r>
            <a:r>
              <a:rPr lang="en-US" altLang="zh-TW" b="0">
                <a:solidFill>
                  <a:srgbClr val="FF0000"/>
                </a:solidFill>
              </a:rPr>
              <a:t>*s</a:t>
            </a:r>
            <a:r>
              <a:rPr lang="en-US" altLang="zh-TW" b="0"/>
              <a:t> with length </a:t>
            </a:r>
            <a:r>
              <a:rPr lang="en-US" altLang="zh-TW" b="0">
                <a:solidFill>
                  <a:srgbClr val="FF0000"/>
                </a:solidFill>
              </a:rPr>
              <a:t>n</a:t>
            </a:r>
            <a:r>
              <a:rPr lang="en-US" altLang="zh-TW" b="0"/>
              <a:t>. Use </a:t>
            </a:r>
            <a:r>
              <a:rPr lang="en-US" altLang="zh-TW" b="0">
                <a:solidFill>
                  <a:srgbClr val="FF0000"/>
                </a:solidFill>
              </a:rPr>
              <a:t>stdin</a:t>
            </a:r>
            <a:r>
              <a:rPr lang="en-US" altLang="zh-TW" b="0"/>
              <a:t> in </a:t>
            </a:r>
            <a:r>
              <a:rPr lang="en-US" altLang="zh-TW" b="0">
                <a:solidFill>
                  <a:srgbClr val="FF0000"/>
                </a:solidFill>
              </a:rPr>
              <a:t>*stream</a:t>
            </a:r>
            <a:r>
              <a:rPr lang="en-US" altLang="zh-TW" b="0"/>
              <a:t> filed to get input from keyboard.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zh-TW" b="0"/>
              <a:t>Ex: fgets(buf, BUFSIZ, stdin)</a:t>
            </a:r>
            <a:endParaRPr lang="en-US" altLang="zh-TW" i="1"/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- strncmp(string </a:t>
            </a:r>
            <a:r>
              <a:rPr lang="en-US" altLang="zh-TW" b="0" i="1"/>
              <a:t>str1</a:t>
            </a:r>
            <a:r>
              <a:rPr lang="en-US" altLang="zh-TW" i="1"/>
              <a:t>, string </a:t>
            </a:r>
            <a:r>
              <a:rPr lang="en-US" altLang="zh-TW" b="0" i="1"/>
              <a:t>str2</a:t>
            </a:r>
            <a:r>
              <a:rPr lang="en-US" altLang="zh-TW" i="1"/>
              <a:t>, int </a:t>
            </a:r>
            <a:r>
              <a:rPr lang="en-US" altLang="zh-TW" b="0" i="1"/>
              <a:t>len</a:t>
            </a:r>
            <a:r>
              <a:rPr lang="en-US" altLang="zh-TW" i="1"/>
              <a:t>)	</a:t>
            </a:r>
          </a:p>
          <a:p>
            <a:pPr lvl="1" eaLnBrk="1" hangingPunct="1"/>
            <a:r>
              <a:rPr lang="en-US" altLang="zh-TW" b="0"/>
              <a:t>Compare </a:t>
            </a:r>
            <a:r>
              <a:rPr lang="en-US" altLang="zh-TW" b="0">
                <a:solidFill>
                  <a:srgbClr val="FF0000"/>
                </a:solidFill>
              </a:rPr>
              <a:t>str1</a:t>
            </a:r>
            <a:r>
              <a:rPr lang="en-US" altLang="zh-TW" b="0"/>
              <a:t> and </a:t>
            </a:r>
            <a:r>
              <a:rPr lang="en-US" altLang="zh-TW" b="0">
                <a:solidFill>
                  <a:srgbClr val="FF0000"/>
                </a:solidFill>
              </a:rPr>
              <a:t>str2</a:t>
            </a:r>
            <a:r>
              <a:rPr lang="en-US" altLang="zh-TW" b="0"/>
              <a:t> with length </a:t>
            </a:r>
            <a:r>
              <a:rPr lang="en-US" altLang="zh-TW" b="0">
                <a:solidFill>
                  <a:srgbClr val="FF0000"/>
                </a:solidFill>
              </a:rPr>
              <a:t>len</a:t>
            </a:r>
            <a:r>
              <a:rPr lang="en-US" altLang="zh-TW" b="0"/>
              <a:t>. Return 0 if equal.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zh-TW" b="0"/>
              <a:t>Ex: strncmp(message, “hello”, 5)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- memset(void</a:t>
            </a:r>
            <a:r>
              <a:rPr lang="en-US" altLang="zh-TW" b="0" i="1"/>
              <a:t> * ptr, </a:t>
            </a:r>
            <a:r>
              <a:rPr lang="en-US" altLang="zh-TW" i="1"/>
              <a:t>int</a:t>
            </a:r>
            <a:r>
              <a:rPr lang="en-US" altLang="zh-TW" b="0" i="1"/>
              <a:t> value, </a:t>
            </a:r>
            <a:r>
              <a:rPr lang="en-US" altLang="zh-TW" i="1"/>
              <a:t>size_t</a:t>
            </a:r>
            <a:r>
              <a:rPr lang="en-US" altLang="zh-TW" b="0" i="1"/>
              <a:t> num</a:t>
            </a:r>
            <a:r>
              <a:rPr lang="en-US" altLang="zh-TW" i="1"/>
              <a:t>)</a:t>
            </a:r>
          </a:p>
          <a:p>
            <a:pPr lvl="1" eaLnBrk="1" hangingPunct="1"/>
            <a:r>
              <a:rPr lang="en-US" altLang="zh-TW" b="0"/>
              <a:t>Fill </a:t>
            </a:r>
            <a:r>
              <a:rPr lang="en-US" altLang="zh-TW" b="0">
                <a:solidFill>
                  <a:srgbClr val="FF0000"/>
                </a:solidFill>
              </a:rPr>
              <a:t>num</a:t>
            </a:r>
            <a:r>
              <a:rPr lang="en-US" altLang="zh-TW" b="0"/>
              <a:t> bytes of </a:t>
            </a:r>
            <a:r>
              <a:rPr lang="en-US" altLang="zh-TW" b="0">
                <a:solidFill>
                  <a:srgbClr val="FF0000"/>
                </a:solidFill>
              </a:rPr>
              <a:t>value</a:t>
            </a:r>
            <a:r>
              <a:rPr lang="en-US" altLang="zh-TW" b="0"/>
              <a:t> into memory </a:t>
            </a:r>
            <a:r>
              <a:rPr lang="en-US" altLang="zh-TW" b="0">
                <a:solidFill>
                  <a:srgbClr val="FF0000"/>
                </a:solidFill>
              </a:rPr>
              <a:t>*ptr</a:t>
            </a:r>
            <a:r>
              <a:rPr lang="en-US" altLang="zh-TW" b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/>
              <a:t>Ex: memset(message, 0, BUFSIZ)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POSIX Shared memory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Two techniques that allow unrelated</a:t>
            </a:r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    processes </a:t>
            </a:r>
            <a:r>
              <a:rPr lang="en-US" altLang="zh-TW" dirty="0"/>
              <a:t>to share memory regions for </a:t>
            </a:r>
            <a:r>
              <a:rPr lang="en-US" altLang="zh-TW" dirty="0" smtClean="0"/>
              <a:t>IPCs</a:t>
            </a:r>
          </a:p>
          <a:p>
            <a:pPr lvl="1">
              <a:defRPr/>
            </a:pPr>
            <a:r>
              <a:rPr lang="en-US" altLang="zh-TW" dirty="0" smtClean="0"/>
              <a:t>shared </a:t>
            </a:r>
            <a:r>
              <a:rPr lang="en-US" altLang="zh-TW" dirty="0"/>
              <a:t>memory‐mapped </a:t>
            </a:r>
            <a:r>
              <a:rPr lang="en-US" altLang="zh-TW" dirty="0" smtClean="0"/>
              <a:t>file</a:t>
            </a:r>
          </a:p>
          <a:p>
            <a:pPr lvl="2">
              <a:defRPr/>
            </a:pPr>
            <a:r>
              <a:rPr lang="en-US" altLang="zh-TW" dirty="0" smtClean="0"/>
              <a:t>Need </a:t>
            </a:r>
            <a:r>
              <a:rPr lang="en-US" altLang="zh-TW" dirty="0"/>
              <a:t>to explicitly create a </a:t>
            </a:r>
            <a:r>
              <a:rPr lang="en-US" altLang="zh-TW" dirty="0" smtClean="0"/>
              <a:t>file</a:t>
            </a:r>
          </a:p>
          <a:p>
            <a:pPr lvl="1">
              <a:defRPr/>
            </a:pPr>
            <a:r>
              <a:rPr lang="en-US" altLang="zh-TW" dirty="0" smtClean="0"/>
              <a:t> </a:t>
            </a:r>
            <a:r>
              <a:rPr lang="en-US" altLang="zh-TW" b="1" dirty="0" smtClean="0"/>
              <a:t>Shared memory</a:t>
            </a:r>
          </a:p>
          <a:p>
            <a:pPr lvl="2">
              <a:defRPr/>
            </a:pPr>
            <a:r>
              <a:rPr lang="en-US" altLang="zh-TW" dirty="0" smtClean="0"/>
              <a:t>Without </a:t>
            </a:r>
            <a:r>
              <a:rPr lang="en-US" altLang="zh-TW" dirty="0"/>
              <a:t>needing to create a corresponding mapped file</a:t>
            </a:r>
            <a:endParaRPr lang="en-US" altLang="zh-TW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POSIX Shared memory</a:t>
            </a:r>
          </a:p>
        </p:txBody>
      </p:sp>
      <p:pic>
        <p:nvPicPr>
          <p:cNvPr id="26628" name="圖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685800"/>
            <a:ext cx="45720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629" name="直線單箭頭接點 4"/>
          <p:cNvCxnSpPr>
            <a:cxnSpLocks noChangeShapeType="1"/>
          </p:cNvCxnSpPr>
          <p:nvPr/>
        </p:nvCxnSpPr>
        <p:spPr bwMode="auto">
          <a:xfrm>
            <a:off x="3581400" y="2133600"/>
            <a:ext cx="14478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0" name="直線單箭頭接點 16"/>
          <p:cNvCxnSpPr>
            <a:cxnSpLocks noChangeShapeType="1"/>
          </p:cNvCxnSpPr>
          <p:nvPr/>
        </p:nvCxnSpPr>
        <p:spPr bwMode="auto">
          <a:xfrm>
            <a:off x="3581400" y="2819400"/>
            <a:ext cx="144780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1" name="直線單箭頭接點 7"/>
          <p:cNvCxnSpPr>
            <a:cxnSpLocks noChangeShapeType="1"/>
          </p:cNvCxnSpPr>
          <p:nvPr/>
        </p:nvCxnSpPr>
        <p:spPr bwMode="auto">
          <a:xfrm flipV="1">
            <a:off x="3581400" y="3352800"/>
            <a:ext cx="14478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2" name="直線單箭頭接點 20"/>
          <p:cNvCxnSpPr>
            <a:cxnSpLocks noChangeShapeType="1"/>
          </p:cNvCxnSpPr>
          <p:nvPr/>
        </p:nvCxnSpPr>
        <p:spPr bwMode="auto">
          <a:xfrm flipV="1">
            <a:off x="3581400" y="4191000"/>
            <a:ext cx="14478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2400" b="1" i="1" dirty="0"/>
              <a:t>Locations of Shared Memory, Memory Mappings, and</a:t>
            </a:r>
            <a:br>
              <a:rPr lang="en-US" altLang="zh-TW" sz="2400" b="1" i="1" dirty="0"/>
            </a:br>
            <a:r>
              <a:rPr lang="en-US" altLang="zh-TW" sz="2400" b="1" i="1" dirty="0"/>
              <a:t>Shared Libraries (x86‐32)</a:t>
            </a:r>
            <a:endParaRPr lang="en-US" altLang="zh-TW" sz="2400" b="1" dirty="0" smtClean="0"/>
          </a:p>
        </p:txBody>
      </p:sp>
      <p:pic>
        <p:nvPicPr>
          <p:cNvPr id="27652" name="圖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96975"/>
            <a:ext cx="548640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POSIX Shared Memory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To use a POSIX shared memory object</a:t>
            </a:r>
          </a:p>
          <a:p>
            <a:pPr lvl="1">
              <a:defRPr/>
            </a:pPr>
            <a:r>
              <a:rPr lang="en-US" altLang="zh-TW" dirty="0" smtClean="0"/>
              <a:t>Use the </a:t>
            </a:r>
            <a:r>
              <a:rPr lang="en-US" altLang="zh-TW" b="1" i="1" dirty="0" err="1" smtClean="0"/>
              <a:t>shm_open</a:t>
            </a:r>
            <a:r>
              <a:rPr lang="en-US" altLang="zh-TW" b="1" i="1" dirty="0" smtClean="0"/>
              <a:t>() </a:t>
            </a:r>
            <a:r>
              <a:rPr lang="en-US" altLang="zh-TW" dirty="0" smtClean="0"/>
              <a:t>function to open or create an object with </a:t>
            </a:r>
            <a:r>
              <a:rPr lang="en-US" altLang="zh-TW" dirty="0"/>
              <a:t>a specified name</a:t>
            </a:r>
          </a:p>
          <a:p>
            <a:pPr lvl="2">
              <a:defRPr/>
            </a:pPr>
            <a:r>
              <a:rPr lang="en-US" altLang="zh-TW" dirty="0"/>
              <a:t>Return a </a:t>
            </a:r>
            <a:r>
              <a:rPr lang="en-US" altLang="zh-TW" i="1" dirty="0"/>
              <a:t>file descriptor </a:t>
            </a:r>
            <a:r>
              <a:rPr lang="en-US" altLang="zh-TW" dirty="0"/>
              <a:t>referring to the object</a:t>
            </a:r>
          </a:p>
          <a:p>
            <a:pPr lvl="2">
              <a:defRPr/>
            </a:pPr>
            <a:r>
              <a:rPr lang="en-US" altLang="zh-TW" dirty="0" smtClean="0"/>
              <a:t>Analogous to the </a:t>
            </a:r>
            <a:r>
              <a:rPr lang="en-US" altLang="zh-TW" i="1" dirty="0" smtClean="0"/>
              <a:t>open() </a:t>
            </a:r>
            <a:r>
              <a:rPr lang="en-US" altLang="zh-TW" dirty="0" smtClean="0"/>
              <a:t>system call</a:t>
            </a:r>
          </a:p>
          <a:p>
            <a:pPr lvl="1">
              <a:defRPr/>
            </a:pPr>
            <a:r>
              <a:rPr lang="en-US" altLang="zh-TW" dirty="0" smtClean="0"/>
              <a:t>Pass the file descriptor in a call to </a:t>
            </a:r>
            <a:r>
              <a:rPr lang="en-US" altLang="zh-TW" b="1" i="1" dirty="0" err="1" smtClean="0"/>
              <a:t>mmap</a:t>
            </a:r>
            <a:r>
              <a:rPr lang="en-US" altLang="zh-TW" b="1" dirty="0" smtClean="0"/>
              <a:t>()</a:t>
            </a:r>
          </a:p>
          <a:p>
            <a:pPr lvl="2">
              <a:defRPr/>
            </a:pPr>
            <a:r>
              <a:rPr lang="en-US" altLang="zh-TW" dirty="0"/>
              <a:t>Specifies </a:t>
            </a:r>
            <a:r>
              <a:rPr lang="en-US" altLang="zh-TW" i="1" dirty="0"/>
              <a:t>MAP_SHARED </a:t>
            </a:r>
            <a:r>
              <a:rPr lang="en-US" altLang="zh-TW" dirty="0"/>
              <a:t>in the flags argument</a:t>
            </a:r>
            <a:endParaRPr lang="en-US" altLang="zh-TW" i="1" dirty="0">
              <a:latin typeface="Arial" charset="0"/>
            </a:endParaRPr>
          </a:p>
          <a:p>
            <a:pPr>
              <a:defRPr/>
            </a:pP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Shared Memory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Linux </a:t>
            </a:r>
            <a:r>
              <a:rPr lang="en-US" altLang="zh-TW" dirty="0"/>
              <a:t>create a </a:t>
            </a:r>
            <a:r>
              <a:rPr lang="en-US" altLang="zh-TW" i="1" dirty="0"/>
              <a:t>pseudo‐file</a:t>
            </a:r>
            <a:r>
              <a:rPr lang="en-US" altLang="zh-TW" dirty="0"/>
              <a:t> for shared memory</a:t>
            </a:r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    objects </a:t>
            </a:r>
            <a:r>
              <a:rPr lang="en-US" altLang="zh-TW" dirty="0"/>
              <a:t>in a special location /</a:t>
            </a:r>
            <a:r>
              <a:rPr lang="en-US" altLang="zh-TW" i="1" dirty="0" err="1"/>
              <a:t>dev</a:t>
            </a:r>
            <a:r>
              <a:rPr lang="en-US" altLang="zh-TW" i="1" dirty="0"/>
              <a:t>/</a:t>
            </a:r>
            <a:r>
              <a:rPr lang="en-US" altLang="zh-TW" i="1" dirty="0" err="1"/>
              <a:t>shm</a:t>
            </a:r>
            <a:endParaRPr lang="en-US" altLang="zh-TW" i="1" dirty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The </a:t>
            </a:r>
            <a:r>
              <a:rPr lang="en-US" altLang="zh-TW" dirty="0"/>
              <a:t>shared memory has kernel </a:t>
            </a:r>
            <a:r>
              <a:rPr lang="en-US" altLang="zh-TW" dirty="0" smtClean="0"/>
              <a:t>persistence</a:t>
            </a:r>
          </a:p>
          <a:p>
            <a:pPr lvl="1">
              <a:defRPr/>
            </a:pPr>
            <a:r>
              <a:rPr lang="en-US" altLang="zh-TW" dirty="0" smtClean="0"/>
              <a:t>The </a:t>
            </a:r>
            <a:r>
              <a:rPr lang="en-US" altLang="zh-TW" dirty="0"/>
              <a:t>objects will persist even if no </a:t>
            </a:r>
            <a:r>
              <a:rPr lang="en-US" altLang="zh-TW" dirty="0" smtClean="0"/>
              <a:t>process currently has them open</a:t>
            </a:r>
            <a:endParaRPr lang="en-US" altLang="zh-TW" dirty="0"/>
          </a:p>
          <a:p>
            <a:pPr lvl="2">
              <a:defRPr/>
            </a:pPr>
            <a:r>
              <a:rPr lang="en-US" altLang="zh-TW" dirty="0" smtClean="0"/>
              <a:t>Until </a:t>
            </a:r>
            <a:r>
              <a:rPr lang="en-US" altLang="zh-TW" dirty="0"/>
              <a:t>the system is shut down or calling </a:t>
            </a:r>
            <a:r>
              <a:rPr lang="en-US" altLang="zh-TW" i="1" dirty="0"/>
              <a:t>unlink()</a:t>
            </a:r>
            <a:endParaRPr lang="zh-TW" altLang="en-US" i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Shared Memory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Similar </a:t>
            </a:r>
            <a:r>
              <a:rPr lang="en-US" altLang="zh-TW" dirty="0"/>
              <a:t>to the memory‐mapped </a:t>
            </a:r>
            <a:r>
              <a:rPr lang="en-US" altLang="zh-TW" dirty="0" smtClean="0"/>
              <a:t>files</a:t>
            </a:r>
          </a:p>
          <a:p>
            <a:pPr lvl="1">
              <a:defRPr/>
            </a:pPr>
            <a:r>
              <a:rPr lang="en-US" altLang="zh-TW" dirty="0" smtClean="0"/>
              <a:t>Use </a:t>
            </a:r>
            <a:r>
              <a:rPr lang="en-US" altLang="zh-TW" dirty="0"/>
              <a:t>a </a:t>
            </a:r>
            <a:r>
              <a:rPr lang="en-US" altLang="zh-TW" b="1" dirty="0"/>
              <a:t>semaphore</a:t>
            </a:r>
            <a:r>
              <a:rPr lang="en-US" altLang="zh-TW" dirty="0"/>
              <a:t> (or other </a:t>
            </a:r>
            <a:r>
              <a:rPr lang="en-US" altLang="zh-TW" dirty="0" smtClean="0"/>
              <a:t>synchronization primitive</a:t>
            </a:r>
            <a:r>
              <a:rPr lang="en-US" altLang="zh-TW" dirty="0"/>
              <a:t>) to synchronize their accesses, if two </a:t>
            </a:r>
            <a:r>
              <a:rPr lang="en-US" altLang="zh-TW" dirty="0" smtClean="0"/>
              <a:t>or more </a:t>
            </a:r>
            <a:r>
              <a:rPr lang="en-US" altLang="zh-TW" dirty="0"/>
              <a:t>processes access a memory‐mapped </a:t>
            </a:r>
            <a:r>
              <a:rPr lang="en-US" altLang="zh-TW" dirty="0" smtClean="0"/>
              <a:t>file simultaneously</a:t>
            </a:r>
          </a:p>
          <a:p>
            <a:pPr lvl="1">
              <a:defRPr/>
            </a:pPr>
            <a:r>
              <a:rPr lang="en-US" altLang="zh-TW" dirty="0" smtClean="0"/>
              <a:t>Introduced later in Lab 8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627313" y="6642100"/>
            <a:ext cx="3889375" cy="215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Creating Shared Memory Objects</a:t>
            </a:r>
          </a:p>
        </p:txBody>
      </p:sp>
      <p:sp>
        <p:nvSpPr>
          <p:cNvPr id="31748" name="AutoShape 4"/>
          <p:cNvSpPr>
            <a:spLocks/>
          </p:cNvSpPr>
          <p:nvPr/>
        </p:nvSpPr>
        <p:spPr bwMode="auto">
          <a:xfrm>
            <a:off x="381000" y="1295400"/>
            <a:ext cx="8610600" cy="31242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sz="3200"/>
              <a:t>#include &lt;fcntl.h&gt;</a:t>
            </a:r>
            <a:endParaRPr lang="en-US" altLang="zh-TW" sz="1800" b="0"/>
          </a:p>
          <a:p>
            <a:pPr eaLnBrk="1" hangingPunct="1"/>
            <a:r>
              <a:rPr lang="en-US" altLang="zh-TW" sz="3200"/>
              <a:t>#include &lt;sys/stat.h&gt;</a:t>
            </a:r>
          </a:p>
          <a:p>
            <a:pPr eaLnBrk="1" hangingPunct="1"/>
            <a:r>
              <a:rPr lang="en-US" altLang="zh-TW" sz="3200"/>
              <a:t>#include &lt;sys/mman.h&gt;</a:t>
            </a:r>
          </a:p>
          <a:p>
            <a:pPr eaLnBrk="1" hangingPunct="1"/>
            <a:endParaRPr lang="en-US" altLang="zh-TW" sz="3200"/>
          </a:p>
          <a:p>
            <a:pPr eaLnBrk="1" hangingPunct="1"/>
            <a:r>
              <a:rPr lang="en-US" altLang="zh-TW" sz="3200"/>
              <a:t>Int shm_open( const char *name, </a:t>
            </a:r>
          </a:p>
          <a:p>
            <a:pPr eaLnBrk="1" hangingPunct="1"/>
            <a:r>
              <a:rPr lang="en-US" altLang="zh-TW" sz="3200"/>
              <a:t>	int oflag, mode_t mode);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85800" y="4495800"/>
            <a:ext cx="80010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b="0" i="1" dirty="0">
                <a:latin typeface="Times New Roman" pitchFamily="18" charset="0"/>
              </a:rPr>
              <a:t>name</a:t>
            </a:r>
            <a:r>
              <a:rPr lang="en-US" altLang="zh-TW" b="0" dirty="0">
                <a:latin typeface="Times New Roman" pitchFamily="18" charset="0"/>
              </a:rPr>
              <a:t>: the shared memory object to </a:t>
            </a:r>
            <a:r>
              <a:rPr lang="en-US" altLang="zh-TW" b="0" dirty="0" smtClean="0">
                <a:latin typeface="Times New Roman" pitchFamily="18" charset="0"/>
              </a:rPr>
              <a:t>be </a:t>
            </a:r>
            <a:r>
              <a:rPr lang="en-US" altLang="zh-TW" b="0" dirty="0">
                <a:latin typeface="Times New Roman" pitchFamily="18" charset="0"/>
              </a:rPr>
              <a:t>created or opened.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b="0" i="1" dirty="0" err="1">
                <a:latin typeface="Times New Roman" pitchFamily="18" charset="0"/>
              </a:rPr>
              <a:t>oflag</a:t>
            </a:r>
            <a:r>
              <a:rPr lang="en-US" altLang="zh-TW" b="0" dirty="0">
                <a:latin typeface="Times New Roman" pitchFamily="18" charset="0"/>
              </a:rPr>
              <a:t>: shown below.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b="0" i="1" dirty="0">
                <a:latin typeface="Times New Roman" pitchFamily="18" charset="0"/>
              </a:rPr>
              <a:t>mode</a:t>
            </a:r>
            <a:r>
              <a:rPr lang="en-US" altLang="zh-TW" b="0" dirty="0">
                <a:latin typeface="Times New Roman" pitchFamily="18" charset="0"/>
              </a:rPr>
              <a:t>: as shown in previous page.</a:t>
            </a:r>
          </a:p>
          <a:p>
            <a:pPr>
              <a:spcBef>
                <a:spcPct val="20000"/>
              </a:spcBef>
            </a:pPr>
            <a:r>
              <a:rPr lang="en-US" altLang="zh-TW" b="0" dirty="0">
                <a:solidFill>
                  <a:srgbClr val="FF0000"/>
                </a:solidFill>
              </a:rPr>
              <a:t>Return file descriptor on success, or -1 on error</a:t>
            </a:r>
            <a:r>
              <a:rPr lang="en-US" altLang="zh-TW" b="0" dirty="0"/>
              <a:t>.</a:t>
            </a:r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smtClean="0"/>
              <a:t>Message Queue Structure in Linux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33400" y="1905000"/>
            <a:ext cx="1676400" cy="3505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334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85800" y="217805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</a:rPr>
              <a:t>ipc_perm</a:t>
            </a:r>
            <a:r>
              <a:rPr lang="en-US" altLang="zh-TW" sz="1800" b="0"/>
              <a:t> structure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" y="15240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b="0"/>
              <a:t>struct </a:t>
            </a:r>
            <a:r>
              <a:rPr lang="en-US" altLang="zh-TW" sz="1800" i="1">
                <a:solidFill>
                  <a:srgbClr val="FF0000"/>
                </a:solidFill>
              </a:rPr>
              <a:t>msqid_ds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533400" y="3429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533400" y="3810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62000" y="3048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</a:rPr>
              <a:t>*msg_first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62000" y="344328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</a:rPr>
              <a:t>*msg_last</a:t>
            </a: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1295400" y="3962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3505200" y="2514600"/>
            <a:ext cx="1600200" cy="2209800"/>
            <a:chOff x="2208" y="1584"/>
            <a:chExt cx="1008" cy="1392"/>
          </a:xfrm>
        </p:grpSpPr>
        <p:sp>
          <p:nvSpPr>
            <p:cNvPr id="5157" name="Rectangle 14"/>
            <p:cNvSpPr>
              <a:spLocks noChangeArrowheads="1"/>
            </p:cNvSpPr>
            <p:nvPr/>
          </p:nvSpPr>
          <p:spPr bwMode="auto">
            <a:xfrm>
              <a:off x="2208" y="1584"/>
              <a:ext cx="1008" cy="13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5158" name="Text Box 15"/>
            <p:cNvSpPr txBox="1">
              <a:spLocks noChangeArrowheads="1"/>
            </p:cNvSpPr>
            <p:nvPr/>
          </p:nvSpPr>
          <p:spPr bwMode="auto">
            <a:xfrm>
              <a:off x="2448" y="158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59" name="Line 16"/>
            <p:cNvSpPr>
              <a:spLocks noChangeShapeType="1"/>
            </p:cNvSpPr>
            <p:nvPr/>
          </p:nvSpPr>
          <p:spPr bwMode="auto">
            <a:xfrm>
              <a:off x="2208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0" name="Line 17"/>
            <p:cNvSpPr>
              <a:spLocks noChangeShapeType="1"/>
            </p:cNvSpPr>
            <p:nvPr/>
          </p:nvSpPr>
          <p:spPr bwMode="auto">
            <a:xfrm>
              <a:off x="2208" y="20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" name="Text Box 19"/>
            <p:cNvSpPr txBox="1">
              <a:spLocks noChangeArrowheads="1"/>
            </p:cNvSpPr>
            <p:nvPr/>
          </p:nvSpPr>
          <p:spPr bwMode="auto">
            <a:xfrm>
              <a:off x="2448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type</a:t>
              </a:r>
            </a:p>
          </p:txBody>
        </p:sp>
        <p:sp>
          <p:nvSpPr>
            <p:cNvPr id="5162" name="Text Box 20"/>
            <p:cNvSpPr txBox="1">
              <a:spLocks noChangeArrowheads="1"/>
            </p:cNvSpPr>
            <p:nvPr/>
          </p:nvSpPr>
          <p:spPr bwMode="auto">
            <a:xfrm>
              <a:off x="2352" y="23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message</a:t>
              </a:r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6324600" y="2514600"/>
            <a:ext cx="1600200" cy="2209800"/>
            <a:chOff x="3984" y="1584"/>
            <a:chExt cx="1008" cy="1392"/>
          </a:xfrm>
        </p:grpSpPr>
        <p:sp>
          <p:nvSpPr>
            <p:cNvPr id="5151" name="Rectangle 23"/>
            <p:cNvSpPr>
              <a:spLocks noChangeArrowheads="1"/>
            </p:cNvSpPr>
            <p:nvPr/>
          </p:nvSpPr>
          <p:spPr bwMode="auto">
            <a:xfrm>
              <a:off x="3984" y="1584"/>
              <a:ext cx="1008" cy="13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5152" name="Text Box 24"/>
            <p:cNvSpPr txBox="1">
              <a:spLocks noChangeArrowheads="1"/>
            </p:cNvSpPr>
            <p:nvPr/>
          </p:nvSpPr>
          <p:spPr bwMode="auto">
            <a:xfrm>
              <a:off x="4224" y="158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53" name="Line 25"/>
            <p:cNvSpPr>
              <a:spLocks noChangeShapeType="1"/>
            </p:cNvSpPr>
            <p:nvPr/>
          </p:nvSpPr>
          <p:spPr bwMode="auto">
            <a:xfrm>
              <a:off x="3984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4" name="Line 26"/>
            <p:cNvSpPr>
              <a:spLocks noChangeShapeType="1"/>
            </p:cNvSpPr>
            <p:nvPr/>
          </p:nvSpPr>
          <p:spPr bwMode="auto">
            <a:xfrm>
              <a:off x="3984" y="20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5" name="Text Box 27"/>
            <p:cNvSpPr txBox="1">
              <a:spLocks noChangeArrowheads="1"/>
            </p:cNvSpPr>
            <p:nvPr/>
          </p:nvSpPr>
          <p:spPr bwMode="auto">
            <a:xfrm>
              <a:off x="4224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type</a:t>
              </a:r>
            </a:p>
          </p:txBody>
        </p:sp>
        <p:sp>
          <p:nvSpPr>
            <p:cNvPr id="5156" name="Text Box 28"/>
            <p:cNvSpPr txBox="1">
              <a:spLocks noChangeArrowheads="1"/>
            </p:cNvSpPr>
            <p:nvPr/>
          </p:nvSpPr>
          <p:spPr bwMode="auto">
            <a:xfrm>
              <a:off x="4128" y="23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message</a:t>
              </a:r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2209800" y="2667000"/>
            <a:ext cx="1295400" cy="533400"/>
            <a:chOff x="1392" y="1680"/>
            <a:chExt cx="816" cy="336"/>
          </a:xfrm>
        </p:grpSpPr>
        <p:sp>
          <p:nvSpPr>
            <p:cNvPr id="5148" name="Line 32"/>
            <p:cNvSpPr>
              <a:spLocks noChangeShapeType="1"/>
            </p:cNvSpPr>
            <p:nvPr/>
          </p:nvSpPr>
          <p:spPr bwMode="auto">
            <a:xfrm>
              <a:off x="139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9" name="Line 33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0" name="Line 34"/>
            <p:cNvSpPr>
              <a:spLocks noChangeShapeType="1"/>
            </p:cNvSpPr>
            <p:nvPr/>
          </p:nvSpPr>
          <p:spPr bwMode="auto">
            <a:xfrm>
              <a:off x="1680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2209800" y="2819400"/>
            <a:ext cx="1295400" cy="838200"/>
            <a:chOff x="1392" y="1776"/>
            <a:chExt cx="816" cy="528"/>
          </a:xfrm>
        </p:grpSpPr>
        <p:sp>
          <p:nvSpPr>
            <p:cNvPr id="5145" name="Line 36"/>
            <p:cNvSpPr>
              <a:spLocks noChangeShapeType="1"/>
            </p:cNvSpPr>
            <p:nvPr/>
          </p:nvSpPr>
          <p:spPr bwMode="auto">
            <a:xfrm>
              <a:off x="1392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6" name="Line 37"/>
            <p:cNvSpPr>
              <a:spLocks noChangeShapeType="1"/>
            </p:cNvSpPr>
            <p:nvPr/>
          </p:nvSpPr>
          <p:spPr bwMode="auto">
            <a:xfrm flipV="1">
              <a:off x="1824" y="17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7" name="Line 38"/>
            <p:cNvSpPr>
              <a:spLocks noChangeShapeType="1"/>
            </p:cNvSpPr>
            <p:nvPr/>
          </p:nvSpPr>
          <p:spPr bwMode="auto">
            <a:xfrm>
              <a:off x="1824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51054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2209800" y="2819400"/>
            <a:ext cx="4114800" cy="2209800"/>
            <a:chOff x="1392" y="1776"/>
            <a:chExt cx="2592" cy="1392"/>
          </a:xfrm>
        </p:grpSpPr>
        <p:sp>
          <p:nvSpPr>
            <p:cNvPr id="5140" name="Line 41"/>
            <p:cNvSpPr>
              <a:spLocks noChangeShapeType="1"/>
            </p:cNvSpPr>
            <p:nvPr/>
          </p:nvSpPr>
          <p:spPr bwMode="auto">
            <a:xfrm>
              <a:off x="1392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1" name="Line 42"/>
            <p:cNvSpPr>
              <a:spLocks noChangeShapeType="1"/>
            </p:cNvSpPr>
            <p:nvPr/>
          </p:nvSpPr>
          <p:spPr bwMode="auto">
            <a:xfrm>
              <a:off x="1776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2" name="Line 43"/>
            <p:cNvSpPr>
              <a:spLocks noChangeShapeType="1"/>
            </p:cNvSpPr>
            <p:nvPr/>
          </p:nvSpPr>
          <p:spPr bwMode="auto">
            <a:xfrm>
              <a:off x="1776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3" name="Line 44"/>
            <p:cNvSpPr>
              <a:spLocks noChangeShapeType="1"/>
            </p:cNvSpPr>
            <p:nvPr/>
          </p:nvSpPr>
          <p:spPr bwMode="auto">
            <a:xfrm flipV="1">
              <a:off x="3696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4" name="Line 45"/>
            <p:cNvSpPr>
              <a:spLocks noChangeShapeType="1"/>
            </p:cNvSpPr>
            <p:nvPr/>
          </p:nvSpPr>
          <p:spPr bwMode="auto">
            <a:xfrm>
              <a:off x="3696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657600" y="2147888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b="0"/>
              <a:t>struct </a:t>
            </a:r>
            <a:r>
              <a:rPr lang="en-US" altLang="zh-TW" sz="1800" i="1">
                <a:solidFill>
                  <a:srgbClr val="FF0000"/>
                </a:solidFill>
              </a:rPr>
              <a:t>msg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" grpId="0" animBg="1"/>
      <p:bldP spid="102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Creating Shared Memory Objects (cont.)</a:t>
            </a:r>
            <a:endParaRPr lang="en-US" altLang="zh-TW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6"/>
          <p:cNvGraphicFramePr>
            <a:graphicFrameLocks noGrp="1"/>
          </p:cNvGraphicFramePr>
          <p:nvPr>
            <p:ph sz="half" idx="1"/>
          </p:nvPr>
        </p:nvGraphicFramePr>
        <p:xfrm>
          <a:off x="304800" y="2819400"/>
          <a:ext cx="8610600" cy="23177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5300"/>
                <a:gridCol w="4305300"/>
              </a:tblGrid>
              <a:tr h="46786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Flag</a:t>
                      </a:r>
                      <a:endParaRPr lang="zh-TW" altLang="en-US" sz="1800" dirty="0"/>
                    </a:p>
                  </a:txBody>
                  <a:tcPr marL="44873" marR="44873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Description</a:t>
                      </a:r>
                      <a:endParaRPr lang="zh-TW" altLang="en-US" sz="1800" dirty="0"/>
                    </a:p>
                  </a:txBody>
                  <a:tcPr marL="44873" marR="44873" marT="45740" marB="45740"/>
                </a:tc>
              </a:tr>
              <a:tr h="6753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O_CREAT</a:t>
                      </a:r>
                    </a:p>
                    <a:p>
                      <a:r>
                        <a:rPr lang="en-US" altLang="zh-TW" sz="1800" dirty="0" smtClean="0"/>
                        <a:t>O_EXCL</a:t>
                      </a:r>
                      <a:endParaRPr lang="zh-TW" altLang="en-US" sz="1800" dirty="0"/>
                    </a:p>
                  </a:txBody>
                  <a:tcPr marL="44873" marR="44873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Create object</a:t>
                      </a:r>
                      <a:r>
                        <a:rPr lang="en-US" altLang="zh-TW" sz="1800" baseline="0" dirty="0" smtClean="0"/>
                        <a:t> if it doesn’t already exist </a:t>
                      </a:r>
                    </a:p>
                    <a:p>
                      <a:r>
                        <a:rPr lang="en-US" altLang="zh-TW" sz="1800" baseline="0" dirty="0" smtClean="0"/>
                        <a:t>With O_CREAT, create object exclusively</a:t>
                      </a:r>
                      <a:endParaRPr lang="zh-TW" altLang="en-US" sz="1800" dirty="0"/>
                    </a:p>
                  </a:txBody>
                  <a:tcPr marL="44873" marR="44873" marT="45740" marB="45740"/>
                </a:tc>
              </a:tr>
              <a:tr h="70668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O_RDONLY</a:t>
                      </a:r>
                    </a:p>
                    <a:p>
                      <a:r>
                        <a:rPr lang="en-US" altLang="zh-TW" sz="1800" dirty="0" smtClean="0"/>
                        <a:t>O_RDWR</a:t>
                      </a:r>
                      <a:endParaRPr lang="zh-TW" altLang="en-US" sz="1800" dirty="0"/>
                    </a:p>
                  </a:txBody>
                  <a:tcPr marL="44873" marR="44873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Open for read-</a:t>
                      </a:r>
                      <a:r>
                        <a:rPr lang="en-US" altLang="zh-TW" sz="1800" baseline="0" dirty="0" smtClean="0"/>
                        <a:t>only access</a:t>
                      </a:r>
                    </a:p>
                    <a:p>
                      <a:r>
                        <a:rPr lang="en-US" altLang="zh-TW" sz="1800" baseline="0" dirty="0" smtClean="0"/>
                        <a:t>Open for read-write access</a:t>
                      </a:r>
                      <a:endParaRPr lang="zh-TW" altLang="en-US" sz="1800" dirty="0"/>
                    </a:p>
                  </a:txBody>
                  <a:tcPr marL="44873" marR="44873" marT="45740" marB="45740"/>
                </a:tc>
              </a:tr>
              <a:tr h="46786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O_TRUNC</a:t>
                      </a:r>
                      <a:endParaRPr lang="zh-TW" altLang="en-US" sz="1800" dirty="0"/>
                    </a:p>
                  </a:txBody>
                  <a:tcPr marL="44873" marR="44873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Truncate object to zero length</a:t>
                      </a:r>
                      <a:endParaRPr lang="zh-TW" altLang="en-US" sz="1800" dirty="0"/>
                    </a:p>
                  </a:txBody>
                  <a:tcPr marL="44873" marR="44873" marT="45740" marB="45740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8200" y="2057400"/>
            <a:ext cx="7848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800" dirty="0">
                <a:latin typeface="+mn-lt"/>
                <a:ea typeface="+mn-ea"/>
              </a:rPr>
              <a:t>Bit values for the </a:t>
            </a:r>
            <a:r>
              <a:rPr lang="en-US" altLang="zh-TW" sz="2800" i="1" dirty="0" err="1">
                <a:latin typeface="+mn-lt"/>
                <a:ea typeface="+mn-ea"/>
              </a:rPr>
              <a:t>mq_open</a:t>
            </a:r>
            <a:r>
              <a:rPr lang="en-US" altLang="zh-TW" sz="2800" i="1" dirty="0">
                <a:latin typeface="+mn-lt"/>
                <a:ea typeface="+mn-ea"/>
              </a:rPr>
              <a:t>() </a:t>
            </a:r>
            <a:r>
              <a:rPr lang="en-US" altLang="zh-TW" sz="2800" dirty="0" err="1">
                <a:latin typeface="+mn-lt"/>
                <a:ea typeface="+mn-ea"/>
              </a:rPr>
              <a:t>oflag</a:t>
            </a:r>
            <a:r>
              <a:rPr lang="en-US" altLang="zh-TW" sz="2800" dirty="0">
                <a:latin typeface="+mn-lt"/>
                <a:ea typeface="+mn-ea"/>
              </a:rPr>
              <a:t> argument</a:t>
            </a:r>
            <a:endParaRPr lang="zh-TW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Creating Shared Memory Objects (cont.)</a:t>
            </a:r>
            <a:endParaRPr lang="zh-TW" altLang="en-US" dirty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Constants for File Permission Bits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990600" y="2209800"/>
          <a:ext cx="7162801" cy="4125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3858"/>
                <a:gridCol w="2185261"/>
                <a:gridCol w="2913682"/>
              </a:tblGrid>
              <a:tr h="4678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Constant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Octal value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Permission bit</a:t>
                      </a:r>
                      <a:endParaRPr lang="zh-TW" altLang="en-US" sz="1800" dirty="0"/>
                    </a:p>
                  </a:txBody>
                  <a:tcPr marL="44873" marR="44873" marT="45737" marB="45737"/>
                </a:tc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S_ISUID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S_ISGID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S_ISVTX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04000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02000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01000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smtClean="0"/>
                        <a:t>Set-user-ID</a:t>
                      </a:r>
                    </a:p>
                    <a:p>
                      <a:pPr algn="ctr"/>
                      <a:r>
                        <a:rPr lang="en-US" altLang="zh-TW" sz="1800" baseline="0" smtClean="0"/>
                        <a:t>Set-group-ID</a:t>
                      </a:r>
                    </a:p>
                    <a:p>
                      <a:pPr algn="ctr"/>
                      <a:r>
                        <a:rPr lang="en-US" altLang="zh-TW" sz="1800" baseline="0" smtClean="0"/>
                        <a:t>Sticky</a:t>
                      </a:r>
                      <a:endParaRPr lang="en-US" altLang="zh-TW" sz="1800" baseline="0" dirty="0" smtClean="0"/>
                    </a:p>
                  </a:txBody>
                  <a:tcPr marL="44873" marR="44873" marT="45737" marB="45737"/>
                </a:tc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S_IRUSR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S_IWUSR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S_IXUSR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0400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0200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0100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User-read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User-write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User-execute</a:t>
                      </a:r>
                    </a:p>
                  </a:txBody>
                  <a:tcPr marL="44873" marR="44873" marT="45737" marB="45737"/>
                </a:tc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S_IRGRP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S_IWGRP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S_IXGRP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010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Group-read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Group-write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Group-execute</a:t>
                      </a:r>
                    </a:p>
                  </a:txBody>
                  <a:tcPr marL="44873" marR="44873" marT="45737" marB="45737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S_IROTH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S_IWOTH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S_IXOTH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Other-read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Other-write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Other-execute</a:t>
                      </a:r>
                      <a:endParaRPr lang="zh-TW" altLang="en-US" sz="1800" dirty="0"/>
                    </a:p>
                  </a:txBody>
                  <a:tcPr marL="44873" marR="44873" marT="45737" marB="45737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627313" y="6642100"/>
            <a:ext cx="3889375" cy="215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Creating Shared Memory Objects (cont.)</a:t>
            </a:r>
            <a:endParaRPr lang="en-US" altLang="zh-TW" b="1" dirty="0" smtClean="0"/>
          </a:p>
        </p:txBody>
      </p:sp>
      <p:sp>
        <p:nvSpPr>
          <p:cNvPr id="31748" name="AutoShape 4"/>
          <p:cNvSpPr>
            <a:spLocks/>
          </p:cNvSpPr>
          <p:nvPr/>
        </p:nvSpPr>
        <p:spPr bwMode="auto">
          <a:xfrm>
            <a:off x="381000" y="1600200"/>
            <a:ext cx="8610600" cy="16002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sz="3200" dirty="0" smtClean="0"/>
              <a:t>void </a:t>
            </a:r>
            <a:r>
              <a:rPr lang="en-US" altLang="zh-TW" sz="3200" dirty="0"/>
              <a:t>*</a:t>
            </a:r>
            <a:r>
              <a:rPr lang="en-US" altLang="zh-TW" sz="3200" dirty="0" err="1"/>
              <a:t>mmap</a:t>
            </a:r>
            <a:r>
              <a:rPr lang="en-US" altLang="zh-TW" sz="3200" dirty="0"/>
              <a:t>(void *</a:t>
            </a:r>
            <a:r>
              <a:rPr lang="en-US" altLang="zh-TW" sz="3200" i="1" dirty="0" err="1"/>
              <a:t>addr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size_t</a:t>
            </a:r>
            <a:r>
              <a:rPr lang="en-US" altLang="zh-TW" sz="3200" dirty="0"/>
              <a:t> </a:t>
            </a:r>
            <a:r>
              <a:rPr lang="en-US" altLang="zh-TW" sz="3200" i="1" dirty="0"/>
              <a:t>length</a:t>
            </a:r>
            <a:r>
              <a:rPr lang="en-US" altLang="zh-TW" sz="3200" dirty="0"/>
              <a:t>, </a:t>
            </a:r>
            <a:endParaRPr lang="en-US" altLang="zh-TW" sz="3200" dirty="0" smtClean="0"/>
          </a:p>
          <a:p>
            <a:pPr eaLnBrk="1" hangingPunct="1"/>
            <a:r>
              <a:rPr lang="en-US" altLang="zh-TW" sz="3200" dirty="0"/>
              <a:t>	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</a:t>
            </a:r>
            <a:r>
              <a:rPr lang="en-US" altLang="zh-TW" sz="3200" i="1" dirty="0" err="1"/>
              <a:t>prot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 </a:t>
            </a:r>
            <a:r>
              <a:rPr lang="en-US" altLang="zh-TW" sz="3200" i="1" dirty="0"/>
              <a:t>flags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 </a:t>
            </a:r>
            <a:r>
              <a:rPr lang="en-US" altLang="zh-TW" sz="3200" i="1" dirty="0" err="1"/>
              <a:t>fd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off_t</a:t>
            </a:r>
            <a:r>
              <a:rPr lang="en-US" altLang="zh-TW" sz="3200" dirty="0"/>
              <a:t> </a:t>
            </a:r>
            <a:r>
              <a:rPr lang="en-US" altLang="zh-TW" sz="3200" i="1" dirty="0"/>
              <a:t>offset</a:t>
            </a:r>
            <a:r>
              <a:rPr lang="en-US" altLang="zh-TW" sz="3200" dirty="0"/>
              <a:t>);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0" y="3276600"/>
            <a:ext cx="914400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b="0" i="1" dirty="0" err="1" smtClean="0">
                <a:latin typeface="+mj-lt"/>
              </a:rPr>
              <a:t>addr</a:t>
            </a:r>
            <a:r>
              <a:rPr lang="en-US" altLang="zh-TW" b="0" dirty="0" err="1" smtClean="0">
                <a:latin typeface="+mj-lt"/>
              </a:rPr>
              <a:t>:the</a:t>
            </a:r>
            <a:r>
              <a:rPr lang="en-US" altLang="zh-TW" b="0" dirty="0" smtClean="0">
                <a:latin typeface="+mj-lt"/>
              </a:rPr>
              <a:t> starting </a:t>
            </a:r>
            <a:r>
              <a:rPr lang="en-US" altLang="zh-TW" b="0" dirty="0">
                <a:latin typeface="+mj-lt"/>
              </a:rPr>
              <a:t>address for the new mapping </a:t>
            </a:r>
            <a:endParaRPr lang="en-US" altLang="zh-TW" b="0" dirty="0" smtClean="0">
              <a:latin typeface="+mj-lt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sz="2000" b="0" dirty="0" smtClean="0">
                <a:latin typeface="+mj-lt"/>
              </a:rPr>
              <a:t>If </a:t>
            </a:r>
            <a:r>
              <a:rPr lang="en-US" altLang="zh-TW" sz="2000" b="0" i="1" dirty="0" err="1">
                <a:latin typeface="+mj-lt"/>
              </a:rPr>
              <a:t>addr</a:t>
            </a:r>
            <a:r>
              <a:rPr lang="en-US" altLang="zh-TW" sz="2000" b="0" dirty="0">
                <a:latin typeface="+mj-lt"/>
              </a:rPr>
              <a:t> is NULL, </a:t>
            </a:r>
            <a:r>
              <a:rPr lang="en-US" altLang="zh-TW" sz="2000" b="0" dirty="0" smtClean="0">
                <a:latin typeface="+mj-lt"/>
              </a:rPr>
              <a:t>the </a:t>
            </a:r>
            <a:r>
              <a:rPr lang="en-US" altLang="zh-TW" sz="2000" b="0" dirty="0">
                <a:latin typeface="+mj-lt"/>
              </a:rPr>
              <a:t>kernel chooses the address at which to create the </a:t>
            </a:r>
            <a:r>
              <a:rPr lang="en-US" altLang="zh-TW" sz="2000" b="0" dirty="0" smtClean="0">
                <a:latin typeface="+mj-lt"/>
              </a:rPr>
              <a:t>mapping</a:t>
            </a:r>
            <a:endParaRPr lang="en-US" altLang="zh-TW" sz="2000" b="0" i="1" dirty="0" smtClean="0">
              <a:latin typeface="+mj-lt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b="0" i="1" dirty="0" err="1" smtClean="0">
                <a:latin typeface="+mj-lt"/>
              </a:rPr>
              <a:t>lenghth</a:t>
            </a:r>
            <a:r>
              <a:rPr lang="en-US" altLang="zh-TW" b="0" dirty="0" err="1" smtClean="0">
                <a:latin typeface="+mj-lt"/>
              </a:rPr>
              <a:t>:specifies</a:t>
            </a:r>
            <a:r>
              <a:rPr lang="en-US" altLang="zh-TW" b="0" dirty="0" smtClean="0">
                <a:latin typeface="+mj-lt"/>
              </a:rPr>
              <a:t> the </a:t>
            </a:r>
            <a:r>
              <a:rPr lang="en-US" altLang="zh-TW" b="0" dirty="0">
                <a:latin typeface="+mj-lt"/>
              </a:rPr>
              <a:t>length of the </a:t>
            </a:r>
            <a:r>
              <a:rPr lang="en-US" altLang="zh-TW" b="0" dirty="0" smtClean="0">
                <a:latin typeface="+mj-lt"/>
              </a:rPr>
              <a:t>mapping</a:t>
            </a:r>
            <a:endParaRPr lang="en-US" altLang="zh-TW" b="0" dirty="0">
              <a:latin typeface="+mj-lt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b="0" i="1" dirty="0" err="1" smtClean="0">
                <a:latin typeface="+mj-lt"/>
              </a:rPr>
              <a:t>prot</a:t>
            </a:r>
            <a:r>
              <a:rPr lang="en-US" altLang="zh-TW" b="0" dirty="0" smtClean="0">
                <a:latin typeface="+mj-lt"/>
              </a:rPr>
              <a:t>: see next slice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b="0" i="1" dirty="0">
                <a:latin typeface="+mj-lt"/>
              </a:rPr>
              <a:t>f</a:t>
            </a:r>
            <a:r>
              <a:rPr lang="en-US" altLang="zh-TW" b="0" i="1" dirty="0" smtClean="0">
                <a:latin typeface="+mj-lt"/>
              </a:rPr>
              <a:t>lags</a:t>
            </a:r>
            <a:r>
              <a:rPr lang="en-US" altLang="zh-TW" b="0" dirty="0" smtClean="0">
                <a:latin typeface="+mj-lt"/>
              </a:rPr>
              <a:t>: </a:t>
            </a:r>
            <a:r>
              <a:rPr lang="en-US" altLang="zh-TW" b="0" dirty="0">
                <a:latin typeface="+mj-lt"/>
              </a:rPr>
              <a:t>see next slice</a:t>
            </a:r>
          </a:p>
        </p:txBody>
      </p:sp>
    </p:spTree>
    <p:extLst>
      <p:ext uri="{BB962C8B-B14F-4D97-AF65-F5344CB8AC3E}">
        <p14:creationId xmlns:p14="http://schemas.microsoft.com/office/powerpoint/2010/main" val="23002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altLang="zh-TW" b="1" dirty="0"/>
              <a:t>Creating Shared Memory Objects 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056839"/>
              </p:ext>
            </p:extLst>
          </p:nvPr>
        </p:nvGraphicFramePr>
        <p:xfrm>
          <a:off x="304800" y="2259938"/>
          <a:ext cx="8610600" cy="19310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5300"/>
                <a:gridCol w="4305300"/>
              </a:tblGrid>
              <a:tr h="46786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Flag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Description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</a:tr>
              <a:tr h="14173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PROT_EXEC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Pages</a:t>
                      </a:r>
                      <a:r>
                        <a:rPr lang="en-US" altLang="zh-TW" sz="1800" baseline="0" dirty="0" smtClean="0"/>
                        <a:t> may be executed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PROT_READ</a:t>
                      </a:r>
                      <a:endParaRPr lang="zh-TW" altLang="en-US" sz="1800" dirty="0"/>
                    </a:p>
                  </a:txBody>
                  <a:tcPr marL="44873" marR="44873" marT="45740" marB="457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Pages may be read</a:t>
                      </a:r>
                      <a:endParaRPr lang="zh-TW" altLang="en-US" sz="1800" dirty="0"/>
                    </a:p>
                  </a:txBody>
                  <a:tcPr marL="44873" marR="44873" marT="45740" marB="457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PROT_WRITE</a:t>
                      </a:r>
                      <a:endParaRPr lang="zh-TW" altLang="en-US" sz="1800" dirty="0" smtClean="0"/>
                    </a:p>
                  </a:txBody>
                  <a:tcPr marL="44873" marR="44873" marT="45740" marB="457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Pages may be written</a:t>
                      </a:r>
                      <a:endParaRPr lang="zh-TW" altLang="en-US" sz="1800" dirty="0"/>
                    </a:p>
                  </a:txBody>
                  <a:tcPr marL="44873" marR="44873" marT="45740" marB="457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PROT_NONE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Pages</a:t>
                      </a:r>
                      <a:r>
                        <a:rPr lang="en-US" altLang="zh-TW" sz="1800" baseline="0" dirty="0" smtClean="0"/>
                        <a:t> may not be accessed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66990" y="1676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/>
              <a:t>prot</a:t>
            </a:r>
            <a:r>
              <a:rPr lang="en-US" altLang="zh-TW" dirty="0"/>
              <a:t> argument 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45790"/>
              </p:ext>
            </p:extLst>
          </p:nvPr>
        </p:nvGraphicFramePr>
        <p:xfrm>
          <a:off x="228600" y="5048938"/>
          <a:ext cx="8610600" cy="11994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5300"/>
                <a:gridCol w="4305300"/>
              </a:tblGrid>
              <a:tr h="46786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Flag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Description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</a:tr>
              <a:tr h="14173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MAP_SHARED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this mapping</a:t>
                      </a:r>
                      <a:endParaRPr lang="zh-TW" altLang="en-US" sz="1800" dirty="0"/>
                    </a:p>
                  </a:txBody>
                  <a:tcPr marL="44873" marR="44873" marT="45740" marB="4574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MAP_PRIVATE</a:t>
                      </a:r>
                      <a:endParaRPr lang="zh-TW" altLang="en-US" sz="1800" dirty="0"/>
                    </a:p>
                  </a:txBody>
                  <a:tcPr marL="44873" marR="44873" marT="45740" marB="457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private copy-on-write mapping</a:t>
                      </a:r>
                      <a:endParaRPr lang="zh-TW" altLang="en-US" sz="1800" dirty="0"/>
                    </a:p>
                  </a:txBody>
                  <a:tcPr marL="44873" marR="44873" marT="45740" marB="457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66990" y="4495800"/>
            <a:ext cx="247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flags</a:t>
            </a:r>
            <a:r>
              <a:rPr lang="en-US" altLang="zh-TW" dirty="0"/>
              <a:t> argument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37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627313" y="6642100"/>
            <a:ext cx="3889375" cy="215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Creating Shared Memory Objects (cont.)</a:t>
            </a:r>
            <a:endParaRPr lang="en-US" altLang="zh-TW" b="1" dirty="0" smtClean="0"/>
          </a:p>
        </p:txBody>
      </p:sp>
      <p:sp>
        <p:nvSpPr>
          <p:cNvPr id="31748" name="AutoShape 4"/>
          <p:cNvSpPr>
            <a:spLocks/>
          </p:cNvSpPr>
          <p:nvPr/>
        </p:nvSpPr>
        <p:spPr bwMode="auto">
          <a:xfrm>
            <a:off x="762000" y="2057400"/>
            <a:ext cx="7543800" cy="7620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sz="3200" dirty="0" err="1"/>
              <a:t>int</a:t>
            </a:r>
            <a:r>
              <a:rPr lang="en-US" altLang="zh-TW" sz="3200" dirty="0"/>
              <a:t> </a:t>
            </a:r>
            <a:r>
              <a:rPr lang="en-US" altLang="zh-TW" sz="3200" dirty="0" err="1"/>
              <a:t>shm_unlink</a:t>
            </a:r>
            <a:r>
              <a:rPr lang="en-US" altLang="zh-TW" sz="3200" dirty="0"/>
              <a:t>(</a:t>
            </a:r>
            <a:r>
              <a:rPr lang="en-US" altLang="zh-TW" sz="3200" dirty="0" err="1"/>
              <a:t>const</a:t>
            </a:r>
            <a:r>
              <a:rPr lang="en-US" altLang="zh-TW" sz="3200" dirty="0"/>
              <a:t> char *</a:t>
            </a:r>
            <a:r>
              <a:rPr lang="en-US" altLang="zh-TW" sz="3200" i="1" dirty="0"/>
              <a:t>name</a:t>
            </a:r>
            <a:r>
              <a:rPr lang="en-US" altLang="zh-TW" sz="3200" dirty="0"/>
              <a:t>);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0" y="32766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b="0" i="1" dirty="0" err="1"/>
              <a:t>shm_unlink</a:t>
            </a:r>
            <a:r>
              <a:rPr lang="en-US" altLang="zh-TW" b="0" i="1" dirty="0"/>
              <a:t>() </a:t>
            </a:r>
            <a:r>
              <a:rPr lang="en-US" altLang="zh-TW" b="0" dirty="0"/>
              <a:t>function performs the converse operation, removing an object previously created by </a:t>
            </a:r>
            <a:r>
              <a:rPr lang="en-US" altLang="zh-TW" b="0" i="1" dirty="0" err="1"/>
              <a:t>shm_open</a:t>
            </a:r>
            <a:r>
              <a:rPr lang="en-US" altLang="zh-TW" b="0" i="1" dirty="0" smtClean="0"/>
              <a:t>() </a:t>
            </a:r>
            <a:endParaRPr lang="en-US" altLang="zh-TW" b="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99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Example-</a:t>
            </a:r>
            <a:r>
              <a:rPr lang="en-US" altLang="zh-TW" b="1" dirty="0" err="1" smtClean="0"/>
              <a:t>producer.c</a:t>
            </a:r>
            <a:endParaRPr lang="zh-TW" altLang="en-US" dirty="0"/>
          </a:p>
        </p:txBody>
      </p:sp>
      <p:pic>
        <p:nvPicPr>
          <p:cNvPr id="34819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838200"/>
            <a:ext cx="7772400" cy="5622925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Example-</a:t>
            </a:r>
            <a:r>
              <a:rPr lang="en-US" altLang="zh-TW" b="1" dirty="0" err="1" smtClean="0"/>
              <a:t>consumer.c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5844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219200"/>
            <a:ext cx="8382000" cy="5264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Creating Shared Memory Objects (cont.)</a:t>
            </a:r>
            <a:endParaRPr lang="zh-TW" altLang="en-US" dirty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 Linux, programs employing the POSIX IPC mechanisms must be linked with the </a:t>
            </a:r>
            <a:r>
              <a:rPr lang="en-US" altLang="zh-TW" i="1" dirty="0" err="1" smtClean="0"/>
              <a:t>librt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Library</a:t>
            </a:r>
          </a:p>
          <a:p>
            <a:pPr lvl="1"/>
            <a:r>
              <a:rPr lang="en-US" altLang="zh-TW" dirty="0" smtClean="0"/>
              <a:t>Specifying the </a:t>
            </a:r>
            <a:r>
              <a:rPr lang="en-US" altLang="zh-TW" dirty="0" smtClean="0">
                <a:solidFill>
                  <a:srgbClr val="FF0000"/>
                </a:solidFill>
              </a:rPr>
              <a:t>–</a:t>
            </a:r>
            <a:r>
              <a:rPr lang="en-US" altLang="zh-TW" i="1" dirty="0" err="1" smtClean="0">
                <a:solidFill>
                  <a:srgbClr val="FF0000"/>
                </a:solidFill>
              </a:rPr>
              <a:t>lrt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option to the </a:t>
            </a:r>
            <a:r>
              <a:rPr lang="en-US" altLang="zh-TW" i="1" dirty="0" err="1" smtClean="0"/>
              <a:t>gcc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command.</a:t>
            </a:r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Example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37892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292225"/>
            <a:ext cx="7391400" cy="4727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Lab II (45 pts.)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8001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Write two program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Program A :</a:t>
            </a:r>
            <a:br>
              <a:rPr lang="en-US" altLang="zh-TW" i="1"/>
            </a:br>
            <a:r>
              <a:rPr lang="en-US" altLang="zh-TW" i="1"/>
              <a:t>	create a shared memory</a:t>
            </a:r>
            <a:br>
              <a:rPr lang="en-US" altLang="zh-TW" i="1"/>
            </a:br>
            <a:r>
              <a:rPr lang="en-US" altLang="zh-TW" i="1"/>
              <a:t>	user can type some message into the shared</a:t>
            </a:r>
            <a:br>
              <a:rPr lang="en-US" altLang="zh-TW" i="1"/>
            </a:br>
            <a:r>
              <a:rPr lang="en-US" altLang="zh-TW" i="1"/>
              <a:t>	memory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Program B :	</a:t>
            </a:r>
            <a:br>
              <a:rPr lang="en-US" altLang="zh-TW" i="1"/>
            </a:br>
            <a:r>
              <a:rPr lang="en-US" altLang="zh-TW" i="1"/>
              <a:t>	print the context of shared memory on the</a:t>
            </a:r>
            <a:br>
              <a:rPr lang="en-US" altLang="zh-TW" i="1"/>
            </a:br>
            <a:r>
              <a:rPr lang="en-US" altLang="zh-TW" i="1"/>
              <a:t>	screen						</a:t>
            </a:r>
            <a:endParaRPr lang="en-US" altLang="zh-TW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Create a Message Queue</a:t>
            </a:r>
          </a:p>
        </p:txBody>
      </p:sp>
      <p:sp>
        <p:nvSpPr>
          <p:cNvPr id="6148" name="AutoShape 5"/>
          <p:cNvSpPr>
            <a:spLocks/>
          </p:cNvSpPr>
          <p:nvPr/>
        </p:nvSpPr>
        <p:spPr bwMode="auto">
          <a:xfrm>
            <a:off x="762000" y="1371600"/>
            <a:ext cx="7772400" cy="12954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sz="3200"/>
              <a:t>#include &lt;sys/msg.h&gt;</a:t>
            </a:r>
          </a:p>
          <a:p>
            <a:pPr eaLnBrk="1" hangingPunct="1"/>
            <a:r>
              <a:rPr lang="en-US" altLang="zh-TW" sz="3200"/>
              <a:t>int msgget( key_t</a:t>
            </a:r>
            <a:r>
              <a:rPr lang="en-US" altLang="zh-TW" sz="3200" b="0"/>
              <a:t> </a:t>
            </a:r>
            <a:r>
              <a:rPr lang="en-US" altLang="zh-TW" sz="3200" b="0" i="1"/>
              <a:t>key</a:t>
            </a:r>
            <a:r>
              <a:rPr lang="en-US" altLang="zh-TW" sz="3200" b="0"/>
              <a:t>, </a:t>
            </a:r>
            <a:r>
              <a:rPr lang="en-US" altLang="zh-TW" sz="3200"/>
              <a:t>int</a:t>
            </a:r>
            <a:r>
              <a:rPr lang="en-US" altLang="zh-TW" sz="3200" b="0"/>
              <a:t> </a:t>
            </a:r>
            <a:r>
              <a:rPr lang="en-US" altLang="zh-TW" sz="3200" b="0" i="1"/>
              <a:t>msgflg</a:t>
            </a:r>
            <a:r>
              <a:rPr lang="en-US" altLang="zh-TW" sz="3200"/>
              <a:t>)</a:t>
            </a:r>
            <a:r>
              <a:rPr lang="en-US" altLang="zh-TW" sz="3200" b="0"/>
              <a:t>;</a:t>
            </a:r>
          </a:p>
          <a:p>
            <a:pPr eaLnBrk="1" hangingPunct="1"/>
            <a:endParaRPr lang="en-US" altLang="zh-TW" sz="1800" b="0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838200" y="2895600"/>
            <a:ext cx="76200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If a message queue has been created successfully, the msgget() function returns a queue identifier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Key</a:t>
            </a:r>
            <a:r>
              <a:rPr lang="en-US" altLang="zh-TW" sz="2000" i="1"/>
              <a:t> :  </a:t>
            </a:r>
            <a:r>
              <a:rPr lang="en-US" altLang="zh-TW" sz="1800" i="1"/>
              <a:t>The value for the key parameter can be IPC_PRIVATE or a      random number other than zero</a:t>
            </a:r>
            <a:r>
              <a:rPr lang="en-US" altLang="zh-TW" sz="1800" b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IPC_PRIVATE : </a:t>
            </a:r>
            <a:r>
              <a:rPr lang="en-US" altLang="zh-TW" sz="1800" i="1"/>
              <a:t>To ensure that the function returns a new 	       message queue ID</a:t>
            </a:r>
            <a:r>
              <a:rPr lang="en-US" altLang="zh-TW" sz="1800" b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Reference</a:t>
            </a: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8001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The Linux Tutorial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i="1"/>
              <a:t>      </a:t>
            </a:r>
            <a:r>
              <a:rPr lang="en-US" altLang="zh-TW" sz="1600" i="1">
                <a:hlinkClick r:id="rId2"/>
              </a:rPr>
              <a:t>http://www.linux-tutorial.info/modules.php?name=MContent&amp;pageid=288</a:t>
            </a:r>
            <a:endParaRPr lang="en-US" altLang="zh-TW" sz="1600" i="1"/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The Linux Programmer’s Guide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i="1"/>
              <a:t>     </a:t>
            </a:r>
            <a:r>
              <a:rPr lang="en-US" altLang="zh-TW" sz="1800" i="1">
                <a:hlinkClick r:id="rId3"/>
              </a:rPr>
              <a:t>http://tldp.org/LDP/lpg/</a:t>
            </a:r>
            <a:endParaRPr lang="en-US" altLang="zh-TW" i="1"/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Tru64 UNIX Version 5.0A Section 2 Reference Pages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 i="1">
                <a:hlinkClick r:id="rId4"/>
              </a:rPr>
              <a:t>http://h30097.www3.hp.com/docs/base_doc/DOCUMENTATION/V50A_HTML/MAN/MAN2/INDEX.HTM</a:t>
            </a:r>
            <a:r>
              <a:rPr lang="en-US" altLang="zh-TW" sz="1600">
                <a:hlinkClick r:id="rId4"/>
              </a:rPr>
              <a:t> </a:t>
            </a:r>
            <a:endParaRPr lang="en-US" altLang="zh-TW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Create a Message Queue (cont.)</a:t>
            </a:r>
          </a:p>
        </p:txBody>
      </p:sp>
      <p:sp>
        <p:nvSpPr>
          <p:cNvPr id="7172" name="AutoShape 4"/>
          <p:cNvSpPr>
            <a:spLocks/>
          </p:cNvSpPr>
          <p:nvPr/>
        </p:nvSpPr>
        <p:spPr bwMode="auto">
          <a:xfrm>
            <a:off x="762000" y="1371600"/>
            <a:ext cx="7772400" cy="12954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sz="3200"/>
              <a:t>#include &lt;sys/msg.h&gt;</a:t>
            </a:r>
          </a:p>
          <a:p>
            <a:pPr eaLnBrk="1" hangingPunct="1"/>
            <a:r>
              <a:rPr lang="en-US" altLang="zh-TW" sz="3200"/>
              <a:t>int msgget( key_t</a:t>
            </a:r>
            <a:r>
              <a:rPr lang="en-US" altLang="zh-TW" sz="3200" b="0"/>
              <a:t> </a:t>
            </a:r>
            <a:r>
              <a:rPr lang="en-US" altLang="zh-TW" sz="3200" b="0" i="1"/>
              <a:t>key</a:t>
            </a:r>
            <a:r>
              <a:rPr lang="en-US" altLang="zh-TW" sz="3200" b="0"/>
              <a:t>, </a:t>
            </a:r>
            <a:r>
              <a:rPr lang="en-US" altLang="zh-TW" sz="3200"/>
              <a:t>int</a:t>
            </a:r>
            <a:r>
              <a:rPr lang="en-US" altLang="zh-TW" sz="3200" b="0"/>
              <a:t> </a:t>
            </a:r>
            <a:r>
              <a:rPr lang="en-US" altLang="zh-TW" sz="3200" b="0" i="1"/>
              <a:t>msgflg</a:t>
            </a:r>
            <a:r>
              <a:rPr lang="en-US" altLang="zh-TW" sz="3200"/>
              <a:t>)</a:t>
            </a:r>
            <a:r>
              <a:rPr lang="en-US" altLang="zh-TW" sz="3200" b="0"/>
              <a:t>;</a:t>
            </a:r>
          </a:p>
          <a:p>
            <a:pPr eaLnBrk="1" hangingPunct="1"/>
            <a:endParaRPr lang="en-US" altLang="zh-TW" sz="1800" b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8001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msgflg :  IPC_CREAT, IPC_EXCL and permission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IPC_CREAT : </a:t>
            </a:r>
            <a:r>
              <a:rPr lang="en-US" altLang="zh-TW" sz="1800" i="1"/>
              <a:t>msgget() either returns the message queue identifier for a newly created message queue, or returns the identifier for a queue which exists with the same key value</a:t>
            </a:r>
            <a:r>
              <a:rPr lang="en-US" altLang="zh-TW" sz="1800" b="0"/>
              <a:t> </a:t>
            </a:r>
            <a:endParaRPr lang="en-US" altLang="zh-TW" i="1"/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IPC_EXCL : </a:t>
            </a:r>
            <a:r>
              <a:rPr lang="en-US" altLang="zh-TW" sz="1800" i="1"/>
              <a:t>If IPC_EXCL is used along with IPC_CREAT, then either a new queue is created, or if the queue exists, the call fails with -1</a:t>
            </a:r>
            <a:r>
              <a:rPr lang="en-US" altLang="zh-TW" sz="1800" b="0"/>
              <a:t> </a:t>
            </a:r>
            <a:endParaRPr lang="en-US" altLang="zh-TW" i="1"/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Permission :</a:t>
            </a:r>
          </a:p>
        </p:txBody>
      </p:sp>
      <p:grpSp>
        <p:nvGrpSpPr>
          <p:cNvPr id="7174" name="Group 26"/>
          <p:cNvGrpSpPr>
            <a:grpSpLocks/>
          </p:cNvGrpSpPr>
          <p:nvPr/>
        </p:nvGrpSpPr>
        <p:grpSpPr bwMode="auto">
          <a:xfrm>
            <a:off x="2995613" y="5430838"/>
            <a:ext cx="4319587" cy="360362"/>
            <a:chOff x="1384" y="2523"/>
            <a:chExt cx="2721" cy="227"/>
          </a:xfrm>
        </p:grpSpPr>
        <p:sp>
          <p:nvSpPr>
            <p:cNvPr id="7178" name="Rectangle 27"/>
            <p:cNvSpPr>
              <a:spLocks noChangeArrowheads="1"/>
            </p:cNvSpPr>
            <p:nvPr/>
          </p:nvSpPr>
          <p:spPr bwMode="auto">
            <a:xfrm>
              <a:off x="2065" y="2523"/>
              <a:ext cx="226" cy="22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r</a:t>
              </a:r>
            </a:p>
          </p:txBody>
        </p:sp>
        <p:sp>
          <p:nvSpPr>
            <p:cNvPr id="7179" name="Rectangle 28"/>
            <p:cNvSpPr>
              <a:spLocks noChangeArrowheads="1"/>
            </p:cNvSpPr>
            <p:nvPr/>
          </p:nvSpPr>
          <p:spPr bwMode="auto">
            <a:xfrm>
              <a:off x="2293" y="2523"/>
              <a:ext cx="226" cy="22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w</a:t>
              </a:r>
            </a:p>
          </p:txBody>
        </p:sp>
        <p:sp>
          <p:nvSpPr>
            <p:cNvPr id="7180" name="Rectangle 29"/>
            <p:cNvSpPr>
              <a:spLocks noChangeArrowheads="1"/>
            </p:cNvSpPr>
            <p:nvPr/>
          </p:nvSpPr>
          <p:spPr bwMode="auto">
            <a:xfrm>
              <a:off x="2519" y="2523"/>
              <a:ext cx="226" cy="22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x</a:t>
              </a:r>
            </a:p>
          </p:txBody>
        </p:sp>
        <p:sp>
          <p:nvSpPr>
            <p:cNvPr id="7181" name="Rectangle 30"/>
            <p:cNvSpPr>
              <a:spLocks noChangeArrowheads="1"/>
            </p:cNvSpPr>
            <p:nvPr/>
          </p:nvSpPr>
          <p:spPr bwMode="auto">
            <a:xfrm>
              <a:off x="2746" y="2523"/>
              <a:ext cx="226" cy="227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r</a:t>
              </a:r>
            </a:p>
          </p:txBody>
        </p:sp>
        <p:sp>
          <p:nvSpPr>
            <p:cNvPr id="7182" name="Rectangle 31"/>
            <p:cNvSpPr>
              <a:spLocks noChangeArrowheads="1"/>
            </p:cNvSpPr>
            <p:nvPr/>
          </p:nvSpPr>
          <p:spPr bwMode="auto">
            <a:xfrm>
              <a:off x="2973" y="2523"/>
              <a:ext cx="226" cy="227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w</a:t>
              </a:r>
            </a:p>
          </p:txBody>
        </p:sp>
        <p:sp>
          <p:nvSpPr>
            <p:cNvPr id="7183" name="Rectangle 32"/>
            <p:cNvSpPr>
              <a:spLocks noChangeArrowheads="1"/>
            </p:cNvSpPr>
            <p:nvPr/>
          </p:nvSpPr>
          <p:spPr bwMode="auto">
            <a:xfrm>
              <a:off x="3200" y="2523"/>
              <a:ext cx="226" cy="227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x</a:t>
              </a:r>
            </a:p>
          </p:txBody>
        </p:sp>
        <p:sp>
          <p:nvSpPr>
            <p:cNvPr id="7184" name="Rectangle 33"/>
            <p:cNvSpPr>
              <a:spLocks noChangeArrowheads="1"/>
            </p:cNvSpPr>
            <p:nvPr/>
          </p:nvSpPr>
          <p:spPr bwMode="auto">
            <a:xfrm>
              <a:off x="3426" y="2523"/>
              <a:ext cx="226" cy="227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r</a:t>
              </a:r>
            </a:p>
          </p:txBody>
        </p:sp>
        <p:sp>
          <p:nvSpPr>
            <p:cNvPr id="7185" name="Rectangle 34"/>
            <p:cNvSpPr>
              <a:spLocks noChangeArrowheads="1"/>
            </p:cNvSpPr>
            <p:nvPr/>
          </p:nvSpPr>
          <p:spPr bwMode="auto">
            <a:xfrm>
              <a:off x="3651" y="2523"/>
              <a:ext cx="226" cy="227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w</a:t>
              </a:r>
            </a:p>
          </p:txBody>
        </p:sp>
        <p:sp>
          <p:nvSpPr>
            <p:cNvPr id="7186" name="Rectangle 35"/>
            <p:cNvSpPr>
              <a:spLocks noChangeArrowheads="1"/>
            </p:cNvSpPr>
            <p:nvPr/>
          </p:nvSpPr>
          <p:spPr bwMode="auto">
            <a:xfrm>
              <a:off x="3879" y="2523"/>
              <a:ext cx="226" cy="227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x</a:t>
              </a:r>
            </a:p>
          </p:txBody>
        </p:sp>
        <p:sp>
          <p:nvSpPr>
            <p:cNvPr id="7187" name="Rectangle 36"/>
            <p:cNvSpPr>
              <a:spLocks noChangeArrowheads="1"/>
            </p:cNvSpPr>
            <p:nvPr/>
          </p:nvSpPr>
          <p:spPr bwMode="auto">
            <a:xfrm>
              <a:off x="1384" y="2523"/>
              <a:ext cx="226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0</a:t>
              </a:r>
            </a:p>
          </p:txBody>
        </p:sp>
        <p:sp>
          <p:nvSpPr>
            <p:cNvPr id="7188" name="Rectangle 37"/>
            <p:cNvSpPr>
              <a:spLocks noChangeArrowheads="1"/>
            </p:cNvSpPr>
            <p:nvPr/>
          </p:nvSpPr>
          <p:spPr bwMode="auto">
            <a:xfrm>
              <a:off x="1611" y="2523"/>
              <a:ext cx="226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0</a:t>
              </a:r>
            </a:p>
          </p:txBody>
        </p:sp>
        <p:sp>
          <p:nvSpPr>
            <p:cNvPr id="7189" name="Rectangle 38"/>
            <p:cNvSpPr>
              <a:spLocks noChangeArrowheads="1"/>
            </p:cNvSpPr>
            <p:nvPr/>
          </p:nvSpPr>
          <p:spPr bwMode="auto">
            <a:xfrm>
              <a:off x="1838" y="2523"/>
              <a:ext cx="226" cy="22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 sz="1800" b="0"/>
                <a:t>0</a:t>
              </a:r>
            </a:p>
          </p:txBody>
        </p:sp>
      </p:grpSp>
      <p:sp>
        <p:nvSpPr>
          <p:cNvPr id="7175" name="Text Box 39"/>
          <p:cNvSpPr txBox="1">
            <a:spLocks noChangeArrowheads="1"/>
          </p:cNvSpPr>
          <p:nvPr/>
        </p:nvSpPr>
        <p:spPr bwMode="auto">
          <a:xfrm>
            <a:off x="4114800" y="5791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owner</a:t>
            </a:r>
          </a:p>
        </p:txBody>
      </p:sp>
      <p:sp>
        <p:nvSpPr>
          <p:cNvPr id="7176" name="Text Box 40"/>
          <p:cNvSpPr txBox="1">
            <a:spLocks noChangeArrowheads="1"/>
          </p:cNvSpPr>
          <p:nvPr/>
        </p:nvSpPr>
        <p:spPr bwMode="auto">
          <a:xfrm>
            <a:off x="5334000" y="58054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group</a:t>
            </a:r>
          </a:p>
        </p:txBody>
      </p:sp>
      <p:sp>
        <p:nvSpPr>
          <p:cNvPr id="7177" name="Text Box 41"/>
          <p:cNvSpPr txBox="1">
            <a:spLocks noChangeArrowheads="1"/>
          </p:cNvSpPr>
          <p:nvPr/>
        </p:nvSpPr>
        <p:spPr bwMode="auto">
          <a:xfrm>
            <a:off x="6400800" y="58054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Example</a:t>
            </a:r>
          </a:p>
        </p:txBody>
      </p:sp>
      <p:pic>
        <p:nvPicPr>
          <p:cNvPr id="8196" name="Picture 6" descr="Screensh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371600" y="5715000"/>
            <a:ext cx="6934200" cy="395288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TW" sz="1800" b="0"/>
              <a:t> </a:t>
            </a:r>
            <a:r>
              <a:rPr lang="en-US" altLang="zh-TW" sz="1800"/>
              <a:t>Create a message queue which key value is </a:t>
            </a:r>
            <a:r>
              <a:rPr lang="en-US" altLang="zh-TW" sz="1800">
                <a:solidFill>
                  <a:srgbClr val="FF0000"/>
                </a:solidFill>
              </a:rPr>
              <a:t>0x1234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Example (cont.)</a:t>
            </a:r>
          </a:p>
        </p:txBody>
      </p:sp>
      <p:pic>
        <p:nvPicPr>
          <p:cNvPr id="9220" name="Picture 5" descr="Screenshot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6934200" cy="395288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TW" sz="1800" b="0"/>
              <a:t> </a:t>
            </a:r>
            <a:r>
              <a:rPr lang="en-US" altLang="zh-TW" sz="1800"/>
              <a:t>Use command “</a:t>
            </a:r>
            <a:r>
              <a:rPr lang="en-US" altLang="zh-TW" sz="1800">
                <a:solidFill>
                  <a:srgbClr val="FF0000"/>
                </a:solidFill>
              </a:rPr>
              <a:t>ipcs -q</a:t>
            </a:r>
            <a:r>
              <a:rPr lang="en-US" altLang="zh-TW" sz="1800"/>
              <a:t>” to see the existing message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effectLst/>
              </a:rPr>
              <a:t>Send Message to Message Queue</a:t>
            </a:r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457200" y="1295400"/>
            <a:ext cx="8534400" cy="14478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sz="3200"/>
          </a:p>
          <a:p>
            <a:pPr eaLnBrk="1" hangingPunct="1"/>
            <a:r>
              <a:rPr lang="en-US" altLang="zh-TW" sz="3200"/>
              <a:t>int msgsnd( int</a:t>
            </a:r>
            <a:r>
              <a:rPr lang="en-US" altLang="zh-TW" sz="3200" b="0"/>
              <a:t> msqid, </a:t>
            </a:r>
            <a:r>
              <a:rPr lang="en-US" altLang="zh-TW" sz="3200"/>
              <a:t>const void</a:t>
            </a:r>
            <a:r>
              <a:rPr lang="en-US" altLang="zh-TW" sz="3200" b="0"/>
              <a:t> *msg_ptr,</a:t>
            </a:r>
          </a:p>
          <a:p>
            <a:pPr eaLnBrk="1" hangingPunct="1"/>
            <a:r>
              <a:rPr lang="en-US" altLang="zh-TW" sz="3200" b="0"/>
              <a:t>                             </a:t>
            </a:r>
            <a:r>
              <a:rPr lang="en-US" altLang="zh-TW" sz="3200"/>
              <a:t>size_t </a:t>
            </a:r>
            <a:r>
              <a:rPr lang="en-US" altLang="zh-TW" sz="3200" b="0"/>
              <a:t>msg_sz, </a:t>
            </a:r>
            <a:r>
              <a:rPr lang="en-US" altLang="zh-TW" sz="3200"/>
              <a:t>int</a:t>
            </a:r>
            <a:r>
              <a:rPr lang="en-US" altLang="zh-TW" sz="3200" b="0"/>
              <a:t> msgflg);</a:t>
            </a:r>
          </a:p>
          <a:p>
            <a:pPr eaLnBrk="1" hangingPunct="1"/>
            <a:endParaRPr lang="en-US" altLang="zh-TW" sz="3200" b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8001000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msqid : </a:t>
            </a:r>
            <a:r>
              <a:rPr lang="en-US" altLang="zh-TW" sz="1800" i="1"/>
              <a:t>the ID of the message queue</a:t>
            </a:r>
            <a:r>
              <a:rPr lang="en-US" altLang="zh-TW" sz="1800" b="0"/>
              <a:t> </a:t>
            </a:r>
            <a:endParaRPr lang="en-US" altLang="zh-TW" i="1"/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msg_ptr : </a:t>
            </a:r>
            <a:r>
              <a:rPr lang="en-US" altLang="zh-TW" sz="1800" i="1"/>
              <a:t>a pointer to the </a:t>
            </a:r>
            <a:r>
              <a:rPr lang="en-US" altLang="zh-TW" sz="1800" i="1">
                <a:solidFill>
                  <a:srgbClr val="FF0000"/>
                </a:solidFill>
              </a:rPr>
              <a:t>msgbuf structure</a:t>
            </a:r>
            <a:r>
              <a:rPr lang="en-US" altLang="zh-TW" sz="1800" i="1"/>
              <a:t> that contains the message.</a:t>
            </a:r>
            <a:r>
              <a:rPr lang="en-US" altLang="zh-TW" sz="1800" b="0"/>
              <a:t> </a:t>
            </a:r>
            <a:endParaRPr lang="en-US" altLang="zh-TW" i="1"/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msg_sz : </a:t>
            </a:r>
            <a:r>
              <a:rPr lang="en-US" altLang="zh-TW" sz="1800" i="1"/>
              <a:t>the size of the data array in the </a:t>
            </a:r>
            <a:r>
              <a:rPr lang="en-US" altLang="zh-TW" sz="1800" i="1">
                <a:solidFill>
                  <a:srgbClr val="FF0000"/>
                </a:solidFill>
              </a:rPr>
              <a:t>msgbuf structure</a:t>
            </a:r>
            <a:r>
              <a:rPr lang="en-US" altLang="zh-TW" sz="1800" i="1"/>
              <a:t>.</a:t>
            </a:r>
            <a:r>
              <a:rPr lang="en-US" altLang="zh-TW" sz="1800" b="0"/>
              <a:t> </a:t>
            </a:r>
            <a:endParaRPr lang="en-US" altLang="zh-TW" i="1"/>
          </a:p>
          <a:p>
            <a:pPr eaLnBrk="1" hangingPunct="1"/>
            <a:r>
              <a:rPr lang="en-US" altLang="zh-TW" i="1"/>
              <a:t>msgflg : </a:t>
            </a:r>
            <a:r>
              <a:rPr lang="en-US" altLang="zh-TW" sz="1800" i="1"/>
              <a:t>The msgflg argument can be set to 0 or IPC_NOWAIT      	      IPC_NOWAIT : If the message queue is full, then the 				   message is not written to the queue, and 			   control is returned to the calling process.</a:t>
            </a:r>
            <a:r>
              <a:rPr lang="en-US" altLang="zh-TW" sz="1800" b="0"/>
              <a:t> </a:t>
            </a:r>
            <a:endParaRPr lang="en-US" altLang="zh-TW" sz="1800" i="1"/>
          </a:p>
          <a:p>
            <a:pPr eaLnBrk="1" hangingPunct="1">
              <a:spcBef>
                <a:spcPct val="50000"/>
              </a:spcBef>
            </a:pPr>
            <a:r>
              <a:rPr lang="en-US" altLang="zh-TW" sz="1800" i="1"/>
              <a:t> </a:t>
            </a:r>
            <a:r>
              <a:rPr lang="en-US" altLang="zh-TW" i="1"/>
              <a:t>Return 0 on success, -1 on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i="1" smtClean="0">
                <a:solidFill>
                  <a:schemeClr val="tx1"/>
                </a:solidFill>
                <a:effectLst/>
              </a:rPr>
              <a:t>msgbuf structure</a:t>
            </a: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533400" y="1295400"/>
            <a:ext cx="8229600" cy="19812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sz="3200"/>
              <a:t>struct my_message {</a:t>
            </a:r>
            <a:br>
              <a:rPr lang="en-US" altLang="zh-TW" sz="3200"/>
            </a:br>
            <a:r>
              <a:rPr lang="en-US" altLang="zh-TW" sz="3200"/>
              <a:t>	long int </a:t>
            </a:r>
            <a:r>
              <a:rPr lang="en-US" altLang="zh-TW" sz="3200" b="0"/>
              <a:t>message_type</a:t>
            </a:r>
            <a:r>
              <a:rPr lang="en-US" altLang="zh-TW" sz="3200"/>
              <a:t>;</a:t>
            </a:r>
            <a:br>
              <a:rPr lang="en-US" altLang="zh-TW" sz="3200"/>
            </a:br>
            <a:r>
              <a:rPr lang="en-US" altLang="zh-TW" sz="3200"/>
              <a:t>	/* The data you wish to transfer */</a:t>
            </a:r>
          </a:p>
          <a:p>
            <a:pPr eaLnBrk="1" hangingPunct="1"/>
            <a:r>
              <a:rPr lang="en-US" altLang="zh-TW" sz="3200"/>
              <a:t>}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80010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The msgbuf structure is the message you send to and </a:t>
            </a:r>
            <a:r>
              <a:rPr lang="en-US" altLang="zh-TW" i="1">
                <a:solidFill>
                  <a:schemeClr val="tx2"/>
                </a:solidFill>
              </a:rPr>
              <a:t>retrieve</a:t>
            </a:r>
            <a:r>
              <a:rPr lang="en-US" altLang="zh-TW" i="1"/>
              <a:t> from the message queue.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Must follow the following rules</a:t>
            </a:r>
            <a:br>
              <a:rPr lang="en-US" altLang="zh-TW" i="1"/>
            </a:br>
            <a:r>
              <a:rPr lang="en-US" altLang="zh-TW" i="1"/>
              <a:t>	</a:t>
            </a:r>
            <a:r>
              <a:rPr lang="en-US" altLang="zh-TW" sz="1800" i="1"/>
              <a:t>1.The size must smaller than the system limit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	</a:t>
            </a:r>
            <a:r>
              <a:rPr lang="en-US" altLang="zh-TW" sz="1800" i="1"/>
              <a:t>2.The first field in the structure must be long int  type 	   	(represent the message type)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i="1"/>
              <a:t>	3. message type must be a positive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Lab5_Kernel Module</Template>
  <TotalTime>2405</TotalTime>
  <Words>1348</Words>
  <Application>Microsoft Office PowerPoint</Application>
  <PresentationFormat>如螢幕大小 (4:3)</PresentationFormat>
  <Paragraphs>325</Paragraphs>
  <Slides>40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新細明體</vt:lpstr>
      <vt:lpstr>Arial</vt:lpstr>
      <vt:lpstr>Times New Roman</vt:lpstr>
      <vt:lpstr>osnetppt</vt:lpstr>
      <vt:lpstr>點陣圖影像</vt:lpstr>
      <vt:lpstr>Lab 7  Message Queue and  Shared Memory</vt:lpstr>
      <vt:lpstr>Message Queue</vt:lpstr>
      <vt:lpstr>Message Queue Structure in Linux</vt:lpstr>
      <vt:lpstr>Create a Message Queue</vt:lpstr>
      <vt:lpstr>Create a Message Queue (cont.)</vt:lpstr>
      <vt:lpstr>Example</vt:lpstr>
      <vt:lpstr>Example (cont.)</vt:lpstr>
      <vt:lpstr>Send Message to Message Queue</vt:lpstr>
      <vt:lpstr>msgbuf structure</vt:lpstr>
      <vt:lpstr>Retrieves Messages from Message Queue</vt:lpstr>
      <vt:lpstr>Example</vt:lpstr>
      <vt:lpstr>Example (cont.)</vt:lpstr>
      <vt:lpstr>Example (cont.)</vt:lpstr>
      <vt:lpstr>Example (cont.)</vt:lpstr>
      <vt:lpstr>Example (cont.)</vt:lpstr>
      <vt:lpstr>Control Function</vt:lpstr>
      <vt:lpstr>msqid_ds structure</vt:lpstr>
      <vt:lpstr>Example</vt:lpstr>
      <vt:lpstr>PowerPoint 簡報</vt:lpstr>
      <vt:lpstr>Lab I (45 pts.)</vt:lpstr>
      <vt:lpstr>Result Example</vt:lpstr>
      <vt:lpstr>Appendix</vt:lpstr>
      <vt:lpstr>POSIX Shared memory</vt:lpstr>
      <vt:lpstr>POSIX Shared memory</vt:lpstr>
      <vt:lpstr>Locations of Shared Memory, Memory Mappings, and Shared Libraries (x86‐32)</vt:lpstr>
      <vt:lpstr>POSIX Shared Memory (Cont.)</vt:lpstr>
      <vt:lpstr>POSIX Shared Memory (Cont.)</vt:lpstr>
      <vt:lpstr>POSIX Shared Memory (Cont.)</vt:lpstr>
      <vt:lpstr>Creating Shared Memory Objects</vt:lpstr>
      <vt:lpstr>Creating Shared Memory Objects (cont.)</vt:lpstr>
      <vt:lpstr>Creating Shared Memory Objects (cont.)</vt:lpstr>
      <vt:lpstr>Creating Shared Memory Objects (cont.)</vt:lpstr>
      <vt:lpstr>Creating Shared Memory Objects (cont.)</vt:lpstr>
      <vt:lpstr>Creating Shared Memory Objects (cont.)</vt:lpstr>
      <vt:lpstr>Example-producer.c</vt:lpstr>
      <vt:lpstr>Example-consumer.c</vt:lpstr>
      <vt:lpstr>Creating Shared Memory Objects (cont.)</vt:lpstr>
      <vt:lpstr>Example</vt:lpstr>
      <vt:lpstr>Lab II (45 pts.)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scribe</dc:creator>
  <cp:lastModifiedBy>lin</cp:lastModifiedBy>
  <cp:revision>105</cp:revision>
  <cp:lastPrinted>2013-11-07T02:13:43Z</cp:lastPrinted>
  <dcterms:created xsi:type="dcterms:W3CDTF">1601-01-01T00:00:00Z</dcterms:created>
  <dcterms:modified xsi:type="dcterms:W3CDTF">2013-11-07T09:16:06Z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