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8" r:id="rId12"/>
    <p:sldId id="269" r:id="rId13"/>
    <p:sldId id="272" r:id="rId14"/>
    <p:sldId id="271" r:id="rId15"/>
    <p:sldId id="273" r:id="rId16"/>
    <p:sldId id="274" r:id="rId17"/>
    <p:sldId id="270" r:id="rId18"/>
    <p:sldId id="276" r:id="rId19"/>
    <p:sldId id="275" r:id="rId2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C8B02F98-2FC2-4F21-B584-82B66740C860}" type="datetimeFigureOut">
              <a:rPr lang="zh-TW" altLang="en-US"/>
              <a:pPr>
                <a:defRPr/>
              </a:pPr>
              <a:t>2010/11/8</a:t>
            </a:fld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0E8CA2DB-B1C0-4E81-8318-7639D6CD795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-3175" y="928688"/>
            <a:ext cx="6516688" cy="5761037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p:oleObj spid="_x0000_s47106" name="點陣圖影像" r:id="rId6" imgW="2381582" imgH="2857899" progId="PBrush">
                <p:embed/>
              </p:oleObj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NCHU System &amp; Network Lab</a:t>
              </a:r>
            </a:p>
          </p:txBody>
        </p:sp>
      </p:grpSp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535FD-2D57-49DC-9883-A513393251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49A86-4507-4B65-9049-0A948489A0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4C27F-207E-452C-9DBB-A46D92F5BC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B7A08-6E85-4A40-BE3C-5735D2A8ED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188B4-7AF9-414A-8B28-FC359EE05A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AEBDF-E5A1-44D0-A4EC-42DCCDEACF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0C013-6E40-45D1-8790-CF82F2340F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163A8-6A6A-4738-B03F-402B664987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1AE0-88BB-47E0-84E4-7A3DFE9A4E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8E665-5D00-43B0-B681-5CC218A420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3F8EE-FF19-4DBC-ADA6-5C124E3EB8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p:oleObj spid="_x0000_s1026" name="點陣圖影像" r:id="rId14" imgW="2381582" imgH="2857899" progId="PBrush">
              <p:embed/>
            </p:oleObj>
          </a:graphicData>
        </a:graphic>
      </p:graphicFrame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E2283980-A647-4BEC-B0B1-FF028459DD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actcom.co.il/~choo/lupg/tutorials/signals/signals-programming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565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Lab 9</a:t>
            </a:r>
            <a:br>
              <a:rPr lang="en-US" altLang="zh-TW" dirty="0" smtClean="0"/>
            </a:br>
            <a:r>
              <a:rPr lang="en-US" altLang="zh-TW" dirty="0" smtClean="0"/>
              <a:t>Signals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6988" y="4241800"/>
            <a:ext cx="6400800" cy="1752600"/>
          </a:xfrm>
        </p:spPr>
        <p:txBody>
          <a:bodyPr/>
          <a:lstStyle/>
          <a:p>
            <a:r>
              <a:rPr lang="en-US" altLang="zh-TW" sz="3200" smtClean="0">
                <a:solidFill>
                  <a:srgbClr val="000000"/>
                </a:solidFill>
                <a:ea typeface="標楷體" pitchFamily="65" charset="-120"/>
              </a:rPr>
              <a:t>TA: </a:t>
            </a:r>
            <a:r>
              <a:rPr lang="en-US" altLang="zh-TW" sz="3200" smtClean="0"/>
              <a:t>Shang-Sheng Yang</a:t>
            </a:r>
            <a:endParaRPr lang="en-US" altLang="zh-TW" sz="3200" smtClean="0">
              <a:solidFill>
                <a:srgbClr val="000000"/>
              </a:solidFill>
              <a:ea typeface="標楷體" pitchFamily="65" charset="-120"/>
            </a:endParaRPr>
          </a:p>
          <a:p>
            <a:r>
              <a:rPr lang="en-US" altLang="zh-TW" sz="3200" smtClean="0">
                <a:solidFill>
                  <a:srgbClr val="000000"/>
                </a:solidFill>
                <a:ea typeface="標楷體" pitchFamily="65" charset="-120"/>
              </a:rPr>
              <a:t>Professor: </a:t>
            </a:r>
            <a:r>
              <a:rPr lang="en-US" altLang="zh-TW" sz="3200" smtClean="0"/>
              <a:t>Hsung-Pin Chang</a:t>
            </a:r>
          </a:p>
          <a:p>
            <a:r>
              <a:rPr lang="en-US" altLang="zh-TW" sz="3200" smtClean="0"/>
              <a:t>Operating System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effectLst/>
              </a:rPr>
              <a:t>Handling Signals</a:t>
            </a:r>
            <a:endParaRPr lang="en-US" altLang="zh-TW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918450" cy="4337050"/>
          </a:xfrm>
        </p:spPr>
        <p:txBody>
          <a:bodyPr/>
          <a:lstStyle/>
          <a:p>
            <a:r>
              <a:rPr lang="en-US" altLang="zh-TW" b="1" smtClean="0">
                <a:solidFill>
                  <a:srgbClr val="FF0000"/>
                </a:solidFill>
              </a:rPr>
              <a:t>Default Signal Handlers</a:t>
            </a:r>
          </a:p>
          <a:p>
            <a:pPr lvl="1"/>
            <a:r>
              <a:rPr lang="en-US" altLang="zh-TW" smtClean="0"/>
              <a:t>If you install no signal handlers of your own, the runtime environment sets up a set of default signal handlers for your program.</a:t>
            </a:r>
          </a:p>
          <a:p>
            <a:pPr lvl="1"/>
            <a:endParaRPr lang="en-US" altLang="zh-TW" smtClean="0"/>
          </a:p>
          <a:p>
            <a:pPr lvl="1"/>
            <a:r>
              <a:rPr lang="en-US" altLang="zh-TW" smtClean="0"/>
              <a:t>For example, the default signal handler for the </a:t>
            </a:r>
            <a:r>
              <a:rPr lang="en-US" altLang="zh-TW" b="1" smtClean="0">
                <a:latin typeface="Courier New" pitchFamily="49" charset="0"/>
              </a:rPr>
              <a:t>TERM</a:t>
            </a:r>
            <a:r>
              <a:rPr lang="en-US" altLang="zh-TW" smtClean="0"/>
              <a:t> signal calls the </a:t>
            </a:r>
            <a:r>
              <a:rPr lang="en-US" altLang="zh-TW" b="1" smtClean="0">
                <a:latin typeface="Courier New" pitchFamily="49" charset="0"/>
              </a:rPr>
              <a:t>exit()</a:t>
            </a:r>
            <a:r>
              <a:rPr lang="en-US" altLang="zh-TW" smtClean="0"/>
              <a:t>system call.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effectLst/>
              </a:rPr>
              <a:t>Handling Signals </a:t>
            </a:r>
            <a:r>
              <a:rPr lang="en-US" altLang="zh-TW" dirty="0" smtClean="0"/>
              <a:t>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57338"/>
            <a:ext cx="8496300" cy="4337050"/>
          </a:xfrm>
        </p:spPr>
        <p:txBody>
          <a:bodyPr/>
          <a:lstStyle/>
          <a:p>
            <a:r>
              <a:rPr lang="en-US" altLang="zh-TW" smtClean="0"/>
              <a:t>Installing signal handlers</a:t>
            </a:r>
          </a:p>
          <a:p>
            <a:pPr lvl="1"/>
            <a:r>
              <a:rPr lang="en-US" altLang="zh-TW" b="1" smtClean="0">
                <a:solidFill>
                  <a:srgbClr val="FF0000"/>
                </a:solidFill>
                <a:latin typeface="Courier New" pitchFamily="49" charset="0"/>
              </a:rPr>
              <a:t>signal(), sigaction()</a:t>
            </a:r>
          </a:p>
          <a:p>
            <a:pPr lvl="1"/>
            <a:endParaRPr lang="en-US" altLang="zh-TW" sz="2000" b="1" smtClean="0">
              <a:solidFill>
                <a:srgbClr val="3333FF"/>
              </a:solidFill>
              <a:latin typeface="Courier New" pitchFamily="49" charset="0"/>
            </a:endParaRPr>
          </a:p>
          <a:p>
            <a:r>
              <a:rPr lang="en-US" altLang="zh-TW" sz="2400" b="1" smtClean="0">
                <a:latin typeface="Courier New" pitchFamily="49" charset="0"/>
              </a:rPr>
              <a:t>signal()</a:t>
            </a:r>
            <a:r>
              <a:rPr lang="en-US" altLang="zh-TW" sz="2400" b="1" smtClean="0"/>
              <a:t>:</a:t>
            </a:r>
            <a:r>
              <a:rPr lang="en-US" altLang="zh-TW" sz="2400" smtClean="0"/>
              <a:t> used to set a signal handler for a single signal type.</a:t>
            </a:r>
          </a:p>
          <a:p>
            <a:endParaRPr lang="en-US" altLang="zh-TW" sz="2400" smtClean="0"/>
          </a:p>
          <a:p>
            <a:endParaRPr lang="en-US" altLang="zh-TW" sz="2400" smtClean="0"/>
          </a:p>
          <a:p>
            <a:endParaRPr lang="en-US" altLang="zh-TW" sz="2400" b="1" smtClean="0">
              <a:latin typeface="Courier New" pitchFamily="49" charset="0"/>
            </a:endParaRPr>
          </a:p>
          <a:p>
            <a:r>
              <a:rPr lang="en-US" altLang="zh-TW" sz="2400" b="1" smtClean="0">
                <a:latin typeface="Courier New" pitchFamily="49" charset="0"/>
              </a:rPr>
              <a:t>pause()</a:t>
            </a:r>
            <a:r>
              <a:rPr lang="en-US" altLang="zh-TW" sz="2400" b="1" smtClean="0"/>
              <a:t>:</a:t>
            </a:r>
            <a:r>
              <a:rPr lang="en-US" altLang="zh-TW" sz="2400" smtClean="0"/>
              <a:t> causes the process to halt execution, until a signal is received. It is surely better than a 'busy wait' infinite loop. 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692275" y="3357563"/>
            <a:ext cx="5329238" cy="962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i="1"/>
              <a:t>SYNOPSIS</a:t>
            </a:r>
          </a:p>
          <a:p>
            <a:endParaRPr lang="en-US" altLang="zh-TW" sz="1400"/>
          </a:p>
          <a:p>
            <a:r>
              <a:rPr lang="en-US" altLang="zh-TW" sz="1400"/>
              <a:t>#include &lt;signal.h&gt;</a:t>
            </a:r>
          </a:p>
          <a:p>
            <a:r>
              <a:rPr lang="en-US" altLang="zh-TW" sz="1400"/>
              <a:t>void (*signal(int </a:t>
            </a:r>
            <a:r>
              <a:rPr lang="en-US" altLang="zh-TW" sz="1400" b="1"/>
              <a:t>sig</a:t>
            </a:r>
            <a:r>
              <a:rPr lang="en-US" altLang="zh-TW" sz="1400"/>
              <a:t>, void (*</a:t>
            </a:r>
            <a:r>
              <a:rPr lang="en-US" altLang="zh-TW" sz="1400" b="1"/>
              <a:t>func</a:t>
            </a:r>
            <a:r>
              <a:rPr lang="en-US" altLang="zh-TW" sz="1400"/>
              <a:t>)(int)))(int);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2124075" y="5516563"/>
            <a:ext cx="4572000" cy="962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i="1"/>
              <a:t>SYNOPSIS</a:t>
            </a:r>
          </a:p>
          <a:p>
            <a:endParaRPr lang="en-US" altLang="zh-TW" sz="1400"/>
          </a:p>
          <a:p>
            <a:r>
              <a:rPr lang="en-US" altLang="zh-TW" sz="1400"/>
              <a:t>#include &lt;unistd.h&gt;</a:t>
            </a:r>
          </a:p>
          <a:p>
            <a:r>
              <a:rPr lang="en-US" altLang="zh-TW" sz="1400"/>
              <a:t>int pause(void);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 smtClean="0">
                <a:effectLst/>
              </a:rPr>
              <a:t>Handling Signals </a:t>
            </a:r>
            <a:r>
              <a:rPr lang="en-US" altLang="zh-TW" sz="4000" dirty="0" smtClean="0"/>
              <a:t>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12875"/>
            <a:ext cx="8350250" cy="4337050"/>
          </a:xfrm>
        </p:spPr>
        <p:txBody>
          <a:bodyPr/>
          <a:lstStyle/>
          <a:p>
            <a:r>
              <a:rPr lang="en-US" altLang="zh-TW" smtClean="0"/>
              <a:t>Example</a:t>
            </a:r>
            <a:endParaRPr lang="en-US" altLang="zh-TW" sz="240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1692275" y="2060575"/>
            <a:ext cx="6551613" cy="388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</a:rPr>
              <a:t>/* here is the signal handler */ </a:t>
            </a:r>
          </a:p>
          <a:p>
            <a:pPr eaLnBrk="0" hangingPunct="0"/>
            <a:r>
              <a:rPr lang="en-US" altLang="zh-TW" sz="1400"/>
              <a:t>void catch_int(int sig_num)   </a:t>
            </a:r>
            <a:r>
              <a:rPr lang="en-US" altLang="zh-TW" sz="1600">
                <a:latin typeface="Times New Roman" pitchFamily="18" charset="0"/>
              </a:rPr>
              <a:t>/* the argument is signal number  */</a:t>
            </a:r>
          </a:p>
          <a:p>
            <a:pPr eaLnBrk="0" hangingPunct="0"/>
            <a:r>
              <a:rPr lang="en-US" altLang="zh-TW" sz="1400"/>
              <a:t>{   </a:t>
            </a:r>
          </a:p>
          <a:p>
            <a:pPr eaLnBrk="0" hangingPunct="0"/>
            <a:r>
              <a:rPr lang="en-US" altLang="zh-TW" sz="1400"/>
              <a:t>   </a:t>
            </a:r>
            <a:r>
              <a:rPr lang="en-US" altLang="zh-TW" sz="1600">
                <a:solidFill>
                  <a:srgbClr val="FF3300"/>
                </a:solidFill>
                <a:latin typeface="Times New Roman" pitchFamily="18" charset="0"/>
              </a:rPr>
              <a:t>/* re-set the signal handler again to catch_int, for next time */</a:t>
            </a:r>
          </a:p>
          <a:p>
            <a:pPr eaLnBrk="0" hangingPunct="0"/>
            <a:r>
              <a:rPr lang="en-US" altLang="zh-TW" sz="1400"/>
              <a:t>   </a:t>
            </a:r>
            <a:r>
              <a:rPr lang="en-US" altLang="zh-TW" sz="1400">
                <a:solidFill>
                  <a:srgbClr val="FF3300"/>
                </a:solidFill>
              </a:rPr>
              <a:t>signal(SIGINT, catch_int);</a:t>
            </a:r>
          </a:p>
          <a:p>
            <a:pPr eaLnBrk="0" hangingPunct="0"/>
            <a:r>
              <a:rPr lang="en-US" altLang="zh-TW" sz="1400"/>
              <a:t>   printf(“Ouch! – I got signal %d\n“,sig_num);</a:t>
            </a:r>
          </a:p>
          <a:p>
            <a:pPr eaLnBrk="0" hangingPunct="0"/>
            <a:r>
              <a:rPr lang="en-US" altLang="zh-TW" sz="1400"/>
              <a:t>}</a:t>
            </a:r>
          </a:p>
          <a:p>
            <a:pPr eaLnBrk="0" hangingPunct="0"/>
            <a:endParaRPr lang="en-US" altLang="zh-TW" sz="1400"/>
          </a:p>
          <a:p>
            <a:pPr eaLnBrk="0" hangingPunct="0"/>
            <a:r>
              <a:rPr lang="en-US" altLang="zh-TW" sz="1400"/>
              <a:t>int main(int argc, char* argv[])</a:t>
            </a:r>
          </a:p>
          <a:p>
            <a:pPr eaLnBrk="0" hangingPunct="0"/>
            <a:r>
              <a:rPr lang="en-US" altLang="zh-TW" sz="1400"/>
              <a:t>{</a:t>
            </a:r>
          </a:p>
          <a:p>
            <a:pPr eaLnBrk="0" hangingPunct="0"/>
            <a:r>
              <a:rPr lang="en-US" altLang="zh-TW" sz="1400"/>
              <a:t>   </a:t>
            </a:r>
            <a:r>
              <a:rPr lang="en-US" altLang="zh-TW" sz="1600">
                <a:latin typeface="Times New Roman" pitchFamily="18" charset="0"/>
              </a:rPr>
              <a:t>/* set the INT (Ctrl-C) signal handler to 'catch_int' */</a:t>
            </a:r>
          </a:p>
          <a:p>
            <a:pPr eaLnBrk="0" hangingPunct="0"/>
            <a:r>
              <a:rPr lang="en-US" altLang="zh-TW" sz="1400"/>
              <a:t>   </a:t>
            </a:r>
            <a:r>
              <a:rPr lang="en-US" altLang="zh-TW" sz="1400">
                <a:solidFill>
                  <a:srgbClr val="3333FF"/>
                </a:solidFill>
              </a:rPr>
              <a:t>signal(SIGINT, catch_int);</a:t>
            </a:r>
          </a:p>
          <a:p>
            <a:pPr eaLnBrk="0" hangingPunct="0"/>
            <a:endParaRPr lang="en-US" altLang="zh-TW" sz="1400"/>
          </a:p>
          <a:p>
            <a:pPr eaLnBrk="0" hangingPunct="0"/>
            <a:r>
              <a:rPr lang="en-US" altLang="zh-TW" sz="1400"/>
              <a:t>   </a:t>
            </a:r>
            <a:r>
              <a:rPr lang="en-US" altLang="zh-TW" sz="1600">
                <a:latin typeface="Times New Roman" pitchFamily="18" charset="0"/>
              </a:rPr>
              <a:t>/* now, lets get into an infinite loop of doing nothing. */</a:t>
            </a:r>
          </a:p>
          <a:p>
            <a:pPr eaLnBrk="0" hangingPunct="0"/>
            <a:r>
              <a:rPr lang="en-US" altLang="zh-TW" sz="1400"/>
              <a:t>   for ( ;; )</a:t>
            </a:r>
          </a:p>
          <a:p>
            <a:pPr eaLnBrk="0" hangingPunct="0"/>
            <a:r>
              <a:rPr lang="en-US" altLang="zh-TW" sz="1400"/>
              <a:t>      </a:t>
            </a:r>
            <a:r>
              <a:rPr lang="en-US" altLang="zh-TW" sz="1400">
                <a:solidFill>
                  <a:srgbClr val="3333FF"/>
                </a:solidFill>
              </a:rPr>
              <a:t>pause();</a:t>
            </a:r>
          </a:p>
          <a:p>
            <a:pPr eaLnBrk="0" hangingPunct="0"/>
            <a:r>
              <a:rPr lang="en-US" altLang="zh-TW" sz="140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effectLst/>
              </a:rPr>
              <a:t>Handling Signals </a:t>
            </a:r>
            <a:r>
              <a:rPr lang="en-US" altLang="zh-TW" dirty="0" smtClean="0"/>
              <a:t>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8134350" cy="4337050"/>
          </a:xfrm>
        </p:spPr>
        <p:txBody>
          <a:bodyPr/>
          <a:lstStyle/>
          <a:p>
            <a:r>
              <a:rPr lang="en-US" altLang="zh-TW" sz="2400" smtClean="0"/>
              <a:t>Pre-defined signal handlers: we can use two pre-defined signal handler functions, instead of writing our own.</a:t>
            </a:r>
          </a:p>
          <a:p>
            <a:pPr lvl="1"/>
            <a:r>
              <a:rPr lang="en-US" altLang="zh-TW" b="1" smtClean="0">
                <a:latin typeface="Courier New" pitchFamily="49" charset="0"/>
              </a:rPr>
              <a:t>SIG_IGN</a:t>
            </a:r>
            <a:r>
              <a:rPr lang="en-US" altLang="zh-TW" smtClean="0"/>
              <a:t>: Ignore the specified signal.</a:t>
            </a:r>
          </a:p>
          <a:p>
            <a:pPr lvl="1"/>
            <a:r>
              <a:rPr lang="en-US" altLang="zh-TW" b="1" smtClean="0">
                <a:latin typeface="Courier New" pitchFamily="49" charset="0"/>
              </a:rPr>
              <a:t>SIG_DFL</a:t>
            </a:r>
            <a:r>
              <a:rPr lang="en-US" altLang="zh-TW" smtClean="0"/>
              <a:t>: Restore default behavior.</a:t>
            </a:r>
          </a:p>
          <a:p>
            <a:endParaRPr lang="en-US" altLang="zh-TW" sz="2400" b="1" smtClean="0">
              <a:solidFill>
                <a:srgbClr val="3333FF"/>
              </a:solidFill>
              <a:latin typeface="Courier New" pitchFamily="49" charset="0"/>
            </a:endParaRPr>
          </a:p>
          <a:p>
            <a:r>
              <a:rPr lang="en-US" altLang="zh-TW" smtClean="0"/>
              <a:t>One problem with the early versions of UNIX is that the action of a signal was </a:t>
            </a:r>
            <a:r>
              <a:rPr lang="en-US" altLang="zh-TW" i="1" smtClean="0"/>
              <a:t>reset</a:t>
            </a:r>
            <a:r>
              <a:rPr lang="en-US" altLang="zh-TW" smtClean="0"/>
              <a:t> to its default each time the signal occurred. </a:t>
            </a:r>
          </a:p>
          <a:p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 smtClean="0">
                <a:effectLst/>
              </a:rPr>
              <a:t>Handling Signals</a:t>
            </a:r>
            <a:r>
              <a:rPr lang="en-US" altLang="zh-TW" sz="4000" dirty="0" smtClean="0"/>
              <a:t>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557338"/>
            <a:ext cx="8134350" cy="4840287"/>
          </a:xfrm>
        </p:spPr>
        <p:txBody>
          <a:bodyPr/>
          <a:lstStyle/>
          <a:p>
            <a:r>
              <a:rPr lang="en-US" altLang="zh-TW" sz="2400" b="1" smtClean="0">
                <a:solidFill>
                  <a:srgbClr val="3333FF"/>
                </a:solidFill>
                <a:latin typeface="Courier New" pitchFamily="49" charset="0"/>
              </a:rPr>
              <a:t>sigaction()</a:t>
            </a:r>
            <a:r>
              <a:rPr lang="en-US" altLang="zh-TW" sz="2400" smtClean="0"/>
              <a:t>: allows the caller to examine or specify the action associated with a specific signal.</a:t>
            </a:r>
          </a:p>
          <a:p>
            <a:endParaRPr lang="en-US" altLang="zh-TW" sz="2400" smtClean="0"/>
          </a:p>
          <a:p>
            <a:endParaRPr lang="en-US" altLang="zh-TW" sz="2400" smtClean="0"/>
          </a:p>
          <a:p>
            <a:endParaRPr lang="en-US" altLang="zh-TW" sz="2400" smtClean="0"/>
          </a:p>
          <a:p>
            <a:endParaRPr lang="en-US" altLang="zh-TW" sz="2400" smtClean="0"/>
          </a:p>
          <a:p>
            <a:r>
              <a:rPr lang="en-US" altLang="zh-TW" sz="2400" smtClean="0"/>
              <a:t>The </a:t>
            </a:r>
            <a:r>
              <a:rPr lang="en-US" altLang="zh-TW" sz="2400" b="1" smtClean="0">
                <a:latin typeface="Courier New" pitchFamily="49" charset="0"/>
              </a:rPr>
              <a:t>sigaction</a:t>
            </a:r>
            <a:r>
              <a:rPr lang="en-US" altLang="zh-TW" sz="2400" smtClean="0"/>
              <a:t> structure: used to define the actions to be taken on receipt of the signal specified by </a:t>
            </a:r>
            <a:r>
              <a:rPr lang="en-US" altLang="zh-TW" sz="2400" b="1" smtClean="0">
                <a:latin typeface="Courier New" pitchFamily="49" charset="0"/>
              </a:rPr>
              <a:t>sig</a:t>
            </a:r>
            <a:r>
              <a:rPr lang="en-US" altLang="zh-TW" sz="2400" smtClean="0"/>
              <a:t>.</a:t>
            </a:r>
          </a:p>
          <a:p>
            <a:pPr>
              <a:buFontTx/>
              <a:buNone/>
            </a:pPr>
            <a:r>
              <a:rPr lang="en-US" altLang="zh-TW" sz="2000" smtClean="0"/>
              <a:t>		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11188" y="2349500"/>
            <a:ext cx="8388350" cy="1419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i="1"/>
              <a:t>SYNOPSIS</a:t>
            </a:r>
          </a:p>
          <a:p>
            <a:endParaRPr lang="en-US" altLang="zh-TW" sz="1400" i="1"/>
          </a:p>
          <a:p>
            <a:r>
              <a:rPr lang="en-US" altLang="zh-TW" sz="1400"/>
              <a:t>#include &lt;signal.h&gt;</a:t>
            </a:r>
          </a:p>
          <a:p>
            <a:r>
              <a:rPr lang="en-US" altLang="zh-TW" sz="1400"/>
              <a:t>int sigaction(int </a:t>
            </a:r>
            <a:r>
              <a:rPr lang="en-US" altLang="zh-TW" sz="1400" b="1"/>
              <a:t>sig</a:t>
            </a:r>
            <a:r>
              <a:rPr lang="en-US" altLang="zh-TW" sz="1400"/>
              <a:t>, const struct sigaction *</a:t>
            </a:r>
            <a:r>
              <a:rPr lang="en-US" altLang="zh-TW" sz="1400" b="1"/>
              <a:t>act</a:t>
            </a:r>
            <a:r>
              <a:rPr lang="en-US" altLang="zh-TW" sz="1400"/>
              <a:t>, struct sigaction *</a:t>
            </a:r>
            <a:r>
              <a:rPr lang="en-US" altLang="zh-TW" sz="1400" b="1"/>
              <a:t>oact</a:t>
            </a:r>
            <a:r>
              <a:rPr lang="en-US" altLang="zh-TW" sz="1400"/>
              <a:t>);</a:t>
            </a:r>
          </a:p>
          <a:p>
            <a:endParaRPr lang="en-US" altLang="zh-TW" sz="1400"/>
          </a:p>
          <a:p>
            <a:r>
              <a:rPr lang="en-US" altLang="zh-TW" sz="1600">
                <a:latin typeface="Times New Roman" pitchFamily="18" charset="0"/>
              </a:rPr>
              <a:t>Return 0 if successful, -1 if unsuccessful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1550" y="4941888"/>
            <a:ext cx="7777163" cy="1174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/>
              <a:t>struct sigaction {</a:t>
            </a:r>
          </a:p>
          <a:p>
            <a:r>
              <a:rPr lang="en-US" altLang="zh-TW" sz="1400"/>
              <a:t>   void (*) (int) </a:t>
            </a:r>
            <a:r>
              <a:rPr lang="en-US" altLang="zh-TW" sz="1400" b="1"/>
              <a:t>sa_handler;</a:t>
            </a:r>
            <a:r>
              <a:rPr lang="en-US" altLang="zh-TW" sz="1400"/>
              <a:t>   </a:t>
            </a:r>
            <a:r>
              <a:rPr lang="en-US" altLang="zh-TW" sz="1400">
                <a:latin typeface="Times New Roman" pitchFamily="18" charset="0"/>
              </a:rPr>
              <a:t>/* pointer to function, </a:t>
            </a:r>
            <a:r>
              <a:rPr lang="en-US" altLang="zh-TW" sz="1400" b="1"/>
              <a:t>SIG_DFL</a:t>
            </a:r>
            <a:r>
              <a:rPr lang="en-US" altLang="zh-TW" sz="1400">
                <a:latin typeface="Times New Roman" pitchFamily="18" charset="0"/>
              </a:rPr>
              <a:t> or </a:t>
            </a:r>
            <a:r>
              <a:rPr lang="en-US" altLang="zh-TW" sz="1400" b="1"/>
              <a:t>SIG_IGN</a:t>
            </a:r>
            <a:r>
              <a:rPr lang="en-US" altLang="zh-TW" sz="1400">
                <a:latin typeface="Times New Roman" pitchFamily="18" charset="0"/>
              </a:rPr>
              <a:t> */</a:t>
            </a:r>
          </a:p>
          <a:p>
            <a:pPr lvl="1"/>
            <a:r>
              <a:rPr lang="en-US" altLang="zh-TW" sz="1400"/>
              <a:t>   sigset_t </a:t>
            </a:r>
            <a:r>
              <a:rPr lang="en-US" altLang="zh-TW" sz="1400" b="1"/>
              <a:t>sa_mask;</a:t>
            </a:r>
            <a:r>
              <a:rPr lang="en-US" altLang="zh-TW" sz="1400"/>
              <a:t>	</a:t>
            </a:r>
            <a:r>
              <a:rPr lang="en-US" altLang="zh-TW" sz="1400">
                <a:latin typeface="Times New Roman" pitchFamily="18" charset="0"/>
              </a:rPr>
              <a:t>/* additional signals to be blocked during execution of handler */</a:t>
            </a:r>
          </a:p>
          <a:p>
            <a:pPr lvl="1"/>
            <a:r>
              <a:rPr lang="en-US" altLang="zh-TW" sz="1400"/>
              <a:t>   int </a:t>
            </a:r>
            <a:r>
              <a:rPr lang="en-US" altLang="zh-TW" sz="1400" b="1"/>
              <a:t>sa_flags</a:t>
            </a:r>
            <a:r>
              <a:rPr lang="en-US" altLang="zh-TW" sz="1400"/>
              <a:t>;		     </a:t>
            </a:r>
            <a:r>
              <a:rPr lang="en-US" altLang="zh-TW" sz="1400">
                <a:latin typeface="Times New Roman" pitchFamily="18" charset="0"/>
              </a:rPr>
              <a:t>/* signal action modifiers */</a:t>
            </a:r>
          </a:p>
          <a:p>
            <a:pPr lvl="1"/>
            <a:r>
              <a:rPr lang="en-US" altLang="zh-TW" sz="1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effectLst/>
              </a:rPr>
              <a:t>Handling Signals</a:t>
            </a:r>
            <a:r>
              <a:rPr lang="en-US" altLang="zh-TW" dirty="0" smtClean="0"/>
              <a:t>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8134350" cy="4840288"/>
          </a:xfrm>
        </p:spPr>
        <p:txBody>
          <a:bodyPr/>
          <a:lstStyle/>
          <a:p>
            <a:r>
              <a:rPr lang="en-US" altLang="zh-TW" sz="2200" b="1" smtClean="0">
                <a:latin typeface="Courier New" pitchFamily="49" charset="0"/>
              </a:rPr>
              <a:t>sig</a:t>
            </a:r>
            <a:r>
              <a:rPr lang="en-US" altLang="zh-TW" sz="2200" smtClean="0"/>
              <a:t>: specifies the signal number for the action</a:t>
            </a:r>
          </a:p>
          <a:p>
            <a:endParaRPr lang="en-US" altLang="zh-TW" sz="2200" smtClean="0"/>
          </a:p>
          <a:p>
            <a:r>
              <a:rPr lang="en-US" altLang="zh-TW" sz="2200" b="1" smtClean="0">
                <a:latin typeface="Courier New" pitchFamily="49" charset="0"/>
              </a:rPr>
              <a:t>act</a:t>
            </a:r>
            <a:r>
              <a:rPr lang="en-US" altLang="zh-TW" sz="2200" smtClean="0"/>
              <a:t>: a pointer to a </a:t>
            </a:r>
            <a:r>
              <a:rPr lang="en-US" altLang="zh-TW" sz="2200" b="1" smtClean="0">
                <a:latin typeface="Courier New" pitchFamily="49" charset="0"/>
              </a:rPr>
              <a:t>struct sigaction</a:t>
            </a:r>
            <a:r>
              <a:rPr lang="en-US" altLang="zh-TW" sz="2200" smtClean="0"/>
              <a:t> structure that </a:t>
            </a:r>
            <a:r>
              <a:rPr lang="en-US" altLang="zh-TW" sz="2200" smtClean="0">
                <a:solidFill>
                  <a:srgbClr val="3333FF"/>
                </a:solidFill>
              </a:rPr>
              <a:t>specifies the action to be taken</a:t>
            </a:r>
          </a:p>
          <a:p>
            <a:pPr lvl="1"/>
            <a:r>
              <a:rPr lang="en-US" altLang="zh-TW" sz="2200" smtClean="0"/>
              <a:t>If </a:t>
            </a:r>
            <a:r>
              <a:rPr lang="en-US" altLang="zh-TW" sz="2200" b="1" smtClean="0">
                <a:latin typeface="Courier New" pitchFamily="49" charset="0"/>
              </a:rPr>
              <a:t>act</a:t>
            </a:r>
            <a:r>
              <a:rPr lang="en-US" altLang="zh-TW" sz="2200" smtClean="0"/>
              <a:t> is NULL, the call to </a:t>
            </a:r>
            <a:r>
              <a:rPr lang="en-US" altLang="zh-TW" sz="2200" b="1" smtClean="0">
                <a:latin typeface="Courier New" pitchFamily="49" charset="0"/>
              </a:rPr>
              <a:t>sigaction()</a:t>
            </a:r>
            <a:r>
              <a:rPr lang="en-US" altLang="zh-TW" sz="2200" smtClean="0"/>
              <a:t> does not change the action associated with the signal.</a:t>
            </a:r>
          </a:p>
          <a:p>
            <a:pPr lvl="1"/>
            <a:endParaRPr lang="en-US" altLang="zh-TW" sz="2200" smtClean="0"/>
          </a:p>
          <a:p>
            <a:r>
              <a:rPr lang="en-US" altLang="zh-TW" sz="2200" b="1" smtClean="0">
                <a:latin typeface="Courier New" pitchFamily="49" charset="0"/>
              </a:rPr>
              <a:t>oact</a:t>
            </a:r>
            <a:r>
              <a:rPr lang="en-US" altLang="zh-TW" sz="2200" smtClean="0"/>
              <a:t>: a pointer to a </a:t>
            </a:r>
            <a:r>
              <a:rPr lang="en-US" altLang="zh-TW" sz="2200" b="1" smtClean="0">
                <a:latin typeface="Courier New" pitchFamily="49" charset="0"/>
              </a:rPr>
              <a:t>struct sigaction</a:t>
            </a:r>
            <a:r>
              <a:rPr lang="en-US" altLang="zh-TW" sz="2200" smtClean="0"/>
              <a:t> structure that </a:t>
            </a:r>
            <a:r>
              <a:rPr lang="en-US" altLang="zh-TW" sz="2200" smtClean="0">
                <a:solidFill>
                  <a:srgbClr val="3333FF"/>
                </a:solidFill>
              </a:rPr>
              <a:t>receives the previous action</a:t>
            </a:r>
            <a:r>
              <a:rPr lang="en-US" altLang="zh-TW" sz="2200" smtClean="0"/>
              <a:t> associated with the signal</a:t>
            </a:r>
          </a:p>
          <a:p>
            <a:pPr lvl="1"/>
            <a:r>
              <a:rPr lang="en-US" altLang="zh-TW" sz="2200" smtClean="0"/>
              <a:t>If </a:t>
            </a:r>
            <a:r>
              <a:rPr lang="en-US" altLang="zh-TW" sz="2200" b="1" smtClean="0">
                <a:latin typeface="Courier New" pitchFamily="49" charset="0"/>
              </a:rPr>
              <a:t>oact</a:t>
            </a:r>
            <a:r>
              <a:rPr lang="en-US" altLang="zh-TW" sz="2200" smtClean="0"/>
              <a:t> is NULL, the call to </a:t>
            </a:r>
            <a:r>
              <a:rPr lang="en-US" altLang="zh-TW" sz="2200" b="1" smtClean="0">
                <a:latin typeface="Courier New" pitchFamily="49" charset="0"/>
              </a:rPr>
              <a:t>sigaction()</a:t>
            </a:r>
            <a:r>
              <a:rPr lang="en-US" altLang="zh-TW" sz="2200" smtClean="0"/>
              <a:t> does not return the previous action associated with the signal.</a:t>
            </a:r>
          </a:p>
          <a:p>
            <a:pPr lvl="1"/>
            <a:endParaRPr lang="en-US" altLang="zh-TW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Examples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900113" y="1412875"/>
            <a:ext cx="7848600" cy="2362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1. The following code segment sets the signal handler for </a:t>
            </a:r>
            <a:r>
              <a:rPr lang="en-US" altLang="zh-TW" b="1"/>
              <a:t>SIGINT</a:t>
            </a:r>
            <a:r>
              <a:rPr lang="en-US" altLang="zh-TW">
                <a:latin typeface="Times New Roman" pitchFamily="18" charset="0"/>
              </a:rPr>
              <a:t> to </a:t>
            </a:r>
            <a:r>
              <a:rPr lang="en-US" altLang="zh-TW" b="1">
                <a:solidFill>
                  <a:srgbClr val="3333FF"/>
                </a:solidFill>
              </a:rPr>
              <a:t>mysighand</a:t>
            </a:r>
            <a:r>
              <a:rPr lang="en-US" altLang="zh-TW">
                <a:latin typeface="Times New Roman" pitchFamily="18" charset="0"/>
              </a:rPr>
              <a:t>.</a:t>
            </a:r>
          </a:p>
          <a:p>
            <a:endParaRPr lang="en-US" altLang="zh-TW">
              <a:latin typeface="Arial" charset="0"/>
            </a:endParaRPr>
          </a:p>
          <a:p>
            <a:r>
              <a:rPr lang="en-US" altLang="zh-TW" sz="1400"/>
              <a:t>struct sigaction newact;</a:t>
            </a:r>
          </a:p>
          <a:p>
            <a:endParaRPr lang="en-US" altLang="zh-TW" sz="1400"/>
          </a:p>
          <a:p>
            <a:r>
              <a:rPr lang="en-US" altLang="zh-TW" sz="1400"/>
              <a:t>newact.sa_handler = mysighand;	</a:t>
            </a:r>
            <a:r>
              <a:rPr lang="en-US" altLang="zh-TW" sz="1400">
                <a:latin typeface="Times New Roman" pitchFamily="18" charset="0"/>
              </a:rPr>
              <a:t>/* set the new handler */</a:t>
            </a:r>
          </a:p>
          <a:p>
            <a:r>
              <a:rPr lang="en-US" altLang="zh-TW" sz="1400"/>
              <a:t>sigemptyset(&amp;newact.sa_mask);	</a:t>
            </a:r>
            <a:r>
              <a:rPr lang="en-US" altLang="zh-TW" sz="1400">
                <a:latin typeface="Times New Roman" pitchFamily="18" charset="0"/>
              </a:rPr>
              <a:t>/* initialize the signal mask */</a:t>
            </a:r>
          </a:p>
          <a:p>
            <a:r>
              <a:rPr lang="en-US" altLang="zh-TW" sz="1400"/>
              <a:t>newact.sa_flags = 0;		</a:t>
            </a:r>
            <a:r>
              <a:rPr lang="en-US" altLang="zh-TW" sz="1400">
                <a:latin typeface="Times New Roman" pitchFamily="18" charset="0"/>
              </a:rPr>
              <a:t>/* no special options */</a:t>
            </a:r>
          </a:p>
          <a:p>
            <a:endParaRPr lang="en-US" altLang="zh-TW" sz="1400"/>
          </a:p>
          <a:p>
            <a:r>
              <a:rPr lang="en-US" altLang="zh-TW" sz="1400"/>
              <a:t>sigaction(SIGINT, &amp;newact, NULL);</a:t>
            </a:r>
          </a:p>
          <a:p>
            <a:endParaRPr lang="en-US" altLang="zh-TW" sz="1400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900113" y="4005263"/>
            <a:ext cx="7848600" cy="24241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2. The following code segment causes the process to </a:t>
            </a:r>
            <a:r>
              <a:rPr lang="en-US" altLang="zh-TW">
                <a:solidFill>
                  <a:srgbClr val="3333FF"/>
                </a:solidFill>
                <a:latin typeface="Times New Roman" pitchFamily="18" charset="0"/>
              </a:rPr>
              <a:t>ignore</a:t>
            </a:r>
            <a:r>
              <a:rPr lang="en-US" altLang="zh-TW">
                <a:latin typeface="Times New Roman" pitchFamily="18" charset="0"/>
              </a:rPr>
              <a:t> </a:t>
            </a:r>
            <a:r>
              <a:rPr lang="en-US" altLang="zh-TW" b="1"/>
              <a:t>SIGINT</a:t>
            </a:r>
            <a:r>
              <a:rPr lang="en-US" altLang="zh-TW">
                <a:latin typeface="Times New Roman" pitchFamily="18" charset="0"/>
              </a:rPr>
              <a:t> if the default action is in effect for this signal.</a:t>
            </a:r>
          </a:p>
          <a:p>
            <a:endParaRPr lang="en-US" altLang="zh-TW">
              <a:latin typeface="Arial" charset="0"/>
            </a:endParaRPr>
          </a:p>
          <a:p>
            <a:r>
              <a:rPr lang="en-US" altLang="zh-TW" sz="1400"/>
              <a:t>struct sigaction act;</a:t>
            </a:r>
          </a:p>
          <a:p>
            <a:r>
              <a:rPr lang="en-US" altLang="zh-TW" sz="1400"/>
              <a:t>sigaction(SIGINT, NULL, &amp;act);	</a:t>
            </a:r>
            <a:r>
              <a:rPr lang="en-US" altLang="zh-TW" sz="1400">
                <a:latin typeface="Times New Roman" pitchFamily="18" charset="0"/>
              </a:rPr>
              <a:t>/* Find current </a:t>
            </a:r>
            <a:r>
              <a:rPr lang="en-US" altLang="zh-TW" sz="1400" b="1"/>
              <a:t>SIGINT</a:t>
            </a:r>
            <a:r>
              <a:rPr lang="en-US" altLang="zh-TW" sz="1400">
                <a:latin typeface="Times New Roman" pitchFamily="18" charset="0"/>
              </a:rPr>
              <a:t> handler */</a:t>
            </a:r>
          </a:p>
          <a:p>
            <a:endParaRPr lang="en-US" altLang="zh-TW" sz="1400"/>
          </a:p>
          <a:p>
            <a:r>
              <a:rPr lang="en-US" altLang="zh-TW" sz="1400"/>
              <a:t>if (act.sa_handler == SIG_DFL) { 	</a:t>
            </a:r>
            <a:r>
              <a:rPr lang="en-US" altLang="zh-TW" sz="1400">
                <a:latin typeface="Times New Roman" pitchFamily="18" charset="0"/>
              </a:rPr>
              <a:t>/* if </a:t>
            </a:r>
            <a:r>
              <a:rPr lang="en-US" altLang="zh-TW" sz="1400" b="1"/>
              <a:t>SIGINT</a:t>
            </a:r>
            <a:r>
              <a:rPr lang="en-US" altLang="zh-TW" sz="1400">
                <a:latin typeface="Times New Roman" pitchFamily="18" charset="0"/>
              </a:rPr>
              <a:t> handler is default */</a:t>
            </a:r>
          </a:p>
          <a:p>
            <a:r>
              <a:rPr lang="en-US" altLang="zh-TW" sz="1400"/>
              <a:t>   act.sa_handler = SIG_IGN; 	</a:t>
            </a:r>
            <a:r>
              <a:rPr lang="en-US" altLang="zh-TW" sz="1400">
                <a:latin typeface="Times New Roman" pitchFamily="18" charset="0"/>
              </a:rPr>
              <a:t>/* set new </a:t>
            </a:r>
            <a:r>
              <a:rPr lang="en-US" altLang="zh-TW" sz="1400" b="1"/>
              <a:t>SIGINT</a:t>
            </a:r>
            <a:r>
              <a:rPr lang="en-US" altLang="zh-TW" sz="1400">
                <a:latin typeface="Times New Roman" pitchFamily="18" charset="0"/>
              </a:rPr>
              <a:t> handler to ignore */</a:t>
            </a:r>
          </a:p>
          <a:p>
            <a:r>
              <a:rPr lang="en-US" altLang="zh-TW" sz="1400"/>
              <a:t>   sigaction(SIGINT, &amp;act, NULL);</a:t>
            </a:r>
          </a:p>
          <a:p>
            <a:r>
              <a:rPr lang="en-US" altLang="zh-TW" sz="1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 smtClean="0"/>
              <a:t>Exercise 2</a:t>
            </a:r>
            <a:r>
              <a:rPr lang="en-US" altLang="zh-TW" sz="4000" dirty="0" smtClean="0"/>
              <a:t> – Dynamically change your handler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Writing handler1 : show “How are you?” message.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Writing handler2 : show ”I am fine!” message.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 the first 3 seconds, you have to maintain handler1 as your SIGINT handler.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Next 3 seconds, you have to maintain handler2 as your SIGINT handler.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Then you set SIGINT handler to “default” handler.[+20pt.]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smtClean="0">
                <a:solidFill>
                  <a:srgbClr val="FF0000"/>
                </a:solidFill>
              </a:rPr>
              <a:t>Note: you should use alarm()!!![+10pt.]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smtClean="0"/>
              <a:t>Result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TW" b="1" smtClean="0">
              <a:solidFill>
                <a:srgbClr val="FF0000"/>
              </a:solidFill>
            </a:endParaRPr>
          </a:p>
        </p:txBody>
      </p:sp>
      <p:pic>
        <p:nvPicPr>
          <p:cNvPr id="21509" name="Picture 2" descr="C:\Documents and Settings\b3c4d5e6f7\桌面\res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500188"/>
            <a:ext cx="8215313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圓角矩形 7"/>
          <p:cNvSpPr/>
          <p:nvPr/>
        </p:nvSpPr>
        <p:spPr>
          <a:xfrm>
            <a:off x="357188" y="2286000"/>
            <a:ext cx="2714625" cy="1714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References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15300" cy="4525963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Avi Silberschatz, Peter Baer Galvin and Greg Gagne,  “</a:t>
            </a:r>
            <a:r>
              <a:rPr lang="en-US" altLang="zh-TW" sz="2000" b="1" smtClean="0"/>
              <a:t>Operating System Concepts</a:t>
            </a:r>
            <a:r>
              <a:rPr lang="en-US" altLang="zh-TW" sz="2000" smtClean="0"/>
              <a:t>,” John Wiley &amp; Sons, 6th Edition, 2001</a:t>
            </a:r>
          </a:p>
          <a:p>
            <a:pPr eaLnBrk="1" hangingPunct="1"/>
            <a:r>
              <a:rPr lang="en-US" altLang="zh-TW" sz="2000" smtClean="0"/>
              <a:t>“</a:t>
            </a:r>
            <a:r>
              <a:rPr lang="en-US" altLang="zh-TW" sz="2000" b="1" smtClean="0"/>
              <a:t>Unix Systems Programming: Communication, Concurrency, and Threads</a:t>
            </a:r>
            <a:r>
              <a:rPr lang="en-US" altLang="zh-TW" sz="2000" smtClean="0"/>
              <a:t>” by Kay A. Robbins, Steven Robbins</a:t>
            </a:r>
          </a:p>
          <a:p>
            <a:pPr eaLnBrk="1" hangingPunct="1"/>
            <a:r>
              <a:rPr lang="en-US" altLang="zh-TW" sz="2000" smtClean="0"/>
              <a:t>Neil Matthew and Richard Stones, “</a:t>
            </a:r>
            <a:r>
              <a:rPr lang="en-US" altLang="zh-TW" sz="2000" b="1" smtClean="0"/>
              <a:t>Beginning Linux Programming</a:t>
            </a:r>
            <a:r>
              <a:rPr lang="en-US" altLang="zh-TW" sz="2000" smtClean="0"/>
              <a:t>,” Wiley publishing, 3rd Edition, 2004</a:t>
            </a:r>
          </a:p>
          <a:p>
            <a:pPr eaLnBrk="1" hangingPunct="1"/>
            <a:r>
              <a:rPr lang="en-US" altLang="zh-TW" sz="2000" smtClean="0"/>
              <a:t>W. Richard Stevens, </a:t>
            </a:r>
            <a:r>
              <a:rPr lang="zh-TW" altLang="en-US" sz="2000" smtClean="0"/>
              <a:t>“</a:t>
            </a:r>
            <a:r>
              <a:rPr lang="en-US" altLang="zh-TW" sz="2000" b="1" smtClean="0"/>
              <a:t>Advanced Programming in the UNIX Environment</a:t>
            </a:r>
            <a:r>
              <a:rPr lang="en-US" altLang="zh-TW" sz="2000" smtClean="0"/>
              <a:t>,” Addison-Wesley, 1992</a:t>
            </a:r>
          </a:p>
          <a:p>
            <a:pPr eaLnBrk="1" hangingPunct="1"/>
            <a:r>
              <a:rPr lang="en-US" altLang="zh-TW" sz="2000" smtClean="0">
                <a:hlinkClick r:id="rId3"/>
              </a:rPr>
              <a:t>http://users.actcom.co.il/~choo/lupg/tutorials/signals/signals-programming.html</a:t>
            </a:r>
            <a:endParaRPr lang="en-US" altLang="zh-TW" sz="20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What Are Signals?</a:t>
            </a:r>
            <a:endParaRPr lang="zh-TW" altLang="en-US" b="1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 </a:t>
            </a:r>
            <a:r>
              <a:rPr lang="en-US" altLang="zh-TW" smtClean="0">
                <a:solidFill>
                  <a:srgbClr val="3333FF"/>
                </a:solidFill>
              </a:rPr>
              <a:t>signal</a:t>
            </a:r>
            <a:r>
              <a:rPr lang="en-US" altLang="zh-TW" smtClean="0"/>
              <a:t> is used by the OS to notify a process that a particular event has occurred.</a:t>
            </a:r>
          </a:p>
          <a:p>
            <a:endParaRPr lang="en-US" altLang="zh-TW" smtClean="0"/>
          </a:p>
          <a:p>
            <a:pPr eaLnBrk="1" hangingPunct="1"/>
            <a:r>
              <a:rPr lang="en-US" altLang="zh-TW" smtClean="0"/>
              <a:t>Every signal may be handled by one of two possible handlers:</a:t>
            </a:r>
          </a:p>
          <a:p>
            <a:pPr lvl="1" eaLnBrk="1" hangingPunct="1"/>
            <a:r>
              <a:rPr lang="en-US" altLang="zh-TW" smtClean="0"/>
              <a:t>A </a:t>
            </a:r>
            <a:r>
              <a:rPr lang="en-US" altLang="zh-TW" smtClean="0">
                <a:solidFill>
                  <a:srgbClr val="3333FF"/>
                </a:solidFill>
              </a:rPr>
              <a:t>default</a:t>
            </a:r>
            <a:r>
              <a:rPr lang="en-US" altLang="zh-TW" smtClean="0"/>
              <a:t> signal handler</a:t>
            </a:r>
          </a:p>
          <a:p>
            <a:pPr lvl="1" eaLnBrk="1" hangingPunct="1"/>
            <a:r>
              <a:rPr lang="en-US" altLang="zh-TW" smtClean="0"/>
              <a:t>A </a:t>
            </a:r>
            <a:r>
              <a:rPr lang="en-US" altLang="zh-TW" smtClean="0">
                <a:solidFill>
                  <a:srgbClr val="3333FF"/>
                </a:solidFill>
              </a:rPr>
              <a:t>user-defined</a:t>
            </a:r>
            <a:r>
              <a:rPr lang="en-US" altLang="zh-TW" smtClean="0"/>
              <a:t> signal handler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Linux Signals</a:t>
            </a:r>
            <a:endParaRPr lang="zh-TW" altLang="en-US" dirty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Every signal has a </a:t>
            </a:r>
            <a:r>
              <a:rPr lang="en-US" altLang="zh-TW" i="1" smtClean="0"/>
              <a:t>symbolic name</a:t>
            </a:r>
            <a:r>
              <a:rPr lang="en-US" altLang="zh-TW" smtClean="0"/>
              <a:t> starting with </a:t>
            </a:r>
            <a:r>
              <a:rPr lang="en-US" altLang="zh-TW" b="1" smtClean="0">
                <a:solidFill>
                  <a:srgbClr val="3333FF"/>
                </a:solidFill>
                <a:latin typeface="Courier New" pitchFamily="49" charset="0"/>
              </a:rPr>
              <a:t>SIG</a:t>
            </a:r>
            <a:r>
              <a:rPr lang="en-US" altLang="zh-TW" smtClean="0"/>
              <a:t>.</a:t>
            </a:r>
          </a:p>
          <a:p>
            <a:r>
              <a:rPr lang="en-US" altLang="zh-TW" smtClean="0"/>
              <a:t>The signal names are defined in </a:t>
            </a:r>
            <a:r>
              <a:rPr lang="en-US" altLang="zh-TW" b="1" smtClean="0">
                <a:solidFill>
                  <a:srgbClr val="3333FF"/>
                </a:solidFill>
                <a:latin typeface="Courier New" pitchFamily="49" charset="0"/>
              </a:rPr>
              <a:t>signal.h</a:t>
            </a:r>
          </a:p>
          <a:p>
            <a:r>
              <a:rPr lang="en-US" altLang="zh-TW" smtClean="0"/>
              <a:t>Each signal is represented by small integers greater than </a:t>
            </a:r>
            <a:r>
              <a:rPr lang="en-US" altLang="zh-TW" b="1" smtClean="0">
                <a:solidFill>
                  <a:srgbClr val="3333FF"/>
                </a:solidFill>
              </a:rPr>
              <a:t>0</a:t>
            </a:r>
            <a:r>
              <a:rPr lang="en-US" altLang="zh-TW" smtClean="0"/>
              <a:t>.</a:t>
            </a:r>
          </a:p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Linux Signals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zh-TW" sz="28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TW" altLang="en-US" sz="2800" kern="0" dirty="0">
              <a:latin typeface="+mn-lt"/>
              <a:ea typeface="+mn-ea"/>
            </a:endParaRPr>
          </a:p>
        </p:txBody>
      </p:sp>
      <p:pic>
        <p:nvPicPr>
          <p:cNvPr id="717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143000"/>
            <a:ext cx="7921625" cy="5200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Sending Signals</a:t>
            </a:r>
            <a:endParaRPr lang="zh-TW" altLang="en-US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sp>
        <p:nvSpPr>
          <p:cNvPr id="8196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Using the </a:t>
            </a:r>
            <a:r>
              <a:rPr lang="en-US" altLang="zh-TW" b="1" smtClean="0"/>
              <a:t>keyboard</a:t>
            </a:r>
          </a:p>
          <a:p>
            <a:pPr lvl="1"/>
            <a:r>
              <a:rPr lang="en-US" altLang="zh-TW" smtClean="0"/>
              <a:t>There are certain key presses that are interpreted by the system as requests to send signals to the process.</a:t>
            </a:r>
          </a:p>
          <a:p>
            <a:r>
              <a:rPr lang="en-US" altLang="zh-TW" sz="2000" b="1" smtClean="0">
                <a:solidFill>
                  <a:srgbClr val="3333FF"/>
                </a:solidFill>
              </a:rPr>
              <a:t>Ctrl+C</a:t>
            </a:r>
          </a:p>
          <a:p>
            <a:pPr lvl="1"/>
            <a:r>
              <a:rPr lang="en-US" altLang="zh-TW" sz="2000" smtClean="0"/>
              <a:t>The interrupt signal, sends SIGINT to the job running in the foreground.</a:t>
            </a:r>
          </a:p>
          <a:p>
            <a:r>
              <a:rPr lang="en-US" altLang="zh-TW" sz="2000" b="1" smtClean="0">
                <a:solidFill>
                  <a:srgbClr val="3333FF"/>
                </a:solidFill>
              </a:rPr>
              <a:t>Ctrl</a:t>
            </a:r>
            <a:r>
              <a:rPr lang="en-US" altLang="zh-TW" sz="2000" smtClean="0">
                <a:solidFill>
                  <a:srgbClr val="3333FF"/>
                </a:solidFill>
              </a:rPr>
              <a:t>+</a:t>
            </a:r>
            <a:r>
              <a:rPr lang="en-US" altLang="zh-TW" sz="2000" b="1" smtClean="0">
                <a:solidFill>
                  <a:srgbClr val="3333FF"/>
                </a:solidFill>
              </a:rPr>
              <a:t>Y</a:t>
            </a:r>
          </a:p>
          <a:p>
            <a:pPr lvl="1"/>
            <a:r>
              <a:rPr lang="en-US" altLang="zh-TW" sz="2000" smtClean="0"/>
              <a:t>The </a:t>
            </a:r>
            <a:r>
              <a:rPr lang="en-US" altLang="zh-TW" sz="2000" b="1" smtClean="0"/>
              <a:t>delayed suspend</a:t>
            </a:r>
            <a:r>
              <a:rPr lang="en-US" altLang="zh-TW" sz="2000" smtClean="0"/>
              <a:t> character.</a:t>
            </a:r>
            <a:endParaRPr lang="en-US" altLang="zh-TW" sz="2000" b="1" smtClean="0">
              <a:solidFill>
                <a:srgbClr val="3333FF"/>
              </a:solidFill>
            </a:endParaRPr>
          </a:p>
          <a:p>
            <a:r>
              <a:rPr lang="en-US" altLang="zh-TW" sz="2000" b="1" smtClean="0">
                <a:solidFill>
                  <a:srgbClr val="3333FF"/>
                </a:solidFill>
              </a:rPr>
              <a:t>Ctrl</a:t>
            </a:r>
            <a:r>
              <a:rPr lang="en-US" altLang="zh-TW" sz="2000" smtClean="0">
                <a:solidFill>
                  <a:srgbClr val="3333FF"/>
                </a:solidFill>
              </a:rPr>
              <a:t>+</a:t>
            </a:r>
            <a:r>
              <a:rPr lang="en-US" altLang="zh-TW" sz="2000" b="1" smtClean="0">
                <a:solidFill>
                  <a:srgbClr val="3333FF"/>
                </a:solidFill>
              </a:rPr>
              <a:t>Z</a:t>
            </a:r>
          </a:p>
          <a:p>
            <a:pPr lvl="1"/>
            <a:r>
              <a:rPr lang="en-US" altLang="zh-TW" sz="2000" smtClean="0"/>
              <a:t>The </a:t>
            </a:r>
            <a:r>
              <a:rPr lang="en-US" altLang="zh-TW" sz="2000" i="1" smtClean="0"/>
              <a:t>suspend</a:t>
            </a:r>
            <a:r>
              <a:rPr lang="en-US" altLang="zh-TW" sz="2000" smtClean="0"/>
              <a:t> signal, sends a SIGTSTP to a running program, thus stopping it and returning control to the shell.</a:t>
            </a:r>
            <a:endParaRPr lang="en-US" altLang="zh-TW" sz="2000" smtClean="0">
              <a:solidFill>
                <a:srgbClr val="3333FF"/>
              </a:solidFill>
            </a:endParaRPr>
          </a:p>
          <a:p>
            <a:endParaRPr lang="en-US" altLang="zh-TW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Sending Signals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Using </a:t>
            </a:r>
            <a:r>
              <a:rPr lang="en-US" altLang="zh-TW" b="1" smtClean="0"/>
              <a:t>command line</a:t>
            </a:r>
          </a:p>
          <a:p>
            <a:endParaRPr lang="en-US" altLang="zh-TW" b="1" smtClean="0"/>
          </a:p>
          <a:p>
            <a:endParaRPr lang="en-US" altLang="zh-TW" b="1" smtClean="0"/>
          </a:p>
          <a:p>
            <a:endParaRPr lang="en-US" altLang="zh-TW" b="1" smtClean="0"/>
          </a:p>
          <a:p>
            <a:endParaRPr lang="en-US" altLang="zh-TW" b="1" smtClean="0"/>
          </a:p>
          <a:p>
            <a:endParaRPr lang="en-US" altLang="zh-TW" b="1" smtClean="0"/>
          </a:p>
          <a:p>
            <a:r>
              <a:rPr lang="en-US" altLang="zh-TW" sz="2400" b="1" smtClean="0"/>
              <a:t>signal_name</a:t>
            </a:r>
          </a:p>
          <a:p>
            <a:pPr lvl="1"/>
            <a:r>
              <a:rPr lang="en-US" altLang="zh-TW" sz="2000" smtClean="0"/>
              <a:t>By omitting the leading </a:t>
            </a:r>
            <a:r>
              <a:rPr lang="en-US" altLang="zh-TW" sz="2000" b="1" smtClean="0">
                <a:latin typeface="Courier New" pitchFamily="49" charset="0"/>
              </a:rPr>
              <a:t>SIG</a:t>
            </a:r>
            <a:r>
              <a:rPr lang="en-US" altLang="zh-TW" sz="2000" smtClean="0"/>
              <a:t> from the corresponding symbolic signal name.</a:t>
            </a:r>
          </a:p>
          <a:p>
            <a:pPr lvl="1"/>
            <a:r>
              <a:rPr lang="en-US" altLang="zh-TW" sz="2000" smtClean="0"/>
              <a:t>If no </a:t>
            </a:r>
            <a:r>
              <a:rPr lang="en-US" altLang="zh-TW" sz="2000" b="1" smtClean="0">
                <a:latin typeface="Courier New" pitchFamily="49" charset="0"/>
              </a:rPr>
              <a:t>signal_name</a:t>
            </a:r>
            <a:r>
              <a:rPr lang="en-US" altLang="zh-TW" sz="2000" smtClean="0"/>
              <a:t> is specified, the </a:t>
            </a:r>
            <a:r>
              <a:rPr lang="en-US" altLang="zh-TW" sz="2000" b="1" smtClean="0">
                <a:latin typeface="Courier New" pitchFamily="49" charset="0"/>
              </a:rPr>
              <a:t>TERM</a:t>
            </a:r>
            <a:r>
              <a:rPr lang="en-US" altLang="zh-TW" sz="2000" smtClean="0"/>
              <a:t> signal is sent. </a:t>
            </a:r>
          </a:p>
          <a:p>
            <a:pPr lvl="1"/>
            <a:endParaRPr lang="en-US" altLang="zh-TW" sz="2000" b="1" smtClean="0"/>
          </a:p>
          <a:p>
            <a:pPr lvl="1"/>
            <a:endParaRPr lang="zh-TW" altLang="en-US" sz="2000" b="1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2286000"/>
            <a:ext cx="32670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 5"/>
          <p:cNvSpPr/>
          <p:nvPr/>
        </p:nvSpPr>
        <p:spPr>
          <a:xfrm>
            <a:off x="1000125" y="2214563"/>
            <a:ext cx="3857625" cy="21431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Sending Signals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Using</a:t>
            </a:r>
            <a:r>
              <a:rPr lang="en-US" altLang="zh-TW" b="1" smtClean="0"/>
              <a:t> system calls</a:t>
            </a:r>
          </a:p>
          <a:p>
            <a:pPr lvl="1"/>
            <a:r>
              <a:rPr lang="en-US" altLang="zh-TW" smtClean="0"/>
              <a:t>This is the normal way of sending a signal from one process to another.</a:t>
            </a:r>
            <a:endParaRPr lang="en-US" altLang="zh-TW" b="1" smtClean="0"/>
          </a:p>
          <a:p>
            <a:endParaRPr lang="en-US" altLang="zh-TW" b="1" smtClean="0"/>
          </a:p>
          <a:p>
            <a:endParaRPr lang="en-US" altLang="zh-TW" b="1" smtClean="0"/>
          </a:p>
          <a:p>
            <a:endParaRPr lang="en-US" altLang="zh-TW" b="1" smtClean="0"/>
          </a:p>
          <a:p>
            <a:endParaRPr lang="en-US" altLang="zh-TW" b="1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Example: A child process sends the </a:t>
            </a:r>
            <a:r>
              <a:rPr lang="en-US" altLang="zh-TW" b="1" smtClean="0">
                <a:latin typeface="Courier New" pitchFamily="49" charset="0"/>
              </a:rPr>
              <a:t>SIGTERM</a:t>
            </a:r>
            <a:r>
              <a:rPr lang="en-US" altLang="zh-TW" smtClean="0"/>
              <a:t> signal to its parent process.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smtClean="0">
                <a:latin typeface="Courier New" pitchFamily="49" charset="0"/>
              </a:rPr>
              <a:t>kill(getppid(), SIGTERM);</a:t>
            </a:r>
            <a:endParaRPr lang="en-US" altLang="zh-TW" b="1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00375"/>
            <a:ext cx="35528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 5"/>
          <p:cNvSpPr/>
          <p:nvPr/>
        </p:nvSpPr>
        <p:spPr>
          <a:xfrm>
            <a:off x="1071563" y="3143250"/>
            <a:ext cx="3571875" cy="1571625"/>
          </a:xfrm>
          <a:prstGeom prst="round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Sending Signals</a:t>
            </a:r>
            <a:endParaRPr lang="zh-TW" altLang="en-US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000" b="1" smtClean="0">
                <a:latin typeface="Courier New" pitchFamily="49" charset="0"/>
              </a:rPr>
              <a:t>alarm()</a:t>
            </a:r>
            <a:r>
              <a:rPr lang="en-US" altLang="zh-TW" sz="4000" b="1" smtClean="0"/>
              <a:t> </a:t>
            </a:r>
            <a:r>
              <a:rPr lang="en-US" altLang="zh-TW" sz="4000" smtClean="0"/>
              <a:t>Function</a:t>
            </a:r>
          </a:p>
          <a:p>
            <a:pPr lvl="1"/>
            <a:r>
              <a:rPr lang="en-US" altLang="zh-TW" smtClean="0"/>
              <a:t>Causes a </a:t>
            </a:r>
            <a:r>
              <a:rPr lang="en-US" altLang="zh-TW" b="1" smtClean="0">
                <a:latin typeface="Courier New" pitchFamily="49" charset="0"/>
              </a:rPr>
              <a:t>SIGALRM</a:t>
            </a:r>
            <a:r>
              <a:rPr lang="en-US" altLang="zh-TW" smtClean="0"/>
              <a:t> signal to be sent to the calling process after a specified number of real seconds has elapsed.</a:t>
            </a:r>
          </a:p>
          <a:p>
            <a:pPr lvl="1"/>
            <a:endParaRPr lang="en-US" altLang="zh-TW" smtClean="0"/>
          </a:p>
          <a:p>
            <a:pPr lvl="1"/>
            <a:endParaRPr lang="en-US" altLang="zh-TW" smtClean="0"/>
          </a:p>
          <a:p>
            <a:pPr lvl="1"/>
            <a:endParaRPr lang="en-US" altLang="zh-TW" smtClean="0"/>
          </a:p>
          <a:p>
            <a:pPr lvl="1"/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1269" name="Picture 2" descr="C:\Documents and Settings\b3c4d5e6f7\桌面\osal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3857625"/>
            <a:ext cx="33147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 5"/>
          <p:cNvSpPr/>
          <p:nvPr/>
        </p:nvSpPr>
        <p:spPr>
          <a:xfrm>
            <a:off x="1643063" y="3786188"/>
            <a:ext cx="3357562" cy="1143000"/>
          </a:xfrm>
          <a:prstGeom prst="round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Exercise 1</a:t>
            </a:r>
            <a:endParaRPr lang="zh-TW" altLang="en-US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sp>
        <p:nvSpPr>
          <p:cNvPr id="12292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000" b="1" smtClean="0"/>
              <a:t>Step1:</a:t>
            </a:r>
            <a:r>
              <a:rPr lang="en-US" altLang="zh-TW" sz="4000" smtClean="0"/>
              <a:t> </a:t>
            </a:r>
            <a:r>
              <a:rPr lang="en-US" altLang="zh-TW" smtClean="0"/>
              <a:t>Using the fork() function to create a new process.</a:t>
            </a:r>
          </a:p>
          <a:p>
            <a:r>
              <a:rPr lang="en-US" altLang="zh-TW" sz="4000" b="1" smtClean="0"/>
              <a:t>Step2:</a:t>
            </a:r>
            <a:r>
              <a:rPr lang="en-US" altLang="zh-TW" smtClean="0"/>
              <a:t> Using</a:t>
            </a:r>
            <a:r>
              <a:rPr lang="en-US" altLang="zh-TW" b="1" smtClean="0"/>
              <a:t> command line </a:t>
            </a:r>
            <a:r>
              <a:rPr lang="en-US" altLang="zh-TW" smtClean="0"/>
              <a:t>to kill the process.[+30pt.]</a:t>
            </a:r>
          </a:p>
          <a:p>
            <a:endParaRPr lang="en-US" altLang="zh-TW" smtClean="0"/>
          </a:p>
          <a:p>
            <a:r>
              <a:rPr lang="en-US" altLang="zh-TW" sz="4000" b="1" smtClean="0"/>
              <a:t>Step3: </a:t>
            </a:r>
            <a:r>
              <a:rPr lang="en-US" altLang="zh-TW" smtClean="0"/>
              <a:t>Repeat step1 and use </a:t>
            </a:r>
            <a:r>
              <a:rPr lang="en-US" altLang="zh-TW" b="1" smtClean="0"/>
              <a:t>system calls </a:t>
            </a:r>
            <a:r>
              <a:rPr lang="en-US" altLang="zh-TW" smtClean="0"/>
              <a:t>to kill process.[+30pt.]</a:t>
            </a:r>
            <a:endParaRPr lang="zh-TW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osnetppt</Template>
  <TotalTime>3728</TotalTime>
  <Words>1058</Words>
  <Application>Microsoft Office PowerPoint</Application>
  <PresentationFormat>如螢幕大小 (4:3)</PresentationFormat>
  <Paragraphs>179</Paragraphs>
  <Slides>19</Slides>
  <Notes>11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osnetppt</vt:lpstr>
      <vt:lpstr>點陣圖影像</vt:lpstr>
      <vt:lpstr>Lab 9 Signals</vt:lpstr>
      <vt:lpstr>What Are Signals?</vt:lpstr>
      <vt:lpstr>Linux Signals</vt:lpstr>
      <vt:lpstr>Linux Signals</vt:lpstr>
      <vt:lpstr>Sending Signals</vt:lpstr>
      <vt:lpstr>Sending Signals</vt:lpstr>
      <vt:lpstr>Sending Signals</vt:lpstr>
      <vt:lpstr>Sending Signals</vt:lpstr>
      <vt:lpstr>Exercise 1</vt:lpstr>
      <vt:lpstr>Handling Signals</vt:lpstr>
      <vt:lpstr>Handling Signals (cont.)</vt:lpstr>
      <vt:lpstr>Handling Signals (cont.)</vt:lpstr>
      <vt:lpstr>Handling Signals (cont.)</vt:lpstr>
      <vt:lpstr>Handling Signals(cont.)</vt:lpstr>
      <vt:lpstr>Handling Signals(cont.)</vt:lpstr>
      <vt:lpstr>Examples</vt:lpstr>
      <vt:lpstr>Exercise 2 – Dynamically change your handler</vt:lpstr>
      <vt:lpstr>Result</vt:lpstr>
      <vt:lpstr>References</vt:lpstr>
    </vt:vector>
  </TitlesOfParts>
  <Company>OS-NET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GAIN</dc:creator>
  <cp:lastModifiedBy>DateKyousuke</cp:lastModifiedBy>
  <cp:revision>503</cp:revision>
  <dcterms:created xsi:type="dcterms:W3CDTF">2007-09-03T12:43:15Z</dcterms:created>
  <dcterms:modified xsi:type="dcterms:W3CDTF">2010-11-08T13:03:15Z</dcterms:modified>
</cp:coreProperties>
</file>