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301" r:id="rId3"/>
    <p:sldId id="260" r:id="rId4"/>
    <p:sldId id="302" r:id="rId5"/>
    <p:sldId id="263" r:id="rId6"/>
    <p:sldId id="290" r:id="rId7"/>
    <p:sldId id="291" r:id="rId8"/>
    <p:sldId id="309" r:id="rId9"/>
    <p:sldId id="303" r:id="rId10"/>
    <p:sldId id="274" r:id="rId11"/>
    <p:sldId id="289" r:id="rId12"/>
    <p:sldId id="311" r:id="rId13"/>
    <p:sldId id="294" r:id="rId14"/>
    <p:sldId id="295" r:id="rId15"/>
    <p:sldId id="293" r:id="rId16"/>
    <p:sldId id="304" r:id="rId17"/>
    <p:sldId id="281" r:id="rId18"/>
    <p:sldId id="307" r:id="rId19"/>
    <p:sldId id="297" r:id="rId20"/>
    <p:sldId id="299" r:id="rId21"/>
    <p:sldId id="305" r:id="rId22"/>
    <p:sldId id="310" r:id="rId23"/>
    <p:sldId id="300" r:id="rId24"/>
    <p:sldId id="312" r:id="rId25"/>
    <p:sldId id="313" r:id="rId2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81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jpeg"/><Relationship Id="rId4" Type="http://schemas.openxmlformats.org/officeDocument/2006/relationships/hyperlink" Target="http://osnet.cs.nchu.edu.tw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-26988"/>
            <a:ext cx="9144000" cy="962026"/>
            <a:chOff x="0" y="-17"/>
            <a:chExt cx="5760" cy="606"/>
          </a:xfrm>
        </p:grpSpPr>
        <p:pic>
          <p:nvPicPr>
            <p:cNvPr id="5" name="Picture 7" descr="oslab logo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-17"/>
              <a:ext cx="4830" cy="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15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694" y="-17"/>
              <a:ext cx="1066" cy="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0" y="908050"/>
            <a:ext cx="6516688" cy="5761038"/>
            <a:chOff x="0" y="572"/>
            <a:chExt cx="4105" cy="3629"/>
          </a:xfrm>
        </p:grpSpPr>
        <p:graphicFrame>
          <p:nvGraphicFramePr>
            <p:cNvPr id="8" name="Object 10"/>
            <p:cNvGraphicFramePr>
              <a:graphicFrameLocks noChangeAspect="1"/>
            </p:cNvGraphicFramePr>
            <p:nvPr/>
          </p:nvGraphicFramePr>
          <p:xfrm>
            <a:off x="0" y="572"/>
            <a:ext cx="2799" cy="3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03" name="點陣圖影像" r:id="rId6" imgW="2381582" imgH="2857899" progId="PBrush">
                    <p:embed/>
                  </p:oleObj>
                </mc:Choice>
                <mc:Fallback>
                  <p:oleObj name="點陣圖影像" r:id="rId6" imgW="2381582" imgH="2857899" progId="PBrush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572"/>
                          <a:ext cx="2799" cy="3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1655" y="4065"/>
              <a:ext cx="245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altLang="zh-TW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新細明體" charset="-120"/>
                </a:rPr>
                <a:t>NCHU System &amp; Network Lab</a:t>
              </a:r>
            </a:p>
          </p:txBody>
        </p:sp>
      </p:grpSp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486BE-9485-4C4B-A634-D2675032917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ADEFB-F6D2-43AE-AC0C-E7DCE14CAA8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60A13-A010-4C9D-A5A0-42C82F66AA7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F2774-1AEB-46FD-863C-53B0F7CAB5D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9461C-D085-4FA9-A5A9-9361910CAE4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DDAF3-3C24-4A46-A660-3BEBD71750A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8C333-F333-42EF-84F5-C3FFB9DC2A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BA676-4CC5-4A44-B148-AF767D6C80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A4421-E9F7-4EE5-BA4D-1A7FF668DA7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C0DCE-E799-469B-BA63-CF3D90E5B44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5FF0A-D2C7-41B3-87B7-DFBF38331E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26BB2-3A45-416D-A3DE-FF067F48D06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27313" y="6453188"/>
            <a:ext cx="38893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0" y="0"/>
          <a:ext cx="1187450" cy="616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點陣圖影像" r:id="rId15" imgW="2381582" imgH="2857899" progId="PBrush">
                  <p:embed/>
                </p:oleObj>
              </mc:Choice>
              <mc:Fallback>
                <p:oleObj name="點陣圖影像" r:id="rId15" imgW="2381582" imgH="2857899" progId="PBrush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30000" contrast="-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87450" cy="616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charset="-120"/>
              </a:defRPr>
            </a:lvl1pPr>
          </a:lstStyle>
          <a:p>
            <a:pPr>
              <a:defRPr/>
            </a:pPr>
            <a:fld id="{66B52BF7-5B9C-4BBF-B2C2-5302727A13E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2se/1.5.0/docs/api/java/util/concurrent/locks/Condition.html" TargetMode="External"/><Relationship Id="rId2" Type="http://schemas.openxmlformats.org/officeDocument/2006/relationships/hyperlink" Target="http://caterpillar.onlyfun.net/Gossip/JavaGossip-V2/LockAndCondition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buntugeek.com/how-install-sun-java-runtime-environment-jre-in-ubuntu-10-04-lucid-lynx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Lab 11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Monitor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</a:rPr>
              <a:t>TA: </a:t>
            </a:r>
            <a:r>
              <a:rPr lang="en-US" altLang="zh-TW" smtClean="0"/>
              <a:t>Shun Yao Chang</a:t>
            </a:r>
            <a:endParaRPr lang="en-US" altLang="zh-TW" dirty="0" smtClean="0">
              <a:solidFill>
                <a:srgbClr val="000000"/>
              </a:solidFill>
              <a:ea typeface="標楷體" pitchFamily="65" charset="-12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</a:rPr>
              <a:t>Professor: </a:t>
            </a:r>
            <a:r>
              <a:rPr lang="en-US" altLang="zh-TW" dirty="0" err="1" smtClean="0"/>
              <a:t>Hsung</a:t>
            </a:r>
            <a:r>
              <a:rPr lang="en-US" altLang="zh-TW" dirty="0" smtClean="0"/>
              <a:t>-Pin Chang</a:t>
            </a:r>
          </a:p>
          <a:p>
            <a:pPr eaLnBrk="1" hangingPunct="1"/>
            <a:r>
              <a:rPr lang="en-US" altLang="zh-TW" dirty="0" smtClean="0"/>
              <a:t>Operating System Lab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 smtClean="0"/>
              <a:t>Synchronized</a:t>
            </a:r>
          </a:p>
        </p:txBody>
      </p:sp>
      <p:sp>
        <p:nvSpPr>
          <p:cNvPr id="1229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smtClean="0"/>
              <a:t>Synchronized</a:t>
            </a:r>
          </a:p>
          <a:p>
            <a:pPr>
              <a:buFontTx/>
              <a:buNone/>
            </a:pPr>
            <a:r>
              <a:rPr lang="en-US" altLang="zh-TW" smtClean="0"/>
              <a:t> </a:t>
            </a:r>
          </a:p>
          <a:p>
            <a:endParaRPr lang="zh-TW" altLang="en-US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1229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13" y="1714500"/>
            <a:ext cx="4000500" cy="464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圓角矩形 5"/>
          <p:cNvSpPr>
            <a:spLocks noChangeArrowheads="1"/>
          </p:cNvSpPr>
          <p:nvPr/>
        </p:nvSpPr>
        <p:spPr bwMode="auto">
          <a:xfrm>
            <a:off x="3357563" y="1500188"/>
            <a:ext cx="5214937" cy="500062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smtClean="0"/>
              <a:t>Example 1</a:t>
            </a:r>
            <a:endParaRPr lang="zh-TW" altLang="en-US" smtClean="0"/>
          </a:p>
        </p:txBody>
      </p:sp>
      <p:sp>
        <p:nvSpPr>
          <p:cNvPr id="1331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 smtClean="0"/>
              <a:t>A program declares a global variable </a:t>
            </a:r>
            <a:r>
              <a:rPr lang="en-US" altLang="zh-TW" sz="2400" b="1" dirty="0" smtClean="0">
                <a:latin typeface="Courier New" pitchFamily="49" charset="0"/>
              </a:rPr>
              <a:t>count</a:t>
            </a:r>
            <a:r>
              <a:rPr lang="en-US" altLang="zh-TW" sz="2400" b="1" dirty="0" smtClean="0"/>
              <a:t> and then creates three identical threads.</a:t>
            </a:r>
            <a:endParaRPr lang="en-US" altLang="zh-TW" sz="2800" b="1" dirty="0" smtClean="0"/>
          </a:p>
          <a:p>
            <a:r>
              <a:rPr lang="en-US" altLang="zh-TW" sz="2400" b="1" dirty="0" smtClean="0"/>
              <a:t>Each thread increments the same global variable 25,000,000 times.</a:t>
            </a:r>
            <a:endParaRPr lang="en-US" altLang="zh-TW" sz="2400" dirty="0" smtClean="0"/>
          </a:p>
          <a:p>
            <a:r>
              <a:rPr lang="en-US" altLang="zh-TW" sz="2400" b="1" dirty="0" smtClean="0"/>
              <a:t>So </a:t>
            </a:r>
            <a:r>
              <a:rPr lang="en-US" altLang="zh-TW" sz="2400" b="1" dirty="0" smtClean="0">
                <a:latin typeface="Courier New" pitchFamily="49" charset="0"/>
              </a:rPr>
              <a:t>count</a:t>
            </a:r>
            <a:r>
              <a:rPr lang="en-US" altLang="zh-TW" sz="2400" b="1" dirty="0" smtClean="0"/>
              <a:t> is incremented a total of 75,000,000 times.</a:t>
            </a:r>
          </a:p>
          <a:p>
            <a:r>
              <a:rPr lang="en-US" altLang="zh-TW" sz="2400" b="1" dirty="0" smtClean="0"/>
              <a:t>The main program waits for the three threads to</a:t>
            </a:r>
          </a:p>
          <a:p>
            <a:pPr>
              <a:buFontTx/>
              <a:buNone/>
            </a:pPr>
            <a:r>
              <a:rPr lang="en-US" altLang="zh-TW" sz="2400" b="1" dirty="0" smtClean="0"/>
              <a:t>    complete.</a:t>
            </a:r>
          </a:p>
          <a:p>
            <a:r>
              <a:rPr lang="en-US" altLang="zh-TW" sz="2400" b="1" dirty="0" smtClean="0"/>
              <a:t>Using the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Synchronized </a:t>
            </a:r>
            <a:r>
              <a:rPr lang="en-US" altLang="zh-TW" sz="2400" b="1" dirty="0" smtClean="0"/>
              <a:t>to solve race condition problem.</a:t>
            </a:r>
          </a:p>
          <a:p>
            <a:endParaRPr lang="en-US" altLang="zh-TW" sz="2400" b="1" dirty="0" smtClean="0"/>
          </a:p>
          <a:p>
            <a:pPr>
              <a:buFontTx/>
              <a:buNone/>
            </a:pPr>
            <a:endParaRPr lang="en-US" altLang="zh-TW" sz="2400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Example 1 (cont.)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" t="9317" r="62329" b="39852"/>
          <a:stretch/>
        </p:blipFill>
        <p:spPr>
          <a:xfrm>
            <a:off x="1187624" y="1390389"/>
            <a:ext cx="7200800" cy="5100827"/>
          </a:xfrm>
        </p:spPr>
      </p:pic>
    </p:spTree>
    <p:extLst>
      <p:ext uri="{BB962C8B-B14F-4D97-AF65-F5344CB8AC3E}">
        <p14:creationId xmlns:p14="http://schemas.microsoft.com/office/powerpoint/2010/main" val="197501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smtClean="0"/>
              <a:t>Example 1 (cont.)</a:t>
            </a:r>
            <a:endParaRPr lang="zh-TW" altLang="en-US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1536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04938" y="1652588"/>
            <a:ext cx="6334125" cy="44196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smtClean="0"/>
              <a:t>Example 1 (cont.)</a:t>
            </a:r>
            <a:endParaRPr lang="zh-TW" altLang="en-US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1638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90650" y="1658938"/>
            <a:ext cx="6362700" cy="44100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smtClean="0"/>
              <a:t>Exercises 1</a:t>
            </a:r>
            <a:endParaRPr lang="zh-TW" altLang="en-US" smtClean="0"/>
          </a:p>
        </p:txBody>
      </p:sp>
      <p:sp>
        <p:nvSpPr>
          <p:cNvPr id="1741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smtClean="0"/>
              <a:t>Using Java </a:t>
            </a:r>
            <a:r>
              <a:rPr lang="en-US" altLang="zh-TW" b="1" smtClean="0">
                <a:solidFill>
                  <a:schemeClr val="tx2"/>
                </a:solidFill>
              </a:rPr>
              <a:t>Language</a:t>
            </a:r>
            <a:r>
              <a:rPr lang="en-US" altLang="zh-TW" b="1" smtClean="0">
                <a:solidFill>
                  <a:srgbClr val="FF0000"/>
                </a:solidFill>
              </a:rPr>
              <a:t> </a:t>
            </a:r>
            <a:r>
              <a:rPr lang="en-US" altLang="zh-TW" b="1" smtClean="0"/>
              <a:t>to do the same work shown in the final example of the Lab10 ( “Semaphores”) .[+35pt.]</a:t>
            </a:r>
          </a:p>
          <a:p>
            <a:endParaRPr lang="en-US" altLang="zh-TW" b="1" smtClean="0"/>
          </a:p>
          <a:p>
            <a:r>
              <a:rPr lang="en-US" altLang="zh-TW" b="1" smtClean="0"/>
              <a:t>Using </a:t>
            </a:r>
            <a:r>
              <a:rPr lang="en-US" altLang="zh-TW" b="1" smtClean="0">
                <a:solidFill>
                  <a:srgbClr val="FF0000"/>
                </a:solidFill>
              </a:rPr>
              <a:t>Synchronized</a:t>
            </a:r>
            <a:r>
              <a:rPr lang="en-US" altLang="zh-TW" b="1" smtClean="0"/>
              <a:t> to solve the race condition occurred.[+35pt.]</a:t>
            </a:r>
            <a:endParaRPr lang="zh-TW" altLang="en-US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 smtClean="0"/>
              <a:t>JAVA Monitor</a:t>
            </a:r>
            <a:endParaRPr lang="zh-TW" altLang="en-US" dirty="0"/>
          </a:p>
        </p:txBody>
      </p:sp>
      <p:sp>
        <p:nvSpPr>
          <p:cNvPr id="184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600" b="1" smtClean="0"/>
              <a:t>There are two methods for monitor-like mechanisms in Java.</a:t>
            </a:r>
          </a:p>
          <a:p>
            <a:pPr lvl="1"/>
            <a:r>
              <a:rPr lang="en-US" altLang="zh-TW" sz="3200" b="1" smtClean="0"/>
              <a:t>Synchronized</a:t>
            </a:r>
          </a:p>
          <a:p>
            <a:pPr lvl="1"/>
            <a:r>
              <a:rPr lang="en-US" altLang="zh-TW" sz="3200" b="1" smtClean="0">
                <a:solidFill>
                  <a:srgbClr val="FF0000"/>
                </a:solidFill>
              </a:rPr>
              <a:t>Lock</a:t>
            </a:r>
          </a:p>
          <a:p>
            <a:endParaRPr lang="zh-TW" altLang="en-US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 smtClean="0"/>
              <a:t>Lock</a:t>
            </a:r>
            <a:endParaRPr lang="zh-TW" altLang="en-US" dirty="0"/>
          </a:p>
        </p:txBody>
      </p:sp>
      <p:sp>
        <p:nvSpPr>
          <p:cNvPr id="1945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smtClean="0"/>
              <a:t>Lock</a:t>
            </a:r>
          </a:p>
          <a:p>
            <a:endParaRPr lang="en-US" altLang="zh-TW" b="1" smtClean="0"/>
          </a:p>
          <a:p>
            <a:endParaRPr lang="zh-TW" altLang="en-US" b="1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50" y="1643063"/>
            <a:ext cx="3214688" cy="45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2" name="圓角矩形 6"/>
          <p:cNvSpPr>
            <a:spLocks noChangeArrowheads="1"/>
          </p:cNvSpPr>
          <p:nvPr/>
        </p:nvSpPr>
        <p:spPr bwMode="auto">
          <a:xfrm>
            <a:off x="2286000" y="1500188"/>
            <a:ext cx="4000500" cy="4786312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 smtClean="0"/>
              <a:t>Example 2</a:t>
            </a:r>
            <a:endParaRPr lang="zh-TW" altLang="en-US" dirty="0"/>
          </a:p>
        </p:txBody>
      </p:sp>
      <p:sp>
        <p:nvSpPr>
          <p:cNvPr id="2048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600" b="1" dirty="0" smtClean="0"/>
              <a:t>As an example, suppose we have a Warehouse which supports ”</a:t>
            </a:r>
            <a:r>
              <a:rPr lang="en-US" altLang="zh-TW" sz="2600" b="1" dirty="0" err="1" smtClean="0"/>
              <a:t>setProduct</a:t>
            </a:r>
            <a:r>
              <a:rPr lang="en-US" altLang="zh-TW" sz="2600" b="1" dirty="0" smtClean="0"/>
              <a:t> ” and  “</a:t>
            </a:r>
            <a:r>
              <a:rPr lang="en-US" altLang="zh-TW" sz="2600" b="1" dirty="0" err="1" smtClean="0"/>
              <a:t>getProduct</a:t>
            </a:r>
            <a:r>
              <a:rPr lang="en-US" altLang="zh-TW" sz="2600" b="1" dirty="0" smtClean="0"/>
              <a:t>”  methods.</a:t>
            </a:r>
          </a:p>
          <a:p>
            <a:r>
              <a:rPr lang="en-US" altLang="zh-TW" sz="2600" b="1" dirty="0" smtClean="0"/>
              <a:t>If a ”</a:t>
            </a:r>
            <a:r>
              <a:rPr lang="en-US" altLang="zh-TW" sz="2600" b="1" dirty="0" err="1" smtClean="0"/>
              <a:t>getProduct</a:t>
            </a:r>
            <a:r>
              <a:rPr lang="en-US" altLang="zh-TW" sz="2600" b="1" dirty="0" smtClean="0"/>
              <a:t>” is attempted on an empty warehouse, then the thread will block until an item becomes available.</a:t>
            </a:r>
            <a:endParaRPr lang="en-US" altLang="zh-TW" sz="2600" dirty="0" smtClean="0"/>
          </a:p>
          <a:p>
            <a:r>
              <a:rPr lang="en-US" altLang="zh-TW" sz="2600" b="1" dirty="0" smtClean="0"/>
              <a:t>If a ”</a:t>
            </a:r>
            <a:r>
              <a:rPr lang="en-US" altLang="zh-TW" sz="2600" b="1" dirty="0" err="1" smtClean="0"/>
              <a:t>setProduct</a:t>
            </a:r>
            <a:r>
              <a:rPr lang="en-US" altLang="zh-TW" sz="2600" b="1" dirty="0" smtClean="0"/>
              <a:t>” is attempted on a full warehouse, then the thread will block until a space becomes available.</a:t>
            </a:r>
            <a:endParaRPr lang="en-US" altLang="zh-TW" sz="2600" dirty="0" smtClean="0"/>
          </a:p>
          <a:p>
            <a:r>
              <a:rPr lang="en-US" altLang="zh-TW" sz="2600" b="1" dirty="0" smtClean="0"/>
              <a:t>Using the </a:t>
            </a:r>
            <a:r>
              <a:rPr lang="en-US" altLang="zh-TW" sz="2600" b="1" dirty="0" smtClean="0">
                <a:solidFill>
                  <a:srgbClr val="FF0000"/>
                </a:solidFill>
              </a:rPr>
              <a:t>Lock </a:t>
            </a:r>
            <a:r>
              <a:rPr lang="en-US" altLang="zh-TW" sz="2600" b="1" dirty="0" smtClean="0"/>
              <a:t>to solve race condition problem.</a:t>
            </a:r>
          </a:p>
          <a:p>
            <a:endParaRPr lang="zh-TW" altLang="en-US" sz="2800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 smtClean="0"/>
              <a:t>Example 2(cont.)</a:t>
            </a:r>
            <a:endParaRPr lang="zh-TW" altLang="en-US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2150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928813" y="1500188"/>
            <a:ext cx="4784725" cy="4525962"/>
          </a:xfrm>
          <a:noFill/>
        </p:spPr>
      </p:pic>
      <p:sp>
        <p:nvSpPr>
          <p:cNvPr id="21509" name="圓角矩形 5"/>
          <p:cNvSpPr>
            <a:spLocks noChangeArrowheads="1"/>
          </p:cNvSpPr>
          <p:nvPr/>
        </p:nvSpPr>
        <p:spPr bwMode="auto">
          <a:xfrm>
            <a:off x="1500188" y="1357313"/>
            <a:ext cx="5286375" cy="4786312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 smtClean="0"/>
              <a:t>Monitor</a:t>
            </a:r>
            <a:endParaRPr lang="zh-TW" altLang="en-US" dirty="0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A high-level abstraction that provides a convenient mechanism for process synchronization.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Encapsulate </a:t>
            </a:r>
            <a:r>
              <a:rPr lang="en-US" altLang="zh-TW" sz="2800" b="1" dirty="0" smtClean="0"/>
              <a:t>private data with public method</a:t>
            </a:r>
          </a:p>
          <a:p>
            <a:pPr lvl="1"/>
            <a:r>
              <a:rPr lang="en-US" altLang="zh-TW" sz="2400" dirty="0" smtClean="0"/>
              <a:t>Variables can be accessed by only the </a:t>
            </a:r>
            <a:r>
              <a:rPr lang="en-US" altLang="zh-TW" sz="2400" b="1" dirty="0" smtClean="0"/>
              <a:t>local procedures</a:t>
            </a:r>
            <a:r>
              <a:rPr lang="en-US" altLang="zh-TW" sz="2400" dirty="0" smtClean="0"/>
              <a:t>.</a:t>
            </a:r>
          </a:p>
          <a:p>
            <a:endParaRPr lang="en-US" altLang="zh-TW" sz="2800" b="1" dirty="0" smtClean="0"/>
          </a:p>
          <a:p>
            <a:r>
              <a:rPr lang="en-US" altLang="zh-TW" sz="2800" b="1" dirty="0" smtClean="0"/>
              <a:t>Only one process may be active within the monitor</a:t>
            </a:r>
          </a:p>
          <a:p>
            <a:pPr>
              <a:buFontTx/>
              <a:buNone/>
            </a:pPr>
            <a:r>
              <a:rPr lang="en-US" altLang="zh-TW" sz="2800" dirty="0" smtClean="0"/>
              <a:t>    at a time.</a:t>
            </a:r>
            <a:endParaRPr lang="zh-TW" altLang="en-US" sz="2800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 smtClean="0"/>
              <a:t>Example 2 (cont.)</a:t>
            </a:r>
            <a:endParaRPr lang="zh-TW" altLang="en-US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2253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014538" y="1992313"/>
            <a:ext cx="5114925" cy="3743325"/>
          </a:xfrm>
          <a:noFill/>
        </p:spPr>
      </p:pic>
      <p:sp>
        <p:nvSpPr>
          <p:cNvPr id="22533" name="圓角矩形 6"/>
          <p:cNvSpPr>
            <a:spLocks noChangeArrowheads="1"/>
          </p:cNvSpPr>
          <p:nvPr/>
        </p:nvSpPr>
        <p:spPr bwMode="auto">
          <a:xfrm>
            <a:off x="1857375" y="1928813"/>
            <a:ext cx="5357813" cy="4071937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 smtClean="0"/>
              <a:t>Exercises 2</a:t>
            </a:r>
            <a:endParaRPr lang="zh-TW" altLang="en-US" dirty="0" smtClean="0"/>
          </a:p>
        </p:txBody>
      </p:sp>
      <p:sp>
        <p:nvSpPr>
          <p:cNvPr id="23555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r>
              <a:rPr lang="en-US" altLang="zh-TW" sz="2400" b="1" dirty="0" smtClean="0"/>
              <a:t>Using the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Java Lock</a:t>
            </a:r>
            <a:r>
              <a:rPr lang="en-US" altLang="zh-TW" sz="2400" b="1" dirty="0" smtClean="0"/>
              <a:t> to solve the multiple Producer-multiple Consumer Problem. [+20pt.]</a:t>
            </a:r>
          </a:p>
          <a:p>
            <a:r>
              <a:rPr lang="en-US" altLang="zh-TW" sz="2400" b="1" dirty="0" smtClean="0"/>
              <a:t>Constraint:</a:t>
            </a:r>
          </a:p>
          <a:p>
            <a:pPr lvl="1"/>
            <a:r>
              <a:rPr lang="en-US" altLang="zh-TW" sz="2400" dirty="0" smtClean="0"/>
              <a:t>The maximum amount of  product is  10.</a:t>
            </a:r>
          </a:p>
          <a:p>
            <a:pPr lvl="1"/>
            <a:r>
              <a:rPr lang="en-US" altLang="zh-TW" sz="2400" dirty="0" smtClean="0"/>
              <a:t>The minimum amount of  product is  0.</a:t>
            </a:r>
          </a:p>
          <a:p>
            <a:pPr lvl="1"/>
            <a:r>
              <a:rPr lang="en-US" altLang="zh-TW" sz="2400" dirty="0" smtClean="0"/>
              <a:t>If the total amount of product is zero and consumer want to consume, print “empty” on the screen. </a:t>
            </a:r>
          </a:p>
          <a:p>
            <a:pPr lvl="1"/>
            <a:r>
              <a:rPr lang="en-US" altLang="zh-TW" sz="2400" dirty="0" smtClean="0"/>
              <a:t>If the total amount of product is ten and producer want to produce, print “full” on the screen. </a:t>
            </a:r>
          </a:p>
          <a:p>
            <a:pPr lvl="1"/>
            <a:r>
              <a:rPr lang="en-US" altLang="zh-TW" sz="2400" dirty="0" smtClean="0"/>
              <a:t>Print every transaction.</a:t>
            </a:r>
            <a:endParaRPr lang="zh-TW" altLang="en-US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Exercises </a:t>
            </a:r>
            <a:r>
              <a:rPr lang="en-US" altLang="zh-TW" b="1" dirty="0" smtClean="0"/>
              <a:t>2(cont.)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629834"/>
            <a:ext cx="6836474" cy="473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98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 smtClean="0"/>
              <a:t>References </a:t>
            </a:r>
            <a:endParaRPr lang="zh-TW" altLang="en-US" dirty="0"/>
          </a:p>
        </p:txBody>
      </p:sp>
      <p:sp>
        <p:nvSpPr>
          <p:cNvPr id="25603" name="內容版面配置區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925144"/>
          </a:xfrm>
        </p:spPr>
        <p:txBody>
          <a:bodyPr/>
          <a:lstStyle/>
          <a:p>
            <a:r>
              <a:rPr lang="en-US" altLang="zh-TW" b="1" dirty="0" smtClean="0"/>
              <a:t>Java Gossip: Lock and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Condition</a:t>
            </a:r>
          </a:p>
          <a:p>
            <a:pPr lvl="1"/>
            <a:r>
              <a:rPr lang="en-US" altLang="zh-TW" dirty="0" smtClean="0">
                <a:hlinkClick r:id="rId2"/>
              </a:rPr>
              <a:t>http://caterpillar.onlyfun.net/Gossip/JavaGossip-V2/LockAndCondition.htm</a:t>
            </a:r>
            <a:endParaRPr lang="en-US" altLang="zh-TW" b="1" dirty="0" smtClean="0"/>
          </a:p>
          <a:p>
            <a:r>
              <a:rPr lang="en-US" altLang="zh-TW" b="1" dirty="0" smtClean="0"/>
              <a:t>Java API</a:t>
            </a:r>
          </a:p>
          <a:p>
            <a:pPr lvl="1"/>
            <a:r>
              <a:rPr lang="en-US" altLang="zh-TW" dirty="0" smtClean="0">
                <a:hlinkClick r:id="rId3"/>
              </a:rPr>
              <a:t>http://java.sun.com/j2se/1.5.0/docs/api/java/util/concurrent/locks/Condition.html</a:t>
            </a:r>
            <a:endParaRPr lang="en-US" altLang="zh-TW" b="1" dirty="0" smtClean="0"/>
          </a:p>
          <a:p>
            <a:pPr marL="342900" lvl="1" indent="-342900">
              <a:buChar char="•"/>
            </a:pPr>
            <a:r>
              <a:rPr lang="en-US" altLang="zh-TW" sz="3200" b="1" dirty="0" smtClean="0">
                <a:cs typeface="+mn-cs"/>
              </a:rPr>
              <a:t>How to </a:t>
            </a:r>
            <a:r>
              <a:rPr lang="en-US" altLang="zh-TW" sz="3200" b="1" dirty="0">
                <a:cs typeface="+mn-cs"/>
              </a:rPr>
              <a:t>install Sun Java Runtime </a:t>
            </a:r>
            <a:r>
              <a:rPr lang="en-US" altLang="zh-TW" sz="3200" b="1" dirty="0" smtClean="0">
                <a:cs typeface="+mn-cs"/>
              </a:rPr>
              <a:t>in </a:t>
            </a:r>
            <a:r>
              <a:rPr lang="en-US" altLang="zh-TW" sz="3200" b="1" dirty="0">
                <a:cs typeface="+mn-cs"/>
              </a:rPr>
              <a:t>Ubuntu 10.04 (Lucid Lynx</a:t>
            </a:r>
            <a:r>
              <a:rPr lang="en-US" altLang="zh-TW" sz="3200" b="1" dirty="0" smtClean="0">
                <a:cs typeface="+mn-cs"/>
              </a:rPr>
              <a:t>)</a:t>
            </a:r>
          </a:p>
          <a:p>
            <a:pPr marL="742950" lvl="2" indent="-342900"/>
            <a:r>
              <a:rPr lang="en-US" altLang="zh-TW" b="1" dirty="0">
                <a:cs typeface="+mn-cs"/>
                <a:hlinkClick r:id="rId4"/>
              </a:rPr>
              <a:t>http://</a:t>
            </a:r>
            <a:r>
              <a:rPr lang="en-US" altLang="zh-TW" b="1" dirty="0" smtClean="0">
                <a:cs typeface="+mn-cs"/>
                <a:hlinkClick r:id="rId4"/>
              </a:rPr>
              <a:t>www.ubuntugeek.com/how-install-sun-java-runtime-environment-jre-in-ubuntu-10-04-lucid-lynx.html</a:t>
            </a:r>
            <a:endParaRPr lang="en-US" altLang="zh-TW" b="1" dirty="0" smtClean="0">
              <a:cs typeface="+mn-cs"/>
            </a:endParaRPr>
          </a:p>
          <a:p>
            <a:pPr marL="742950" lvl="2" indent="-342900"/>
            <a:endParaRPr lang="en-US" altLang="zh-TW" b="1" dirty="0">
              <a:cs typeface="+mn-cs"/>
            </a:endParaRPr>
          </a:p>
          <a:p>
            <a:pPr lvl="1"/>
            <a:endParaRPr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1871700" y="4063712"/>
            <a:ext cx="5400600" cy="26776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TW" sz="1200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 X {  </a:t>
            </a:r>
            <a:endParaRPr lang="en-US" altLang="zh-TW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zh-TW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1200" b="1" dirty="0">
                <a:solidFill>
                  <a:srgbClr val="006699"/>
                </a:solidFill>
                <a:latin typeface="Consolas" panose="020B0609020204030204" pitchFamily="49" charset="0"/>
              </a:rPr>
              <a:t>final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ReentrantLock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 lock = </a:t>
            </a:r>
            <a:r>
              <a:rPr lang="en-US" altLang="zh-TW" sz="1200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ReentrantLock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();  </a:t>
            </a:r>
            <a:endParaRPr lang="en-US" altLang="zh-TW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zh-TW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sz="1200" dirty="0">
                <a:solidFill>
                  <a:srgbClr val="008200"/>
                </a:solidFill>
                <a:latin typeface="Consolas" panose="020B0609020204030204" pitchFamily="49" charset="0"/>
              </a:rPr>
              <a:t> ...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TW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TW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zh-TW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1200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 m() {  </a:t>
            </a:r>
            <a:endParaRPr lang="en-US" altLang="zh-TW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zh-TW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lock.lock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();  </a:t>
            </a:r>
            <a:r>
              <a:rPr lang="en-US" altLang="zh-TW" sz="1200" dirty="0">
                <a:solidFill>
                  <a:srgbClr val="008200"/>
                </a:solidFill>
                <a:latin typeface="Consolas" panose="020B0609020204030204" pitchFamily="49" charset="0"/>
              </a:rPr>
              <a:t>// block until condition holds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TW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zh-TW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2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 {  </a:t>
            </a:r>
            <a:endParaRPr lang="en-US" altLang="zh-TW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zh-TW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zh-TW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12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sz="1200" dirty="0">
                <a:solidFill>
                  <a:srgbClr val="008200"/>
                </a:solidFill>
                <a:latin typeface="Consolas" panose="020B0609020204030204" pitchFamily="49" charset="0"/>
              </a:rPr>
              <a:t> ... method body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TW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zh-TW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altLang="zh-TW" sz="1200" b="1" dirty="0">
                <a:solidFill>
                  <a:srgbClr val="006699"/>
                </a:solidFill>
                <a:latin typeface="Consolas" panose="020B0609020204030204" pitchFamily="49" charset="0"/>
              </a:rPr>
              <a:t>finally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 {  </a:t>
            </a:r>
            <a:endParaRPr lang="en-US" altLang="zh-TW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zh-TW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zh-TW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lock.unlock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()  </a:t>
            </a:r>
            <a:endParaRPr lang="en-US" altLang="zh-TW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zh-TW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TW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}  </a:t>
            </a:r>
            <a:endParaRPr lang="en-US" altLang="zh-TW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TW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TW" sz="1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87724" y="247288"/>
            <a:ext cx="4968552" cy="26776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TW" sz="12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zh-TW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X{</a:t>
            </a:r>
          </a:p>
          <a:p>
            <a:pPr>
              <a:buFont typeface="+mj-lt"/>
              <a:buAutoNum type="arabicPeriod"/>
            </a:pPr>
            <a:r>
              <a:rPr lang="zh-TW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2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1200" b="1" dirty="0">
                <a:solidFill>
                  <a:srgbClr val="006699"/>
                </a:solidFill>
                <a:latin typeface="Consolas" panose="020B0609020204030204" pitchFamily="49" charset="0"/>
              </a:rPr>
              <a:t>final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 Semaphore </a:t>
            </a:r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avai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TW" sz="1200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 Semaphore(</a:t>
            </a:r>
            <a:r>
              <a:rPr lang="en-US" altLang="zh-TW" sz="12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TW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TW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zh-TW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2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sz="1200" dirty="0">
                <a:solidFill>
                  <a:srgbClr val="008200"/>
                </a:solidFill>
                <a:latin typeface="Consolas" panose="020B0609020204030204" pitchFamily="49" charset="0"/>
              </a:rPr>
              <a:t> ... </a:t>
            </a:r>
            <a:r>
              <a:rPr lang="zh-TW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zh-TW" altLang="en-US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TW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TW" altLang="en-US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TW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2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1200" b="1" dirty="0">
                <a:solidFill>
                  <a:srgbClr val="006699"/>
                </a:solidFill>
                <a:latin typeface="Consolas" panose="020B0609020204030204" pitchFamily="49" charset="0"/>
              </a:rPr>
              <a:t>void </a:t>
            </a:r>
            <a:r>
              <a:rPr lang="en-US" altLang="zh-TW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m(){</a:t>
            </a:r>
            <a:r>
              <a:rPr lang="zh-TW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TW" altLang="en-US" sz="1200" dirty="0" smtClean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TW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zh-TW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zh-TW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2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 {  </a:t>
            </a:r>
            <a:endParaRPr lang="en-US" altLang="zh-TW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avai.acquire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();  </a:t>
            </a:r>
            <a:endParaRPr lang="en-US" altLang="zh-TW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TW" sz="1200" dirty="0">
                <a:solidFill>
                  <a:srgbClr val="008200"/>
                </a:solidFill>
                <a:latin typeface="Consolas" panose="020B0609020204030204" pitchFamily="49" charset="0"/>
              </a:rPr>
              <a:t>// ... do </a:t>
            </a:r>
            <a:r>
              <a:rPr lang="en-US" altLang="zh-TW" sz="1200" dirty="0" err="1">
                <a:solidFill>
                  <a:srgbClr val="008200"/>
                </a:solidFill>
                <a:latin typeface="Consolas" panose="020B0609020204030204" pitchFamily="49" charset="0"/>
              </a:rPr>
              <a:t>someting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TW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avai.release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();  </a:t>
            </a:r>
            <a:endParaRPr lang="en-US" altLang="zh-TW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altLang="zh-TW" sz="1200" b="1" dirty="0">
                <a:solidFill>
                  <a:srgbClr val="006699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 e) {  </a:t>
            </a:r>
            <a:endParaRPr lang="en-US" altLang="zh-TW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e.printStackTrace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();  </a:t>
            </a:r>
            <a:endParaRPr lang="en-US" altLang="zh-TW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  </a:t>
            </a:r>
            <a:endParaRPr lang="en-US" altLang="zh-TW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TW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r>
              <a:rPr lang="zh-TW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zh-TW" altLang="en-US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TW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zh-TW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TW" altLang="en-US" sz="1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71700" y="2989401"/>
            <a:ext cx="5400600" cy="101566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TW" sz="1200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 X {  </a:t>
            </a:r>
            <a:endParaRPr lang="en-US" altLang="zh-TW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zh-TW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b="1" dirty="0">
                <a:solidFill>
                  <a:srgbClr val="006699"/>
                </a:solidFill>
                <a:latin typeface="Consolas" panose="020B0609020204030204" pitchFamily="49" charset="0"/>
              </a:rPr>
              <a:t>synchronized public void </a:t>
            </a:r>
            <a:r>
              <a:rPr lang="en-US" altLang="zh-TW" sz="12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syncMethod</a:t>
            </a:r>
            <a:r>
              <a:rPr lang="en-US" altLang="zh-TW" sz="1200" b="1" dirty="0">
                <a:solidFill>
                  <a:srgbClr val="006699"/>
                </a:solidFill>
                <a:latin typeface="Consolas" panose="020B0609020204030204" pitchFamily="49" charset="0"/>
              </a:rPr>
              <a:t>() </a:t>
            </a:r>
            <a:r>
              <a:rPr lang="en-US" altLang="zh-TW" sz="12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Font typeface="+mj-lt"/>
              <a:buAutoNum type="arabicPeriod"/>
            </a:pPr>
            <a:r>
              <a:rPr lang="en-US" altLang="zh-TW" sz="1200" b="1" dirty="0">
                <a:solidFill>
                  <a:srgbClr val="006699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   ......</a:t>
            </a:r>
          </a:p>
          <a:p>
            <a:pPr>
              <a:buFont typeface="+mj-lt"/>
              <a:buAutoNum type="arabicPeriod"/>
            </a:pPr>
            <a:r>
              <a:rPr lang="en-US" altLang="zh-TW" sz="1200" b="1" dirty="0">
                <a:solidFill>
                  <a:srgbClr val="006699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   }</a:t>
            </a:r>
            <a:endParaRPr lang="en-US" altLang="zh-TW" sz="1200" b="1" dirty="0">
              <a:solidFill>
                <a:srgbClr val="006699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TW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TW" sz="1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227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4639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 smtClean="0"/>
              <a:t>Schematic View of a Monitor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614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71625" y="1643063"/>
            <a:ext cx="5513388" cy="45259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 smtClean="0"/>
              <a:t>Condition Variable</a:t>
            </a:r>
            <a:endParaRPr lang="zh-TW" altLang="en-US" dirty="0"/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allow a process to wait within a monitor.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 </a:t>
            </a:r>
            <a:r>
              <a:rPr lang="en-US" altLang="zh-TW" b="1" dirty="0" smtClean="0"/>
              <a:t>condition variable must be declared as condition x;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Two operations on a condition variable </a:t>
            </a:r>
            <a:r>
              <a:rPr lang="en-US" altLang="zh-TW" b="1" i="1" dirty="0" smtClean="0"/>
              <a:t>x</a:t>
            </a:r>
          </a:p>
          <a:p>
            <a:pPr lvl="1"/>
            <a:r>
              <a:rPr lang="en-US" altLang="zh-TW" b="1" dirty="0" err="1" smtClean="0"/>
              <a:t>x.wait</a:t>
            </a:r>
            <a:r>
              <a:rPr lang="en-US" altLang="zh-TW" b="1" dirty="0" smtClean="0"/>
              <a:t>()</a:t>
            </a:r>
          </a:p>
          <a:p>
            <a:pPr lvl="1"/>
            <a:r>
              <a:rPr lang="en-US" altLang="zh-TW" b="1" dirty="0" err="1" smtClean="0"/>
              <a:t>x.signal</a:t>
            </a:r>
            <a:r>
              <a:rPr lang="en-US" altLang="zh-TW" b="1" dirty="0" smtClean="0"/>
              <a:t>()</a:t>
            </a:r>
            <a:endParaRPr lang="zh-TW" altLang="en-US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 smtClean="0"/>
              <a:t>Monitor with Condition</a:t>
            </a:r>
            <a:br>
              <a:rPr lang="en-US" altLang="zh-TW" b="1" dirty="0" smtClean="0"/>
            </a:br>
            <a:r>
              <a:rPr lang="en-US" altLang="zh-TW" b="1" dirty="0" smtClean="0"/>
              <a:t>Variables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819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14375" y="1500188"/>
            <a:ext cx="7358063" cy="46974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smtClean="0">
                <a:effectLst/>
              </a:rPr>
              <a:t>Install the Java Virtual Machine</a:t>
            </a:r>
            <a:endParaRPr lang="zh-TW" altLang="en-US" b="1" smtClean="0">
              <a:effectLst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9220" name="Picture 2" descr="C:\Documents and Settings\b3c4d5e6f7\桌面\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00188" y="1357313"/>
            <a:ext cx="5640387" cy="4714875"/>
          </a:xfrm>
        </p:spPr>
      </p:pic>
      <p:sp>
        <p:nvSpPr>
          <p:cNvPr id="9221" name="圓角矩形 5"/>
          <p:cNvSpPr>
            <a:spLocks noChangeArrowheads="1"/>
          </p:cNvSpPr>
          <p:nvPr/>
        </p:nvSpPr>
        <p:spPr bwMode="auto">
          <a:xfrm>
            <a:off x="3286125" y="3714750"/>
            <a:ext cx="1785938" cy="214313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smtClean="0">
                <a:effectLst/>
              </a:rPr>
              <a:t>Install the Java Virtual Machine (Cont.)</a:t>
            </a:r>
            <a:endParaRPr lang="zh-TW" altLang="en-US" sz="4000" b="1" smtClean="0">
              <a:effectLst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10244" name="Picture 2" descr="C:\Documents and Settings\b3c4d5e6f7\桌面\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47813" y="1341438"/>
            <a:ext cx="6048375" cy="5072062"/>
          </a:xfrm>
        </p:spPr>
      </p:pic>
      <p:sp>
        <p:nvSpPr>
          <p:cNvPr id="10245" name="圓角矩形 7"/>
          <p:cNvSpPr>
            <a:spLocks noChangeArrowheads="1"/>
          </p:cNvSpPr>
          <p:nvPr/>
        </p:nvSpPr>
        <p:spPr bwMode="auto">
          <a:xfrm>
            <a:off x="3286125" y="5286375"/>
            <a:ext cx="2214563" cy="214313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 smtClean="0">
                <a:effectLst/>
              </a:rPr>
              <a:t>Install the Java Virtual Machine (Cont.)</a:t>
            </a:r>
            <a:endParaRPr lang="zh-TW" altLang="en-US" sz="4000" b="1" dirty="0" smtClean="0">
              <a:effectLst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83568" y="1700808"/>
            <a:ext cx="8229600" cy="4525963"/>
          </a:xfrm>
        </p:spPr>
        <p:txBody>
          <a:bodyPr/>
          <a:lstStyle/>
          <a:p>
            <a:r>
              <a:rPr lang="en-US" altLang="zh-TW" sz="3600" b="1" dirty="0" smtClean="0"/>
              <a:t>Notice: If your Ubuntu version is above 10.04, you should install </a:t>
            </a:r>
            <a:r>
              <a:rPr lang="en-US" altLang="zh-TW" sz="3600" b="1" dirty="0" err="1" smtClean="0"/>
              <a:t>openjdk</a:t>
            </a:r>
            <a:r>
              <a:rPr lang="en-US" altLang="zh-TW" sz="3600" b="1" dirty="0" smtClean="0"/>
              <a:t> instead of sun java </a:t>
            </a:r>
            <a:r>
              <a:rPr lang="en-US" altLang="zh-TW" sz="3600" b="1" dirty="0" err="1" smtClean="0"/>
              <a:t>jdk</a:t>
            </a:r>
            <a:r>
              <a:rPr lang="en-US" altLang="zh-TW" sz="3600" b="1" dirty="0" smtClean="0"/>
              <a:t>.</a:t>
            </a:r>
          </a:p>
          <a:p>
            <a:r>
              <a:rPr lang="en-US" altLang="zh-TW" sz="3600" b="1" dirty="0" smtClean="0"/>
              <a:t>The command is </a:t>
            </a:r>
            <a:r>
              <a:rPr lang="en-US" altLang="zh-TW" sz="3600" b="1" dirty="0" err="1" smtClean="0">
                <a:solidFill>
                  <a:srgbClr val="FF0000"/>
                </a:solidFill>
              </a:rPr>
              <a:t>sudo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 apt-get install openjdk-6-jdk.</a:t>
            </a:r>
          </a:p>
          <a:p>
            <a:r>
              <a:rPr lang="en-US" altLang="zh-TW" sz="3600" b="1" dirty="0"/>
              <a:t>You still can install sun-java-</a:t>
            </a:r>
            <a:r>
              <a:rPr lang="en-US" altLang="zh-TW" sz="3600" b="1" dirty="0" err="1"/>
              <a:t>jdk</a:t>
            </a:r>
            <a:r>
              <a:rPr lang="en-US" altLang="zh-TW" sz="3600" b="1" dirty="0"/>
              <a:t> by taking some steps(see reference)</a:t>
            </a:r>
          </a:p>
          <a:p>
            <a:endParaRPr lang="en-US" altLang="zh-TW" sz="36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 smtClean="0"/>
              <a:t>JAVA Monitor</a:t>
            </a:r>
            <a:endParaRPr lang="zh-TW" altLang="en-US" dirty="0"/>
          </a:p>
        </p:txBody>
      </p:sp>
      <p:sp>
        <p:nvSpPr>
          <p:cNvPr id="1126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600" b="1" dirty="0" smtClean="0"/>
              <a:t>There are two methods for monitor-like mechanisms in Java.</a:t>
            </a:r>
          </a:p>
          <a:p>
            <a:pPr lvl="1"/>
            <a:r>
              <a:rPr lang="en-US" altLang="zh-TW" sz="3200" b="1" dirty="0" smtClean="0">
                <a:solidFill>
                  <a:srgbClr val="FF0000"/>
                </a:solidFill>
              </a:rPr>
              <a:t>Synchronized</a:t>
            </a:r>
          </a:p>
          <a:p>
            <a:pPr lvl="1"/>
            <a:r>
              <a:rPr lang="en-US" altLang="zh-TW" sz="3200" b="1" dirty="0" smtClean="0"/>
              <a:t>Lock</a:t>
            </a:r>
          </a:p>
          <a:p>
            <a:endParaRPr lang="zh-TW" altLang="en-US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NCHU System &amp; Network Lab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netppt">
  <a:themeElements>
    <a:clrScheme name="osnet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snetpp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osnet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osnetppt</Template>
  <TotalTime>5286</TotalTime>
  <Words>564</Words>
  <Application>Microsoft Office PowerPoint</Application>
  <PresentationFormat>如螢幕大小 (4:3)</PresentationFormat>
  <Paragraphs>134</Paragraphs>
  <Slides>25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3" baseType="lpstr">
      <vt:lpstr>新細明體</vt:lpstr>
      <vt:lpstr>標楷體</vt:lpstr>
      <vt:lpstr>Arial</vt:lpstr>
      <vt:lpstr>Consolas</vt:lpstr>
      <vt:lpstr>Courier New</vt:lpstr>
      <vt:lpstr>Times New Roman</vt:lpstr>
      <vt:lpstr>osnetppt</vt:lpstr>
      <vt:lpstr>點陣圖影像</vt:lpstr>
      <vt:lpstr>Lab 11  Monitor</vt:lpstr>
      <vt:lpstr>Monitor</vt:lpstr>
      <vt:lpstr>Schematic View of a Monitor</vt:lpstr>
      <vt:lpstr>Condition Variable</vt:lpstr>
      <vt:lpstr>Monitor with Condition Variables</vt:lpstr>
      <vt:lpstr>Install the Java Virtual Machine</vt:lpstr>
      <vt:lpstr>Install the Java Virtual Machine (Cont.)</vt:lpstr>
      <vt:lpstr>Install the Java Virtual Machine (Cont.)</vt:lpstr>
      <vt:lpstr>JAVA Monitor</vt:lpstr>
      <vt:lpstr>Synchronized</vt:lpstr>
      <vt:lpstr>Example 1</vt:lpstr>
      <vt:lpstr>Example 1 (cont.)</vt:lpstr>
      <vt:lpstr>Example 1 (cont.)</vt:lpstr>
      <vt:lpstr>Example 1 (cont.)</vt:lpstr>
      <vt:lpstr>Exercises 1</vt:lpstr>
      <vt:lpstr>JAVA Monitor</vt:lpstr>
      <vt:lpstr>Lock</vt:lpstr>
      <vt:lpstr>Example 2</vt:lpstr>
      <vt:lpstr>Example 2(cont.)</vt:lpstr>
      <vt:lpstr>Example 2 (cont.)</vt:lpstr>
      <vt:lpstr>Exercises 2</vt:lpstr>
      <vt:lpstr>Exercises 2(cont.)</vt:lpstr>
      <vt:lpstr>References </vt:lpstr>
      <vt:lpstr>PowerPoint 簡報</vt:lpstr>
      <vt:lpstr>PowerPoint 簡報</vt:lpstr>
    </vt:vector>
  </TitlesOfParts>
  <Company>NCHU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CJSREX</dc:creator>
  <cp:lastModifiedBy>Yo</cp:lastModifiedBy>
  <cp:revision>206</cp:revision>
  <dcterms:created xsi:type="dcterms:W3CDTF">2007-09-05T09:28:55Z</dcterms:created>
  <dcterms:modified xsi:type="dcterms:W3CDTF">2015-12-11T01:11:07Z</dcterms:modified>
</cp:coreProperties>
</file>