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3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CD762-8A97-4285-865F-EFC40198FD06}" type="datetimeFigureOut">
              <a:rPr lang="zh-TW" altLang="en-US" smtClean="0"/>
              <a:pPr/>
              <a:t>2017/12/15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F75FF-92A1-4DD1-A17F-ED472C091D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46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 userDrawn="1"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點陣圖影像" r:id="rId6" imgW="2381582" imgH="2857899" progId="PBrush">
                    <p:embed/>
                  </p:oleObj>
                </mc:Choice>
                <mc:Fallback>
                  <p:oleObj name="點陣圖影像" r:id="rId6" imgW="2381582" imgH="2857899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TW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NCHU System &amp; Network Lab</a:t>
              </a:r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2017/12/15</a:t>
            </a:fld>
            <a:endParaRPr lang="zh-TW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80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2017/12/15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2017/12/15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731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2017/12/15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39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2017/12/15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99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2017/12/15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33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2017/12/15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55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2017/12/15</a:t>
            </a:fld>
            <a:endParaRPr lang="zh-TW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18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2017/12/15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83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2017/12/15</a:t>
            </a:fld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41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2017/12/15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34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2017/12/15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endParaRPr lang="zh-TW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點陣圖影像" r:id="rId15" imgW="2381582" imgH="2857899" progId="PBrush">
                  <p:embed/>
                </p:oleObj>
              </mc:Choice>
              <mc:Fallback>
                <p:oleObj name="點陣圖影像" r:id="rId15" imgW="2381582" imgH="285789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AAD1FFC-8EEC-49FB-BCAC-770B16DD05E5}" type="datetimeFigureOut">
              <a:rPr lang="zh-TW" altLang="en-US" smtClean="0"/>
              <a:pPr/>
              <a:t>2017/12/15</a:t>
            </a:fld>
            <a:endParaRPr lang="zh-TW" alt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x.cs.yale.edu/avi/os-book/OS8/os8c/slide-dir/PDF-dir/ch8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Lab12</a:t>
            </a:r>
            <a:br>
              <a:rPr lang="en-US" altLang="zh-TW" dirty="0" smtClean="0"/>
            </a:br>
            <a:r>
              <a:rPr lang="en-US" altLang="zh-TW" dirty="0" smtClean="0"/>
              <a:t>Paging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437112"/>
            <a:ext cx="6670366" cy="17526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  <a:ea typeface="標楷體" pitchFamily="65" charset="-120"/>
              </a:rPr>
              <a:t>TA</a:t>
            </a:r>
            <a:r>
              <a:rPr lang="en-US" altLang="zh-TW" smtClean="0">
                <a:solidFill>
                  <a:schemeClr val="tx1"/>
                </a:solidFill>
                <a:ea typeface="標楷體" pitchFamily="65" charset="-120"/>
              </a:rPr>
              <a:t>: </a:t>
            </a:r>
            <a:r>
              <a:rPr lang="en-US" altLang="zh-TW"/>
              <a:t>Yu-Cheng Yu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ea typeface="標楷體" pitchFamily="65" charset="-120"/>
              </a:rPr>
              <a:t>Professor: </a:t>
            </a:r>
            <a:r>
              <a:rPr lang="en-US" altLang="zh-TW" dirty="0" err="1" smtClean="0">
                <a:solidFill>
                  <a:schemeClr val="tx1"/>
                </a:solidFill>
              </a:rPr>
              <a:t>Hsung</a:t>
            </a:r>
            <a:r>
              <a:rPr lang="en-US" altLang="zh-TW" dirty="0" smtClean="0">
                <a:solidFill>
                  <a:schemeClr val="tx1"/>
                </a:solidFill>
              </a:rPr>
              <a:t>-Pin Chang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Operating System Lab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 in &amp; page 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When we want to run a process , we need to page in(place the page into physical memory).</a:t>
            </a:r>
          </a:p>
          <a:p>
            <a:r>
              <a:rPr lang="en-US" altLang="zh-TW" dirty="0" smtClean="0"/>
              <a:t>When the physical memory  has no free-frame to  page in pages, we need to do ”page out”.</a:t>
            </a:r>
          </a:p>
          <a:p>
            <a:r>
              <a:rPr lang="en-US" altLang="zh-TW" dirty="0" smtClean="0"/>
              <a:t>Page out means that you swap out the pages which are not needed anymore in physical memory.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 in &amp; page out(cont.)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dirty="0" smtClean="0"/>
              <a:t>Look at Fig.pf, the physical</a:t>
            </a:r>
          </a:p>
          <a:p>
            <a:pPr lvl="1">
              <a:buNone/>
            </a:pPr>
            <a:r>
              <a:rPr lang="en-US" altLang="zh-TW" dirty="0" smtClean="0"/>
              <a:t>Memory is out of free-frames.</a:t>
            </a:r>
          </a:p>
          <a:p>
            <a:pPr lvl="1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Now, a new process need to</a:t>
            </a:r>
          </a:p>
          <a:p>
            <a:pPr lvl="1">
              <a:buNone/>
            </a:pPr>
            <a:r>
              <a:rPr lang="en-US" altLang="zh-TW" dirty="0" smtClean="0"/>
              <a:t>page in, what should we do?</a:t>
            </a:r>
          </a:p>
          <a:p>
            <a:pPr lvl="1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05794"/>
              </p:ext>
            </p:extLst>
          </p:nvPr>
        </p:nvGraphicFramePr>
        <p:xfrm>
          <a:off x="6156176" y="2204864"/>
          <a:ext cx="1296144" cy="3291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20080"/>
                <a:gridCol w="576064"/>
              </a:tblGrid>
              <a:tr h="149736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 smtClean="0"/>
                        <a:t>ee</a:t>
                      </a:r>
                      <a:endParaRPr lang="zh-TW" altLang="en-US" b="0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sa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zz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ww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xz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aa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gg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220072" y="17728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40152" y="5589240"/>
            <a:ext cx="187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Physical memory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516216" y="16288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Fig.pf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 in &amp; page out(cont.)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lvl="1">
              <a:buNone/>
            </a:pPr>
            <a:r>
              <a:rPr lang="en-US" altLang="zh-TW" dirty="0" smtClean="0"/>
              <a:t>Solution:</a:t>
            </a:r>
          </a:p>
          <a:p>
            <a:pPr lvl="1">
              <a:buNone/>
            </a:pPr>
            <a:r>
              <a:rPr lang="en-US" altLang="zh-TW" dirty="0" smtClean="0"/>
              <a:t>We just page out the pages </a:t>
            </a:r>
          </a:p>
          <a:p>
            <a:pPr lvl="1">
              <a:buNone/>
            </a:pPr>
            <a:r>
              <a:rPr lang="en-US" altLang="zh-TW" dirty="0" smtClean="0"/>
              <a:t>	which are not needed anymore </a:t>
            </a:r>
          </a:p>
          <a:p>
            <a:pPr lvl="1">
              <a:buNone/>
            </a:pPr>
            <a:r>
              <a:rPr lang="en-US" altLang="zh-TW" dirty="0" smtClean="0"/>
              <a:t>(use algorithm that likes LRU or </a:t>
            </a:r>
          </a:p>
          <a:p>
            <a:pPr lvl="1">
              <a:buNone/>
            </a:pPr>
            <a:r>
              <a:rPr lang="en-US" altLang="zh-TW" dirty="0" smtClean="0"/>
              <a:t>Others)</a:t>
            </a:r>
          </a:p>
          <a:p>
            <a:pPr lvl="1">
              <a:buNone/>
            </a:pPr>
            <a:r>
              <a:rPr lang="en-US" altLang="zh-TW" dirty="0" smtClean="0"/>
              <a:t>Then we have free-frames to page</a:t>
            </a:r>
          </a:p>
          <a:p>
            <a:pPr lvl="1">
              <a:buNone/>
            </a:pPr>
            <a:r>
              <a:rPr lang="en-US" altLang="zh-TW" dirty="0" smtClean="0"/>
              <a:t>in.</a:t>
            </a:r>
          </a:p>
          <a:p>
            <a:pPr lvl="1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220033"/>
              </p:ext>
            </p:extLst>
          </p:nvPr>
        </p:nvGraphicFramePr>
        <p:xfrm>
          <a:off x="6156176" y="2204864"/>
          <a:ext cx="2304256" cy="3291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20080"/>
                <a:gridCol w="1584176"/>
              </a:tblGrid>
              <a:tr h="149736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 smtClean="0"/>
                        <a:t>ee</a:t>
                      </a:r>
                      <a:r>
                        <a:rPr lang="en-US" altLang="zh-TW" b="0" dirty="0" smtClean="0"/>
                        <a:t>(</a:t>
                      </a:r>
                      <a:r>
                        <a:rPr lang="en-US" altLang="zh-TW" b="0" baseline="0" dirty="0" smtClean="0"/>
                        <a:t>page out)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sa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zz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baseline="0" dirty="0" smtClean="0"/>
                        <a:t>page out)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ww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xz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baseline="0" dirty="0" smtClean="0"/>
                        <a:t>page out)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aa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gg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bb(</a:t>
                      </a:r>
                      <a:r>
                        <a:rPr lang="en-US" altLang="zh-TW" baseline="0" dirty="0" smtClean="0"/>
                        <a:t>page out)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251209" y="17728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40152" y="5589240"/>
            <a:ext cx="187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Physical memory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516216" y="16288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Fig.pf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07205"/>
              </p:ext>
            </p:extLst>
          </p:nvPr>
        </p:nvGraphicFramePr>
        <p:xfrm>
          <a:off x="6156176" y="2204864"/>
          <a:ext cx="2304256" cy="3291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20080"/>
                <a:gridCol w="1584176"/>
              </a:tblGrid>
              <a:tr h="149736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sa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ww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aa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gg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Operating System Concepts </a:t>
            </a:r>
            <a:r>
              <a:rPr lang="en-US" altLang="zh-TW" b="1" i="1" dirty="0" smtClean="0"/>
              <a:t>Eight Edition</a:t>
            </a:r>
          </a:p>
          <a:p>
            <a:pPr lvl="1"/>
            <a:r>
              <a:rPr lang="en-US" altLang="zh-TW" b="1" i="1" dirty="0" smtClean="0"/>
              <a:t>Ch8 main memory </a:t>
            </a:r>
          </a:p>
          <a:p>
            <a:pPr lvl="2"/>
            <a:r>
              <a:rPr lang="en-US" altLang="zh-TW" dirty="0" smtClean="0">
                <a:hlinkClick r:id="rId2"/>
              </a:rPr>
              <a:t>http://codex.cs.yale.edu/avi/os-book/OS8/os8c/slide-dir/PDF-dir/ch8.pdf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Address Translation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823"/>
          </a:xfrm>
        </p:spPr>
        <p:txBody>
          <a:bodyPr>
            <a:normAutofit/>
          </a:bodyPr>
          <a:lstStyle/>
          <a:p>
            <a:r>
              <a:rPr lang="en-US" altLang="zh-TW" sz="1600" dirty="0" smtClean="0"/>
              <a:t>Address generated by CPU is divided into:</a:t>
            </a:r>
          </a:p>
          <a:p>
            <a:pPr lvl="1"/>
            <a:r>
              <a:rPr lang="en-US" altLang="zh-TW" sz="1800" b="1" dirty="0" smtClean="0">
                <a:solidFill>
                  <a:srgbClr val="3366FF"/>
                </a:solidFill>
              </a:rPr>
              <a:t>Page number (</a:t>
            </a:r>
            <a:r>
              <a:rPr lang="en-US" altLang="zh-TW" sz="1800" b="1" i="1" dirty="0" smtClean="0">
                <a:solidFill>
                  <a:srgbClr val="3366FF"/>
                </a:solidFill>
              </a:rPr>
              <a:t>p</a:t>
            </a:r>
            <a:r>
              <a:rPr lang="en-US" altLang="zh-TW" sz="1800" b="1" dirty="0" smtClean="0">
                <a:solidFill>
                  <a:srgbClr val="3366FF"/>
                </a:solidFill>
              </a:rPr>
              <a:t>)</a:t>
            </a:r>
            <a:r>
              <a:rPr lang="en-US" altLang="zh-TW" sz="1800" dirty="0" smtClean="0">
                <a:solidFill>
                  <a:srgbClr val="3366FF"/>
                </a:solidFill>
              </a:rPr>
              <a:t> </a:t>
            </a:r>
            <a:r>
              <a:rPr lang="en-US" altLang="zh-TW" sz="1800" dirty="0" smtClean="0"/>
              <a:t>– used as an index into a </a:t>
            </a:r>
            <a:r>
              <a:rPr lang="en-US" altLang="zh-TW" sz="1800" i="1" dirty="0" smtClean="0"/>
              <a:t>page</a:t>
            </a:r>
            <a:r>
              <a:rPr lang="en-US" altLang="zh-TW" sz="1800" dirty="0" smtClean="0"/>
              <a:t> </a:t>
            </a:r>
            <a:r>
              <a:rPr lang="en-US" altLang="zh-TW" sz="1800" i="1" dirty="0" smtClean="0"/>
              <a:t>table</a:t>
            </a:r>
            <a:r>
              <a:rPr lang="en-US" altLang="zh-TW" sz="1800" dirty="0" smtClean="0"/>
              <a:t> which contains base address of each page in physical memory</a:t>
            </a:r>
          </a:p>
          <a:p>
            <a:pPr lvl="1"/>
            <a:r>
              <a:rPr lang="en-US" altLang="zh-TW" sz="1800" b="1" dirty="0" smtClean="0">
                <a:solidFill>
                  <a:srgbClr val="3366FF"/>
                </a:solidFill>
              </a:rPr>
              <a:t>Page offset (d)</a:t>
            </a:r>
            <a:r>
              <a:rPr lang="en-US" altLang="zh-TW" sz="1800" dirty="0" smtClean="0">
                <a:solidFill>
                  <a:srgbClr val="3366FF"/>
                </a:solidFill>
              </a:rPr>
              <a:t> </a:t>
            </a:r>
            <a:r>
              <a:rPr lang="en-US" altLang="zh-TW" sz="1800" dirty="0" smtClean="0"/>
              <a:t>– combined with base address to define the physical memory address that is sent to the memory unit</a:t>
            </a:r>
          </a:p>
          <a:p>
            <a:endParaRPr lang="zh-TW" altLang="en-US" dirty="0"/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2642518" y="4273798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5" name="Line 1030"/>
          <p:cNvSpPr>
            <a:spLocks noChangeShapeType="1"/>
          </p:cNvSpPr>
          <p:nvPr/>
        </p:nvSpPr>
        <p:spPr bwMode="auto">
          <a:xfrm>
            <a:off x="4276055" y="394994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Text Box 1031"/>
          <p:cNvSpPr txBox="1">
            <a:spLocks noChangeArrowheads="1"/>
          </p:cNvSpPr>
          <p:nvPr/>
        </p:nvSpPr>
        <p:spPr bwMode="auto">
          <a:xfrm>
            <a:off x="2483768" y="3861048"/>
            <a:ext cx="153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dirty="0">
                <a:latin typeface="Helvetica" charset="0"/>
              </a:rPr>
              <a:t>page number</a:t>
            </a:r>
          </a:p>
        </p:txBody>
      </p:sp>
      <p:sp>
        <p:nvSpPr>
          <p:cNvPr id="7" name="Text Box 1032"/>
          <p:cNvSpPr txBox="1">
            <a:spLocks noChangeArrowheads="1"/>
          </p:cNvSpPr>
          <p:nvPr/>
        </p:nvSpPr>
        <p:spPr bwMode="auto">
          <a:xfrm>
            <a:off x="4347493" y="3854698"/>
            <a:ext cx="1314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dirty="0">
                <a:latin typeface="Helvetica" charset="0"/>
              </a:rPr>
              <a:t>page offset</a:t>
            </a:r>
          </a:p>
        </p:txBody>
      </p:sp>
      <p:sp>
        <p:nvSpPr>
          <p:cNvPr id="8" name="Text Box 1033"/>
          <p:cNvSpPr txBox="1">
            <a:spLocks noChangeArrowheads="1"/>
          </p:cNvSpPr>
          <p:nvPr/>
        </p:nvSpPr>
        <p:spPr bwMode="auto">
          <a:xfrm>
            <a:off x="3196555" y="430078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1">
                <a:latin typeface="Helvetica" charset="0"/>
              </a:rPr>
              <a:t>p</a:t>
            </a:r>
            <a:endParaRPr lang="en-US" altLang="zh-TW">
              <a:latin typeface="Helvetica" charset="0"/>
            </a:endParaRPr>
          </a:p>
        </p:txBody>
      </p:sp>
      <p:sp>
        <p:nvSpPr>
          <p:cNvPr id="9" name="Text Box 1035"/>
          <p:cNvSpPr txBox="1">
            <a:spLocks noChangeArrowheads="1"/>
          </p:cNvSpPr>
          <p:nvPr/>
        </p:nvSpPr>
        <p:spPr bwMode="auto">
          <a:xfrm>
            <a:off x="4645943" y="433094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1">
                <a:latin typeface="Helvetica" charset="0"/>
              </a:rPr>
              <a:t>d</a:t>
            </a:r>
            <a:endParaRPr lang="en-US" altLang="zh-TW">
              <a:latin typeface="Helvetica" charset="0"/>
            </a:endParaRPr>
          </a:p>
        </p:txBody>
      </p:sp>
      <p:sp>
        <p:nvSpPr>
          <p:cNvPr id="10" name="Text Box 1036"/>
          <p:cNvSpPr txBox="1">
            <a:spLocks noChangeArrowheads="1"/>
          </p:cNvSpPr>
          <p:nvPr/>
        </p:nvSpPr>
        <p:spPr bwMode="auto">
          <a:xfrm>
            <a:off x="3002880" y="4748460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1">
                <a:latin typeface="Helvetica" charset="0"/>
              </a:rPr>
              <a:t>m - n</a:t>
            </a:r>
          </a:p>
        </p:txBody>
      </p:sp>
      <p:sp>
        <p:nvSpPr>
          <p:cNvPr id="11" name="Text Box 1038"/>
          <p:cNvSpPr txBox="1">
            <a:spLocks noChangeArrowheads="1"/>
          </p:cNvSpPr>
          <p:nvPr/>
        </p:nvSpPr>
        <p:spPr bwMode="auto">
          <a:xfrm>
            <a:off x="4599905" y="475798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1">
                <a:latin typeface="Helvetica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Paging Hardware</a:t>
            </a:r>
            <a:endParaRPr lang="zh-TW" altLang="en-US" dirty="0"/>
          </a:p>
        </p:txBody>
      </p:sp>
      <p:pic>
        <p:nvPicPr>
          <p:cNvPr id="4" name="Picture 4" descr="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44824"/>
            <a:ext cx="5993245" cy="3575121"/>
          </a:xfrm>
          <a:prstGeom prst="rect">
            <a:avLst/>
          </a:prstGeom>
          <a:noFill/>
        </p:spPr>
      </p:pic>
      <p:sp>
        <p:nvSpPr>
          <p:cNvPr id="3" name="橢圓 2"/>
          <p:cNvSpPr/>
          <p:nvPr/>
        </p:nvSpPr>
        <p:spPr bwMode="auto">
          <a:xfrm>
            <a:off x="2267744" y="3140968"/>
            <a:ext cx="288032" cy="43204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987824" y="4293096"/>
            <a:ext cx="792088" cy="43204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3797243" y="3140968"/>
            <a:ext cx="367552" cy="43204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Free-frame list</a:t>
            </a:r>
            <a:endParaRPr lang="zh-TW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6202363" cy="444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 bwMode="auto">
          <a:xfrm>
            <a:off x="827584" y="1628800"/>
            <a:ext cx="1440160" cy="12961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211960" y="4653136"/>
            <a:ext cx="2088232" cy="12961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188431" y="1628800"/>
            <a:ext cx="2088232" cy="6480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Paging Hardware Example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0" y="3068960"/>
            <a:ext cx="611560" cy="4986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dirty="0" smtClean="0"/>
              <a:t>CPU</a:t>
            </a:r>
            <a:endParaRPr lang="zh-TW" altLang="en-US" sz="1500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93359"/>
              </p:ext>
            </p:extLst>
          </p:nvPr>
        </p:nvGraphicFramePr>
        <p:xfrm>
          <a:off x="4082968" y="1843724"/>
          <a:ext cx="1656184" cy="151216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28092"/>
                <a:gridCol w="828092"/>
              </a:tblGrid>
              <a:tr h="378042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0(000)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1(001)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2(010)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3(011)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95807"/>
              </p:ext>
            </p:extLst>
          </p:nvPr>
        </p:nvGraphicFramePr>
        <p:xfrm>
          <a:off x="2195736" y="2059748"/>
          <a:ext cx="1224136" cy="215283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48072"/>
                <a:gridCol w="576064"/>
              </a:tblGrid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offset</a:t>
                      </a:r>
                      <a:endParaRPr lang="en-US" altLang="zh-TW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value</a:t>
                      </a:r>
                      <a:endParaRPr lang="zh-TW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</a:t>
                      </a:r>
                    </a:p>
                    <a:p>
                      <a:r>
                        <a:rPr lang="en-US" altLang="zh-TW" sz="1200" dirty="0" smtClean="0"/>
                        <a:t>1</a:t>
                      </a:r>
                      <a:endParaRPr lang="en-US" altLang="zh-TW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</a:t>
                      </a:r>
                    </a:p>
                    <a:p>
                      <a:r>
                        <a:rPr lang="en-US" altLang="zh-TW" sz="1200" dirty="0" smtClean="0"/>
                        <a:t>B</a:t>
                      </a:r>
                      <a:endParaRPr lang="zh-TW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</a:t>
                      </a:r>
                    </a:p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</a:t>
                      </a:r>
                    </a:p>
                    <a:p>
                      <a:r>
                        <a:rPr lang="en-US" altLang="zh-TW" sz="1200" dirty="0" smtClean="0"/>
                        <a:t>D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</a:t>
                      </a:r>
                    </a:p>
                    <a:p>
                      <a:r>
                        <a:rPr lang="en-US" altLang="zh-TW" sz="1200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</a:t>
                      </a:r>
                    </a:p>
                    <a:p>
                      <a:r>
                        <a:rPr lang="en-US" altLang="zh-TW" sz="1200" dirty="0" smtClean="0"/>
                        <a:t>F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</a:t>
                      </a:r>
                    </a:p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G</a:t>
                      </a:r>
                    </a:p>
                    <a:p>
                      <a:r>
                        <a:rPr lang="en-US" altLang="zh-TW" sz="1200" dirty="0" smtClean="0"/>
                        <a:t>H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19518"/>
              </p:ext>
            </p:extLst>
          </p:nvPr>
        </p:nvGraphicFramePr>
        <p:xfrm>
          <a:off x="6876256" y="1412776"/>
          <a:ext cx="2111896" cy="374441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55948"/>
                <a:gridCol w="1055948"/>
              </a:tblGrid>
              <a:tr h="383762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0(000)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Used</a:t>
                      </a:r>
                      <a:endParaRPr lang="zh-TW" altLang="en-US" dirty="0"/>
                    </a:p>
                  </a:txBody>
                  <a:tcPr/>
                </a:tc>
              </a:tr>
              <a:tr h="5523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1(001)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2(010)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Used</a:t>
                      </a:r>
                      <a:endParaRPr lang="zh-TW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3(011)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Used</a:t>
                      </a:r>
                      <a:endParaRPr lang="zh-TW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4(100)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5(101)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6(110)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used</a:t>
                      </a:r>
                      <a:endParaRPr lang="zh-TW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7(111)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7236296" y="566124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Physical memory</a:t>
            </a:r>
            <a:endParaRPr lang="zh-TW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4275677" y="3535041"/>
            <a:ext cx="115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Page table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95736" y="170522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Logical address</a:t>
            </a:r>
            <a:endParaRPr lang="zh-TW" altLang="en-US" sz="12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4947064" y="1843724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947064" y="2203764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947064" y="2635812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947064" y="2995852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7956376" y="314096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0:G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1:H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7956376" y="177281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0:A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1:B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7956376" y="364502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0:E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1:F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956376" y="458112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0:C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1:D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403648" y="234778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0(000)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403648" y="285183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1(001)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403648" y="328388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2(010)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03648" y="37879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3(011)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403648" y="1704036"/>
            <a:ext cx="1048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Page No.</a:t>
            </a:r>
            <a:endParaRPr lang="zh-TW" altLang="en-US" sz="12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4082968" y="148368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Page No.       Frame No.</a:t>
            </a:r>
            <a:endParaRPr lang="zh-TW" altLang="en-US" sz="12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7020272" y="1052736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Frame No.     </a:t>
            </a:r>
            <a:r>
              <a:rPr lang="en-US" altLang="zh-TW" sz="1200" dirty="0" err="1" smtClean="0"/>
              <a:t>Offset:value</a:t>
            </a:r>
            <a:endParaRPr lang="zh-TW" altLang="en-US" sz="1200" dirty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86250"/>
              </p:ext>
            </p:extLst>
          </p:nvPr>
        </p:nvGraphicFramePr>
        <p:xfrm>
          <a:off x="4116637" y="5196254"/>
          <a:ext cx="864096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</a:tblGrid>
              <a:tr h="252028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7(111)</a:t>
                      </a:r>
                      <a:endParaRPr lang="zh-TW" altLang="en-US" b="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4(100)</a:t>
                      </a:r>
                      <a:endParaRPr lang="zh-TW" altLang="en-US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5(101)</a:t>
                      </a:r>
                      <a:endParaRPr lang="zh-TW" altLang="en-US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1(001)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1115616" y="306786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84589" y="4692198"/>
            <a:ext cx="16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frame list</a:t>
            </a:r>
            <a:endParaRPr lang="zh-TW" altLang="en-US" dirty="0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46461"/>
              </p:ext>
            </p:extLst>
          </p:nvPr>
        </p:nvGraphicFramePr>
        <p:xfrm>
          <a:off x="4116637" y="5196254"/>
          <a:ext cx="8640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</a:tblGrid>
              <a:tr h="293752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1(001)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02972"/>
              </p:ext>
            </p:extLst>
          </p:nvPr>
        </p:nvGraphicFramePr>
        <p:xfrm>
          <a:off x="4116637" y="5196254"/>
          <a:ext cx="864096" cy="731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</a:tblGrid>
              <a:tr h="252028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5(101)</a:t>
                      </a:r>
                      <a:endParaRPr lang="zh-TW" altLang="en-US" b="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1(001)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06027"/>
              </p:ext>
            </p:extLst>
          </p:nvPr>
        </p:nvGraphicFramePr>
        <p:xfrm>
          <a:off x="4116637" y="5196254"/>
          <a:ext cx="864096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</a:tblGrid>
              <a:tr h="252028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4(100)</a:t>
                      </a:r>
                      <a:endParaRPr lang="zh-TW" altLang="en-US" b="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5(101)</a:t>
                      </a:r>
                      <a:endParaRPr lang="zh-TW" altLang="en-US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1(001)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直線單箭頭接點 63"/>
          <p:cNvCxnSpPr/>
          <p:nvPr/>
        </p:nvCxnSpPr>
        <p:spPr>
          <a:xfrm>
            <a:off x="1115616" y="349990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1115616" y="2563804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1115616" y="4003964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3650920" y="205974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3650920" y="241978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3650920" y="277982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3650920" y="313986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6444208" y="198884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444208" y="342900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6444208" y="3933056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6454807" y="4876864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756597" y="534027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3756597" y="534027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3756597" y="534027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3756597" y="534027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83945" y="27705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001:0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05272" y="1705224"/>
            <a:ext cx="1048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6">
                    <a:lumMod val="75000"/>
                  </a:schemeClr>
                </a:solidFill>
              </a:rPr>
              <a:t>Logical Address</a:t>
            </a:r>
            <a:endParaRPr lang="zh-TW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040816" y="1038928"/>
            <a:ext cx="1048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6">
                    <a:lumMod val="75000"/>
                  </a:schemeClr>
                </a:solidFill>
              </a:rPr>
              <a:t>Physical Address</a:t>
            </a:r>
            <a:endParaRPr lang="zh-TW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040816" y="45488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111:0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11560" y="39487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011:1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052378" y="338298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100:1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81460" y="31945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010:0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058763" y="361884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101:0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83945" y="22367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000:0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058763" y="16904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001:0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81460" y="248502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000:1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4" name="直線單箭頭接點 83"/>
          <p:cNvCxnSpPr/>
          <p:nvPr/>
        </p:nvCxnSpPr>
        <p:spPr>
          <a:xfrm>
            <a:off x="1117289" y="257150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3650920" y="2063363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6067282" y="201662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001:1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>
            <a:off x="6444208" y="199042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2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4" dur="2000" fill="hold"/>
                                        <p:tgtEl>
                                          <p:spTgt spid="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6" grpId="1"/>
      <p:bldP spid="90" grpId="0"/>
      <p:bldP spid="91" grpId="0"/>
      <p:bldP spid="92" grpId="0"/>
      <p:bldP spid="99" grpId="0"/>
      <p:bldP spid="101" grpId="0"/>
      <p:bldP spid="102" grpId="0"/>
      <p:bldP spid="103" grpId="0"/>
      <p:bldP spid="3" grpId="0"/>
      <p:bldP spid="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62" grpId="0"/>
      <p:bldP spid="62" grpId="1"/>
      <p:bldP spid="63" grpId="0"/>
      <p:bldP spid="63" grpId="1"/>
      <p:bldP spid="66" grpId="0"/>
      <p:bldP spid="66" grpId="1"/>
      <p:bldP spid="83" grpId="0"/>
      <p:bldP spid="83" grpId="1"/>
      <p:bldP spid="87" grpId="0"/>
      <p:bldP spid="8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Exercise(90%)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dirty="0" smtClean="0"/>
              <a:t>Write a simulate paging program</a:t>
            </a:r>
          </a:p>
          <a:p>
            <a:r>
              <a:rPr lang="en-US" altLang="zh-TW" dirty="0" smtClean="0"/>
              <a:t>There are 2 processes(see next page). </a:t>
            </a:r>
          </a:p>
          <a:p>
            <a:r>
              <a:rPr lang="en-US" altLang="zh-TW" dirty="0" smtClean="0"/>
              <a:t>Paging them into physical memory by using free-frame list and page table.</a:t>
            </a:r>
          </a:p>
          <a:p>
            <a:r>
              <a:rPr lang="en-US" altLang="zh-TW" dirty="0" smtClean="0"/>
              <a:t>Please show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logical </a:t>
            </a:r>
            <a:r>
              <a:rPr lang="en-US" altLang="zh-TW" dirty="0">
                <a:solidFill>
                  <a:srgbClr val="FF0000"/>
                </a:solidFill>
              </a:rPr>
              <a:t>memory 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zh-TW" altLang="en-US" dirty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page table</a:t>
            </a:r>
            <a:r>
              <a:rPr lang="en-US" altLang="zh-TW" dirty="0"/>
              <a:t> </a:t>
            </a:r>
            <a:r>
              <a:rPr lang="en-US" altLang="zh-TW" dirty="0" smtClean="0"/>
              <a:t>(60%)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physical memory list </a:t>
            </a:r>
            <a:r>
              <a:rPr lang="en-US" altLang="zh-TW" dirty="0">
                <a:solidFill>
                  <a:srgbClr val="FF0000"/>
                </a:solidFill>
              </a:rPr>
              <a:t>+ f</a:t>
            </a:r>
            <a:r>
              <a:rPr lang="en-US" altLang="zh-TW" dirty="0" smtClean="0">
                <a:solidFill>
                  <a:srgbClr val="FF0000"/>
                </a:solidFill>
              </a:rPr>
              <a:t>ree </a:t>
            </a:r>
            <a:r>
              <a:rPr lang="en-US" altLang="zh-TW" dirty="0">
                <a:solidFill>
                  <a:srgbClr val="FF0000"/>
                </a:solidFill>
              </a:rPr>
              <a:t>frame list </a:t>
            </a:r>
            <a:r>
              <a:rPr lang="en-US" altLang="zh-TW" dirty="0" smtClean="0"/>
              <a:t>(30%)</a:t>
            </a:r>
          </a:p>
          <a:p>
            <a:r>
              <a:rPr lang="en-US" altLang="zh-TW" dirty="0" smtClean="0"/>
              <a:t>Non-contiguous memory allocation</a:t>
            </a:r>
            <a:r>
              <a:rPr lang="en-US" altLang="zh-TW" dirty="0" smtClean="0">
                <a:solidFill>
                  <a:srgbClr val="FF0000"/>
                </a:solidFill>
              </a:rPr>
              <a:t>(use random)</a:t>
            </a:r>
          </a:p>
          <a:p>
            <a:r>
              <a:rPr lang="en-US" altLang="zh-TW" dirty="0" smtClean="0"/>
              <a:t>Page size:2-byte </a:t>
            </a:r>
          </a:p>
          <a:p>
            <a:r>
              <a:rPr lang="en-US" altLang="zh-TW" dirty="0" smtClean="0"/>
              <a:t>Memory size: 32-byte</a:t>
            </a:r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57168"/>
              </p:ext>
            </p:extLst>
          </p:nvPr>
        </p:nvGraphicFramePr>
        <p:xfrm>
          <a:off x="683568" y="2790684"/>
          <a:ext cx="1080120" cy="194421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0060"/>
                <a:gridCol w="540060"/>
              </a:tblGrid>
              <a:tr h="324036"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0</a:t>
                      </a:r>
                      <a:endParaRPr lang="zh-TW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/>
                        <a:t>ab</a:t>
                      </a:r>
                      <a:endParaRPr lang="zh-TW" altLang="en-US" sz="1200" b="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ef</a:t>
                      </a:r>
                      <a:endParaRPr lang="zh-TW" altLang="en-US" sz="12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cd</a:t>
                      </a:r>
                      <a:endParaRPr lang="zh-TW" altLang="en-US" sz="12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/>
                        <a:t>rx</a:t>
                      </a:r>
                      <a:endParaRPr lang="zh-TW" altLang="en-US" sz="1200" b="0" dirty="0" smtClean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yy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zz</a:t>
                      </a:r>
                      <a:endParaRPr lang="zh-TW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09326"/>
              </p:ext>
            </p:extLst>
          </p:nvPr>
        </p:nvGraphicFramePr>
        <p:xfrm>
          <a:off x="6588224" y="836712"/>
          <a:ext cx="1440160" cy="5852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20080"/>
                <a:gridCol w="720080"/>
              </a:tblGrid>
              <a:tr h="149736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 smtClean="0"/>
                        <a:t>ef</a:t>
                      </a:r>
                      <a:endParaRPr lang="zh-TW" altLang="en-US" b="0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zz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rx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 smtClean="0"/>
                        <a:t>cd</a:t>
                      </a:r>
                      <a:endParaRPr lang="zh-TW" altLang="en-US" i="0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vy</a:t>
                      </a:r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716016" y="1700808"/>
            <a:ext cx="16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frame list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10589"/>
              </p:ext>
            </p:extLst>
          </p:nvPr>
        </p:nvGraphicFramePr>
        <p:xfrm>
          <a:off x="5220072" y="2132856"/>
          <a:ext cx="815752" cy="3657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15752"/>
              </a:tblGrid>
              <a:tr h="253343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4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411263" y="31983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Physical memory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26587" y="224326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ogical </a:t>
            </a:r>
            <a:r>
              <a:rPr lang="en-US" altLang="zh-TW" dirty="0"/>
              <a:t>memory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42205"/>
              </p:ext>
            </p:extLst>
          </p:nvPr>
        </p:nvGraphicFramePr>
        <p:xfrm>
          <a:off x="2951820" y="2243264"/>
          <a:ext cx="1080120" cy="97210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0060"/>
                <a:gridCol w="540060"/>
              </a:tblGrid>
              <a:tr h="324036"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0</a:t>
                      </a:r>
                      <a:endParaRPr lang="zh-TW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3</a:t>
                      </a:r>
                      <a:endParaRPr lang="zh-TW" altLang="en-US" sz="1200" b="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70322"/>
              </p:ext>
            </p:extLst>
          </p:nvPr>
        </p:nvGraphicFramePr>
        <p:xfrm>
          <a:off x="2951820" y="4509120"/>
          <a:ext cx="1080120" cy="97210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0060"/>
                <a:gridCol w="540060"/>
              </a:tblGrid>
              <a:tr h="324036"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3</a:t>
                      </a:r>
                      <a:endParaRPr lang="zh-TW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6</a:t>
                      </a:r>
                      <a:endParaRPr lang="zh-TW" altLang="en-US" sz="1200" b="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816020" y="3251870"/>
            <a:ext cx="13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Page table A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816021" y="550272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Page table B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Exercise(cont</a:t>
            </a:r>
            <a:r>
              <a:rPr lang="en-US" altLang="zh-TW" dirty="0" smtClean="0"/>
              <a:t>.)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19" y="1584158"/>
            <a:ext cx="2481581" cy="42491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103874"/>
            <a:ext cx="4536504" cy="55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Exercise(cont</a:t>
            </a:r>
            <a:r>
              <a:rPr lang="en-US" altLang="zh-TW" dirty="0" smtClean="0"/>
              <a:t>.)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1" y="2708920"/>
            <a:ext cx="2781300" cy="2581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851223"/>
            <a:ext cx="2984821" cy="481813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1851223"/>
            <a:ext cx="2095500" cy="20859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21" y="1227335"/>
            <a:ext cx="3152775" cy="1247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1031079" y="1393883"/>
            <a:ext cx="2578896" cy="211162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71599" y="3216644"/>
            <a:ext cx="2193299" cy="356371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745251" y="2348881"/>
            <a:ext cx="1690845" cy="360040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635896" y="6489340"/>
            <a:ext cx="3096344" cy="180020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077592" y="2348880"/>
            <a:ext cx="1801496" cy="216023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404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SNE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OSNET</Template>
  <TotalTime>1554</TotalTime>
  <Words>531</Words>
  <Application>Microsoft Office PowerPoint</Application>
  <PresentationFormat>如螢幕大小 (4:3)</PresentationFormat>
  <Paragraphs>253</Paragraphs>
  <Slides>13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Helvetica</vt:lpstr>
      <vt:lpstr>Times New Roman</vt:lpstr>
      <vt:lpstr>OSNET</vt:lpstr>
      <vt:lpstr>點陣圖影像</vt:lpstr>
      <vt:lpstr>Lab12 Paging</vt:lpstr>
      <vt:lpstr>Address Translation Scheme</vt:lpstr>
      <vt:lpstr>Paging Hardware</vt:lpstr>
      <vt:lpstr>Free-frame list</vt:lpstr>
      <vt:lpstr>Paging Hardware Example</vt:lpstr>
      <vt:lpstr>Exercise(90%)</vt:lpstr>
      <vt:lpstr>Exercise(cont.)</vt:lpstr>
      <vt:lpstr>Exercise(cont.)</vt:lpstr>
      <vt:lpstr>Exercise(cont.)</vt:lpstr>
      <vt:lpstr>Page in &amp; page out</vt:lpstr>
      <vt:lpstr>Page in &amp; page out(cont.)</vt:lpstr>
      <vt:lpstr>Page in &amp; page out(cont.)</vt:lpstr>
      <vt:lpstr>Reference</vt:lpstr>
    </vt:vector>
  </TitlesOfParts>
  <Company>SOULTAKER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DateKyousuke</dc:creator>
  <cp:lastModifiedBy>吳宜芬</cp:lastModifiedBy>
  <cp:revision>115</cp:revision>
  <dcterms:created xsi:type="dcterms:W3CDTF">2010-10-28T19:28:11Z</dcterms:created>
  <dcterms:modified xsi:type="dcterms:W3CDTF">2017-12-14T16:25:18Z</dcterms:modified>
</cp:coreProperties>
</file>