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D762-8A97-4285-865F-EFC40198FD06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75FF-92A1-4DD1-A17F-ED472C091D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6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 userDrawn="1"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3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9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5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4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AAD1FFC-8EEC-49FB-BCAC-770B16DD05E5}" type="datetimeFigureOut">
              <a:rPr lang="zh-TW" altLang="en-US" smtClean="0"/>
              <a:pPr/>
              <a:t>2015/12/24</a:t>
            </a:fld>
            <a:endParaRPr lang="zh-TW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.cs.yale.edu/avi/os-book/OS8/os8c/slide-dir/PDF-dir/ch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Lab12</a:t>
            </a:r>
            <a:br>
              <a:rPr lang="en-US" altLang="zh-TW" dirty="0" smtClean="0"/>
            </a:br>
            <a:r>
              <a:rPr lang="en-US" altLang="zh-TW" dirty="0" smtClean="0"/>
              <a:t>Paging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6670366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TA</a:t>
            </a:r>
            <a:r>
              <a:rPr lang="en-US" altLang="zh-TW" smtClean="0">
                <a:solidFill>
                  <a:schemeClr val="tx1"/>
                </a:solidFill>
                <a:ea typeface="標楷體" pitchFamily="65" charset="-120"/>
              </a:rPr>
              <a:t>: </a:t>
            </a:r>
            <a:r>
              <a:rPr lang="en-US" altLang="zh-TW"/>
              <a:t>Yu-Cheng Yu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Professor: </a:t>
            </a:r>
            <a:r>
              <a:rPr lang="en-US" altLang="zh-TW" dirty="0" err="1" smtClean="0">
                <a:solidFill>
                  <a:schemeClr val="tx1"/>
                </a:solidFill>
              </a:rPr>
              <a:t>Hsung</a:t>
            </a:r>
            <a:r>
              <a:rPr lang="en-US" altLang="zh-TW" dirty="0" smtClean="0">
                <a:solidFill>
                  <a:schemeClr val="tx1"/>
                </a:solidFill>
              </a:rPr>
              <a:t>-Pin Chang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Operating System Lab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1" y="2708920"/>
            <a:ext cx="2781300" cy="2581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51223"/>
            <a:ext cx="2984821" cy="48181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1851223"/>
            <a:ext cx="2095500" cy="2085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1" y="1227335"/>
            <a:ext cx="3152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in &amp; page 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we want to run a process , we need to page in(place the page into physical memory).</a:t>
            </a:r>
          </a:p>
          <a:p>
            <a:r>
              <a:rPr lang="en-US" altLang="zh-TW" dirty="0" smtClean="0"/>
              <a:t>When the physical memory  has no free-frame to  page in pages, we need to do ”page out”.</a:t>
            </a:r>
          </a:p>
          <a:p>
            <a:r>
              <a:rPr lang="en-US" altLang="zh-TW" dirty="0" smtClean="0"/>
              <a:t>Page out means that you swap out the pages which are not needed anymore in physical memory.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in &amp; page out(cont.)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Look at Fig.pf, the physical</a:t>
            </a:r>
          </a:p>
          <a:p>
            <a:pPr lvl="1">
              <a:buNone/>
            </a:pPr>
            <a:r>
              <a:rPr lang="en-US" altLang="zh-TW" dirty="0" smtClean="0"/>
              <a:t>Memory is out of free-frames.</a:t>
            </a:r>
          </a:p>
          <a:p>
            <a:pPr lvl="1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Now, a new process need to</a:t>
            </a:r>
          </a:p>
          <a:p>
            <a:pPr lvl="1">
              <a:buNone/>
            </a:pPr>
            <a:r>
              <a:rPr lang="en-US" altLang="zh-TW" dirty="0" smtClean="0"/>
              <a:t>page in, what should we do?</a:t>
            </a:r>
          </a:p>
          <a:p>
            <a:pPr lvl="1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5794"/>
              </p:ext>
            </p:extLst>
          </p:nvPr>
        </p:nvGraphicFramePr>
        <p:xfrm>
          <a:off x="6156176" y="2204864"/>
          <a:ext cx="1296144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576064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ee</a:t>
                      </a:r>
                      <a:endParaRPr lang="zh-TW" altLang="en-US" b="0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ww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xz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gg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20072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0152" y="5589240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memory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1628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Fig.pf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in &amp; page out(cont.)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altLang="zh-TW" dirty="0" smtClean="0"/>
              <a:t>Solution:</a:t>
            </a:r>
          </a:p>
          <a:p>
            <a:pPr lvl="1">
              <a:buNone/>
            </a:pPr>
            <a:r>
              <a:rPr lang="en-US" altLang="zh-TW" dirty="0" smtClean="0"/>
              <a:t>We just page out the pages </a:t>
            </a:r>
          </a:p>
          <a:p>
            <a:pPr lvl="1">
              <a:buNone/>
            </a:pPr>
            <a:r>
              <a:rPr lang="en-US" altLang="zh-TW" dirty="0" smtClean="0"/>
              <a:t>	which are not needed anymore </a:t>
            </a:r>
          </a:p>
          <a:p>
            <a:pPr lvl="1">
              <a:buNone/>
            </a:pPr>
            <a:r>
              <a:rPr lang="en-US" altLang="zh-TW" dirty="0" smtClean="0"/>
              <a:t>(use algorithm that likes LRU or </a:t>
            </a:r>
          </a:p>
          <a:p>
            <a:pPr lvl="1">
              <a:buNone/>
            </a:pPr>
            <a:r>
              <a:rPr lang="en-US" altLang="zh-TW" dirty="0" smtClean="0"/>
              <a:t>Others)</a:t>
            </a:r>
          </a:p>
          <a:p>
            <a:pPr lvl="1">
              <a:buNone/>
            </a:pPr>
            <a:r>
              <a:rPr lang="en-US" altLang="zh-TW" dirty="0" smtClean="0"/>
              <a:t>Then we have free-frames to page</a:t>
            </a:r>
          </a:p>
          <a:p>
            <a:pPr lvl="1">
              <a:buNone/>
            </a:pPr>
            <a:r>
              <a:rPr lang="en-US" altLang="zh-TW" dirty="0" smtClean="0"/>
              <a:t>in.</a:t>
            </a:r>
          </a:p>
          <a:p>
            <a:pPr lvl="1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20033"/>
              </p:ext>
            </p:extLst>
          </p:nvPr>
        </p:nvGraphicFramePr>
        <p:xfrm>
          <a:off x="6156176" y="2204864"/>
          <a:ext cx="2304256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1584176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ee</a:t>
                      </a:r>
                      <a:r>
                        <a:rPr lang="en-US" altLang="zh-TW" b="0" dirty="0" smtClean="0"/>
                        <a:t>(</a:t>
                      </a:r>
                      <a:r>
                        <a:rPr lang="en-US" altLang="zh-TW" b="0" baseline="0" dirty="0" smtClean="0"/>
                        <a:t>page out)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baseline="0" dirty="0" smtClean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ww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xz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baseline="0" dirty="0" smtClean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gg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bb(</a:t>
                      </a:r>
                      <a:r>
                        <a:rPr lang="en-US" altLang="zh-TW" baseline="0" dirty="0" smtClean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51209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0152" y="5589240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memory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1628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Fig.pf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07205"/>
              </p:ext>
            </p:extLst>
          </p:nvPr>
        </p:nvGraphicFramePr>
        <p:xfrm>
          <a:off x="6156176" y="2204864"/>
          <a:ext cx="2304256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1584176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ww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gg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Operating System Concepts </a:t>
            </a:r>
            <a:r>
              <a:rPr lang="en-US" altLang="zh-TW" b="1" i="1" dirty="0" smtClean="0"/>
              <a:t>Eight Edition</a:t>
            </a:r>
          </a:p>
          <a:p>
            <a:pPr lvl="1"/>
            <a:r>
              <a:rPr lang="en-US" altLang="zh-TW" b="1" i="1" dirty="0" smtClean="0"/>
              <a:t>Ch8 main memory </a:t>
            </a:r>
          </a:p>
          <a:p>
            <a:pPr lvl="2"/>
            <a:r>
              <a:rPr lang="en-US" altLang="zh-TW" dirty="0" smtClean="0">
                <a:hlinkClick r:id="rId2"/>
              </a:rPr>
              <a:t>http://codex.cs.yale.edu/avi/os-book/OS8/os8c/slide-dir/PDF-dir/ch8.pdf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 Translation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Address generated by CPU is divided into:</a:t>
            </a:r>
          </a:p>
          <a:p>
            <a:pPr lvl="1"/>
            <a:r>
              <a:rPr lang="en-US" altLang="zh-TW" sz="1800" b="1" dirty="0" smtClean="0">
                <a:solidFill>
                  <a:srgbClr val="3366FF"/>
                </a:solidFill>
              </a:rPr>
              <a:t>Page number (</a:t>
            </a:r>
            <a:r>
              <a:rPr lang="en-US" altLang="zh-TW" sz="1800" b="1" i="1" dirty="0" smtClean="0">
                <a:solidFill>
                  <a:srgbClr val="3366FF"/>
                </a:solidFill>
              </a:rPr>
              <a:t>p</a:t>
            </a:r>
            <a:r>
              <a:rPr lang="en-US" altLang="zh-TW" sz="1800" b="1" dirty="0" smtClean="0">
                <a:solidFill>
                  <a:srgbClr val="3366FF"/>
                </a:solidFill>
              </a:rPr>
              <a:t>)</a:t>
            </a:r>
            <a:r>
              <a:rPr lang="en-US" altLang="zh-TW" sz="1800" dirty="0" smtClean="0">
                <a:solidFill>
                  <a:srgbClr val="3366FF"/>
                </a:solidFill>
              </a:rPr>
              <a:t> </a:t>
            </a:r>
            <a:r>
              <a:rPr lang="en-US" altLang="zh-TW" sz="1800" dirty="0" smtClean="0"/>
              <a:t>– used as an index into a </a:t>
            </a:r>
            <a:r>
              <a:rPr lang="en-US" altLang="zh-TW" sz="1800" i="1" dirty="0" smtClean="0"/>
              <a:t>page</a:t>
            </a:r>
            <a:r>
              <a:rPr lang="en-US" altLang="zh-TW" sz="1800" dirty="0" smtClean="0"/>
              <a:t> </a:t>
            </a:r>
            <a:r>
              <a:rPr lang="en-US" altLang="zh-TW" sz="1800" i="1" dirty="0" smtClean="0"/>
              <a:t>table</a:t>
            </a:r>
            <a:r>
              <a:rPr lang="en-US" altLang="zh-TW" sz="1800" dirty="0" smtClean="0"/>
              <a:t> which contains base address of each page in physical memory</a:t>
            </a:r>
          </a:p>
          <a:p>
            <a:pPr lvl="1"/>
            <a:r>
              <a:rPr lang="en-US" altLang="zh-TW" sz="1800" b="1" dirty="0" smtClean="0">
                <a:solidFill>
                  <a:srgbClr val="3366FF"/>
                </a:solidFill>
              </a:rPr>
              <a:t>Page offset (d)</a:t>
            </a:r>
            <a:r>
              <a:rPr lang="en-US" altLang="zh-TW" sz="1800" dirty="0" smtClean="0">
                <a:solidFill>
                  <a:srgbClr val="3366FF"/>
                </a:solidFill>
              </a:rPr>
              <a:t> </a:t>
            </a:r>
            <a:r>
              <a:rPr lang="en-US" altLang="zh-TW" sz="1800" dirty="0" smtClean="0"/>
              <a:t>– combined with base address to define the physical memory address that is sent to the memory unit</a:t>
            </a:r>
          </a:p>
          <a:p>
            <a:endParaRPr lang="zh-TW" alt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642518" y="4273798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>
            <a:off x="4276055" y="394994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2483768" y="3861048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Helvetica" charset="0"/>
              </a:rPr>
              <a:t>page number</a:t>
            </a: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4347493" y="385469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Helvetica" charset="0"/>
              </a:rPr>
              <a:t>page offset</a:t>
            </a: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3196555" y="430078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p</a:t>
            </a:r>
            <a:endParaRPr lang="en-US" altLang="zh-TW">
              <a:latin typeface="Helvetica" charset="0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4645943" y="433094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d</a:t>
            </a:r>
            <a:endParaRPr lang="en-US" altLang="zh-TW">
              <a:latin typeface="Helvetica" charset="0"/>
            </a:endParaRPr>
          </a:p>
        </p:txBody>
      </p:sp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3002880" y="474846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m - n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4599905" y="475798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Paging Hardware</a:t>
            </a:r>
            <a:endParaRPr lang="zh-TW" altLang="en-US" dirty="0"/>
          </a:p>
        </p:txBody>
      </p:sp>
      <p:pic>
        <p:nvPicPr>
          <p:cNvPr id="4" name="Picture 4" descr="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5993245" cy="3575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Free-frame list</a:t>
            </a:r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6202363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Paging Hardware Example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0" y="3068960"/>
            <a:ext cx="611560" cy="498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CPU</a:t>
            </a:r>
            <a:endParaRPr lang="zh-TW" altLang="en-US" sz="15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93359"/>
              </p:ext>
            </p:extLst>
          </p:nvPr>
        </p:nvGraphicFramePr>
        <p:xfrm>
          <a:off x="4082968" y="1843724"/>
          <a:ext cx="1656184" cy="15121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28092"/>
                <a:gridCol w="828092"/>
              </a:tblGrid>
              <a:tr h="378042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0(000)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2(010)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3(011)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95807"/>
              </p:ext>
            </p:extLst>
          </p:nvPr>
        </p:nvGraphicFramePr>
        <p:xfrm>
          <a:off x="2195736" y="2059748"/>
          <a:ext cx="1224136" cy="215283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48072"/>
                <a:gridCol w="576064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offset</a:t>
                      </a:r>
                      <a:endParaRPr lang="en-US" altLang="zh-TW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value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  <a:endParaRPr lang="en-US" altLang="zh-TW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</a:t>
                      </a:r>
                    </a:p>
                    <a:p>
                      <a:r>
                        <a:rPr lang="en-US" altLang="zh-TW" sz="1200" dirty="0" smtClean="0"/>
                        <a:t>B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</a:t>
                      </a:r>
                    </a:p>
                    <a:p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</a:t>
                      </a:r>
                    </a:p>
                    <a:p>
                      <a:r>
                        <a:rPr lang="en-US" altLang="zh-TW" sz="1200" dirty="0" smtClean="0"/>
                        <a:t>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</a:t>
                      </a:r>
                    </a:p>
                    <a:p>
                      <a:r>
                        <a:rPr lang="en-US" altLang="zh-TW" sz="1200" dirty="0" smtClean="0"/>
                        <a:t>H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19518"/>
              </p:ext>
            </p:extLst>
          </p:nvPr>
        </p:nvGraphicFramePr>
        <p:xfrm>
          <a:off x="6876256" y="1412776"/>
          <a:ext cx="2111896" cy="37444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5948"/>
                <a:gridCol w="1055948"/>
              </a:tblGrid>
              <a:tr h="383762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0(000)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5523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2(010)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3(011)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4(100)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5(101)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6(110)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236296" y="56612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Physical memory</a:t>
            </a:r>
            <a:endParaRPr lang="zh-TW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4275677" y="3535041"/>
            <a:ext cx="115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Page table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95736" y="170522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Logical address</a:t>
            </a:r>
            <a:endParaRPr lang="zh-TW" altLang="en-US" sz="12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947064" y="184372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947064" y="220376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947064" y="263581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947064" y="299585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56376" y="31409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0:G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7956376" y="17728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956376" y="36450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956376" y="458112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0:C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403648" y="23477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0(000)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03648" y="28518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1(001)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403648" y="32838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2(010)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03648" y="37879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3(011)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403648" y="1704036"/>
            <a:ext cx="104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Page No.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082968" y="148368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Page No.       Frame No.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020272" y="105273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Frame No.     </a:t>
            </a:r>
            <a:r>
              <a:rPr lang="en-US" altLang="zh-TW" sz="1200" dirty="0" err="1" smtClean="0"/>
              <a:t>Offset:value</a:t>
            </a:r>
            <a:endParaRPr lang="zh-TW" altLang="en-US" sz="12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86250"/>
              </p:ext>
            </p:extLst>
          </p:nvPr>
        </p:nvGraphicFramePr>
        <p:xfrm>
          <a:off x="4116637" y="5196254"/>
          <a:ext cx="86409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7(111)</a:t>
                      </a:r>
                      <a:endParaRPr lang="zh-TW" altLang="en-US" b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4(100)</a:t>
                      </a:r>
                      <a:endParaRPr lang="zh-TW" altLang="en-US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5(101)</a:t>
                      </a:r>
                      <a:endParaRPr lang="zh-TW" altLang="en-US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1115616" y="306786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84589" y="469219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frame list</a:t>
            </a:r>
            <a:endParaRPr lang="zh-TW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46461"/>
              </p:ext>
            </p:extLst>
          </p:nvPr>
        </p:nvGraphicFramePr>
        <p:xfrm>
          <a:off x="4116637" y="5196254"/>
          <a:ext cx="8640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93752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1(001)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2972"/>
              </p:ext>
            </p:extLst>
          </p:nvPr>
        </p:nvGraphicFramePr>
        <p:xfrm>
          <a:off x="4116637" y="5196254"/>
          <a:ext cx="864096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5(101)</a:t>
                      </a:r>
                      <a:endParaRPr lang="zh-TW" altLang="en-US" b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06027"/>
              </p:ext>
            </p:extLst>
          </p:nvPr>
        </p:nvGraphicFramePr>
        <p:xfrm>
          <a:off x="4116637" y="5196254"/>
          <a:ext cx="864096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4(100)</a:t>
                      </a:r>
                      <a:endParaRPr lang="zh-TW" altLang="en-US" b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5(101)</a:t>
                      </a:r>
                      <a:endParaRPr lang="zh-TW" altLang="en-US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>
            <a:off x="1115616" y="349990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1115616" y="256380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1115616" y="400396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650920" y="205974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650920" y="241978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3650920" y="277982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650920" y="313986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444208" y="198884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44208" y="342900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6444208" y="3933056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6454807" y="487686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83945" y="27705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05272" y="1705224"/>
            <a:ext cx="104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Logical Address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40816" y="1038928"/>
            <a:ext cx="104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Physical Address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40816" y="45488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111:0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1560" y="39487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011:1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52378" y="338298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100:1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81460" y="31945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010:0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058763" y="36188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101:0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83945" y="2236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058763" y="16904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81460" y="24850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>
            <a:off x="1117289" y="257150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3650920" y="2063363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6067282" y="201662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001:1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6444208" y="199042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4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90" grpId="0"/>
      <p:bldP spid="91" grpId="0"/>
      <p:bldP spid="92" grpId="0"/>
      <p:bldP spid="99" grpId="0"/>
      <p:bldP spid="101" grpId="0"/>
      <p:bldP spid="102" grpId="0"/>
      <p:bldP spid="103" grpId="0"/>
      <p:bldP spid="3" grpId="0"/>
      <p:bldP spid="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2" grpId="0"/>
      <p:bldP spid="62" grpId="1"/>
      <p:bldP spid="63" grpId="0"/>
      <p:bldP spid="63" grpId="1"/>
      <p:bldP spid="66" grpId="0"/>
      <p:bldP spid="66" grpId="1"/>
      <p:bldP spid="83" grpId="0"/>
      <p:bldP spid="83" grpId="1"/>
      <p:bldP spid="87" grpId="0"/>
      <p:bldP spid="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Exercise(90%)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 smtClean="0"/>
              <a:t>Write a simulate paging program</a:t>
            </a:r>
          </a:p>
          <a:p>
            <a:r>
              <a:rPr lang="en-US" altLang="zh-TW" dirty="0" smtClean="0"/>
              <a:t>There are 2 processes(see next page). </a:t>
            </a:r>
          </a:p>
          <a:p>
            <a:r>
              <a:rPr lang="en-US" altLang="zh-TW" dirty="0" smtClean="0"/>
              <a:t>Paging them into physical memory by using free-frame list and page table.</a:t>
            </a:r>
          </a:p>
          <a:p>
            <a:r>
              <a:rPr lang="en-US" altLang="zh-TW" dirty="0" smtClean="0"/>
              <a:t>Please show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logical </a:t>
            </a:r>
            <a:r>
              <a:rPr lang="en-US" altLang="zh-TW" dirty="0">
                <a:solidFill>
                  <a:srgbClr val="FF0000"/>
                </a:solidFill>
              </a:rPr>
              <a:t>memory 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page table</a:t>
            </a:r>
            <a:r>
              <a:rPr lang="en-US" altLang="zh-TW" dirty="0"/>
              <a:t> </a:t>
            </a:r>
            <a:r>
              <a:rPr lang="en-US" altLang="zh-TW" dirty="0" smtClean="0"/>
              <a:t>(60%)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physical memory list </a:t>
            </a:r>
            <a:r>
              <a:rPr lang="en-US" altLang="zh-TW" dirty="0">
                <a:solidFill>
                  <a:srgbClr val="FF0000"/>
                </a:solidFill>
              </a:rPr>
              <a:t>+ f</a:t>
            </a:r>
            <a:r>
              <a:rPr lang="en-US" altLang="zh-TW" dirty="0" smtClean="0">
                <a:solidFill>
                  <a:srgbClr val="FF0000"/>
                </a:solidFill>
              </a:rPr>
              <a:t>ree </a:t>
            </a:r>
            <a:r>
              <a:rPr lang="en-US" altLang="zh-TW" dirty="0">
                <a:solidFill>
                  <a:srgbClr val="FF0000"/>
                </a:solidFill>
              </a:rPr>
              <a:t>frame list </a:t>
            </a:r>
            <a:r>
              <a:rPr lang="en-US" altLang="zh-TW" dirty="0" smtClean="0"/>
              <a:t>(30%)</a:t>
            </a:r>
          </a:p>
          <a:p>
            <a:r>
              <a:rPr lang="en-US" altLang="zh-TW" dirty="0" smtClean="0"/>
              <a:t>Non-contiguous memory allocation</a:t>
            </a:r>
            <a:r>
              <a:rPr lang="en-US" altLang="zh-TW" dirty="0" smtClean="0">
                <a:solidFill>
                  <a:srgbClr val="FF0000"/>
                </a:solidFill>
              </a:rPr>
              <a:t>(use random)</a:t>
            </a:r>
          </a:p>
          <a:p>
            <a:r>
              <a:rPr lang="en-US" altLang="zh-TW" dirty="0" smtClean="0"/>
              <a:t>Page size:2-byte </a:t>
            </a:r>
          </a:p>
          <a:p>
            <a:r>
              <a:rPr lang="en-US" altLang="zh-TW" dirty="0" smtClean="0"/>
              <a:t>Memory size: 32-byte</a:t>
            </a:r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57168"/>
              </p:ext>
            </p:extLst>
          </p:nvPr>
        </p:nvGraphicFramePr>
        <p:xfrm>
          <a:off x="683568" y="2790684"/>
          <a:ext cx="1080120" cy="19442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/>
                <a:gridCol w="540060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/>
                        <a:t>ab</a:t>
                      </a:r>
                      <a:endParaRPr lang="zh-TW" altLang="en-US" sz="1200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ef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cd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/>
                        <a:t>rx</a:t>
                      </a:r>
                      <a:endParaRPr lang="zh-TW" altLang="en-US" sz="1200" b="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yy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zz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09326"/>
              </p:ext>
            </p:extLst>
          </p:nvPr>
        </p:nvGraphicFramePr>
        <p:xfrm>
          <a:off x="6588224" y="836712"/>
          <a:ext cx="1440160" cy="5852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72008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ef</a:t>
                      </a:r>
                      <a:endParaRPr lang="zh-TW" altLang="en-US" b="0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rx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 smtClean="0"/>
                        <a:t>cd</a:t>
                      </a:r>
                      <a:endParaRPr lang="zh-TW" altLang="en-US" i="0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vy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716016" y="170080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frame list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0589"/>
              </p:ext>
            </p:extLst>
          </p:nvPr>
        </p:nvGraphicFramePr>
        <p:xfrm>
          <a:off x="5220072" y="2132856"/>
          <a:ext cx="815752" cy="3657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15752"/>
              </a:tblGrid>
              <a:tr h="253343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4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11263" y="3198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Physical memory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26587" y="22432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ogical </a:t>
            </a:r>
            <a:r>
              <a:rPr lang="en-US" altLang="zh-TW" dirty="0"/>
              <a:t>memory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42205"/>
              </p:ext>
            </p:extLst>
          </p:nvPr>
        </p:nvGraphicFramePr>
        <p:xfrm>
          <a:off x="2951820" y="2243264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/>
                <a:gridCol w="540060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3</a:t>
                      </a:r>
                      <a:endParaRPr lang="zh-TW" altLang="en-US" sz="1200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50305"/>
              </p:ext>
            </p:extLst>
          </p:nvPr>
        </p:nvGraphicFramePr>
        <p:xfrm>
          <a:off x="2951820" y="4509120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/>
                <a:gridCol w="540060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6</a:t>
                      </a:r>
                      <a:endParaRPr lang="zh-TW" altLang="en-US" sz="1200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816020" y="3251870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 table A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16021" y="55027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 table B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page  in the pages (</a:t>
            </a:r>
            <a:r>
              <a:rPr lang="en-US" altLang="zh-TW" dirty="0" err="1" smtClean="0"/>
              <a:t>ProcessName</a:t>
            </a:r>
            <a:r>
              <a:rPr lang="en-US" altLang="zh-TW" dirty="0" smtClean="0"/>
              <a:t>/page No.)</a:t>
            </a:r>
          </a:p>
          <a:p>
            <a:pPr lvl="1"/>
            <a:r>
              <a:rPr lang="en-US" altLang="zh-TW" dirty="0" err="1" smtClean="0"/>
              <a:t>ProcessA</a:t>
            </a:r>
            <a:r>
              <a:rPr lang="en-US" altLang="zh-TW" dirty="0" smtClean="0"/>
              <a:t> 0</a:t>
            </a:r>
          </a:p>
          <a:p>
            <a:pPr lvl="1"/>
            <a:r>
              <a:rPr lang="en-US" altLang="zh-TW" dirty="0" err="1" smtClean="0"/>
              <a:t>ProcessB</a:t>
            </a:r>
            <a:r>
              <a:rPr lang="en-US" altLang="zh-TW" dirty="0" smtClean="0"/>
              <a:t> 1</a:t>
            </a:r>
          </a:p>
          <a:p>
            <a:pPr lvl="1"/>
            <a:r>
              <a:rPr lang="en-US" altLang="zh-TW" dirty="0" err="1" smtClean="0"/>
              <a:t>ProcessA</a:t>
            </a:r>
            <a:r>
              <a:rPr lang="en-US" altLang="zh-TW" dirty="0" smtClean="0"/>
              <a:t> 4</a:t>
            </a:r>
          </a:p>
          <a:p>
            <a:pPr lvl="1"/>
            <a:r>
              <a:rPr lang="en-US" altLang="zh-TW" dirty="0" err="1" smtClean="0"/>
              <a:t>ProcessB</a:t>
            </a:r>
            <a:r>
              <a:rPr lang="en-US" altLang="zh-TW" dirty="0" smtClean="0"/>
              <a:t> 5</a:t>
            </a:r>
          </a:p>
          <a:p>
            <a:pPr lvl="1"/>
            <a:r>
              <a:rPr lang="en-US" altLang="zh-TW" dirty="0" err="1" smtClean="0"/>
              <a:t>ProcessB</a:t>
            </a:r>
            <a:r>
              <a:rPr lang="en-US" altLang="zh-TW" dirty="0" smtClean="0"/>
              <a:t> 7</a:t>
            </a:r>
          </a:p>
          <a:p>
            <a:pPr lvl="1"/>
            <a:r>
              <a:rPr lang="en-US" altLang="zh-TW" dirty="0" err="1" smtClean="0"/>
              <a:t>ProcessA</a:t>
            </a:r>
            <a:r>
              <a:rPr lang="en-US" altLang="zh-TW" dirty="0" smtClean="0"/>
              <a:t> 7</a:t>
            </a:r>
          </a:p>
          <a:p>
            <a:pPr lvl="1"/>
            <a:r>
              <a:rPr lang="en-US" altLang="zh-TW" dirty="0" err="1" smtClean="0"/>
              <a:t>ProcessA</a:t>
            </a:r>
            <a:r>
              <a:rPr lang="en-US" altLang="zh-TW" dirty="0" smtClean="0"/>
              <a:t> 2</a:t>
            </a:r>
          </a:p>
          <a:p>
            <a:pPr lvl="1"/>
            <a:r>
              <a:rPr lang="en-US" altLang="zh-TW" dirty="0" err="1" smtClean="0"/>
              <a:t>ProcessB</a:t>
            </a:r>
            <a:r>
              <a:rPr lang="en-US" altLang="zh-TW" dirty="0" smtClean="0"/>
              <a:t> 6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19" y="1584158"/>
            <a:ext cx="2481581" cy="42491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103874"/>
            <a:ext cx="4536504" cy="55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2719"/>
      </p:ext>
    </p:extLst>
  </p:cSld>
  <p:clrMapOvr>
    <a:masterClrMapping/>
  </p:clrMapOvr>
</p:sld>
</file>

<file path=ppt/theme/theme1.xml><?xml version="1.0" encoding="utf-8"?>
<a:theme xmlns:a="http://schemas.openxmlformats.org/drawingml/2006/main" name="OSNE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</Template>
  <TotalTime>1533</TotalTime>
  <Words>558</Words>
  <Application>Microsoft Office PowerPoint</Application>
  <PresentationFormat>如螢幕大小 (4:3)</PresentationFormat>
  <Paragraphs>267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Calibri</vt:lpstr>
      <vt:lpstr>Helvetica</vt:lpstr>
      <vt:lpstr>Times New Roman</vt:lpstr>
      <vt:lpstr>OSNET</vt:lpstr>
      <vt:lpstr>點陣圖影像</vt:lpstr>
      <vt:lpstr>Lab12 Paging</vt:lpstr>
      <vt:lpstr>Address Translation Scheme</vt:lpstr>
      <vt:lpstr>Paging Hardware</vt:lpstr>
      <vt:lpstr>Free-frame list</vt:lpstr>
      <vt:lpstr>Paging Hardware Example</vt:lpstr>
      <vt:lpstr>Exercise(90%)</vt:lpstr>
      <vt:lpstr>Exercise(cont.)</vt:lpstr>
      <vt:lpstr>Exercise(cont.)</vt:lpstr>
      <vt:lpstr>Exercise(cont.)</vt:lpstr>
      <vt:lpstr>Exercise(cont.)</vt:lpstr>
      <vt:lpstr>Page in &amp; page out</vt:lpstr>
      <vt:lpstr>Page in &amp; page out(cont.)</vt:lpstr>
      <vt:lpstr>Page in &amp; page out(cont.)</vt:lpstr>
      <vt:lpstr>Reference</vt:lpstr>
    </vt:vector>
  </TitlesOfParts>
  <Company>SOULTAKER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DateKyousuke</dc:creator>
  <cp:lastModifiedBy>Yo</cp:lastModifiedBy>
  <cp:revision>112</cp:revision>
  <dcterms:created xsi:type="dcterms:W3CDTF">2010-10-28T19:28:11Z</dcterms:created>
  <dcterms:modified xsi:type="dcterms:W3CDTF">2015-12-24T05:31:07Z</dcterms:modified>
</cp:coreProperties>
</file>