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Arim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rimo-bold.fntdata"/><Relationship Id="rId10" Type="http://schemas.openxmlformats.org/officeDocument/2006/relationships/slide" Target="slides/slide5.xml"/><Relationship Id="rId32" Type="http://schemas.openxmlformats.org/officeDocument/2006/relationships/font" Target="fonts/Arimo-regular.fntdata"/><Relationship Id="rId13" Type="http://schemas.openxmlformats.org/officeDocument/2006/relationships/slide" Target="slides/slide8.xml"/><Relationship Id="rId35" Type="http://schemas.openxmlformats.org/officeDocument/2006/relationships/font" Target="fonts/Arimo-boldItalic.fntdata"/><Relationship Id="rId12" Type="http://schemas.openxmlformats.org/officeDocument/2006/relationships/slide" Target="slides/slide7.xml"/><Relationship Id="rId34" Type="http://schemas.openxmlformats.org/officeDocument/2006/relationships/font" Target="fonts/Arim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bef08b2ec_0_46:notes"/>
          <p:cNvSpPr txBox="1"/>
          <p:nvPr>
            <p:ph idx="1" type="body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cbef08b2ec_0_46:notes"/>
          <p:cNvSpPr/>
          <p:nvPr>
            <p:ph idx="2" type="sldImg"/>
          </p:nvPr>
        </p:nvSpPr>
        <p:spPr>
          <a:xfrm>
            <a:off x="1885274" y="1143000"/>
            <a:ext cx="3087600" cy="308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bef08b2ec_0_54:notes"/>
          <p:cNvSpPr txBox="1"/>
          <p:nvPr>
            <p:ph idx="1" type="body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cbef08b2ec_0_54:notes"/>
          <p:cNvSpPr/>
          <p:nvPr>
            <p:ph idx="2" type="sldImg"/>
          </p:nvPr>
        </p:nvSpPr>
        <p:spPr>
          <a:xfrm>
            <a:off x="1885274" y="1143000"/>
            <a:ext cx="3087600" cy="308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bef08b2ec_0_65:notes"/>
          <p:cNvSpPr txBox="1"/>
          <p:nvPr>
            <p:ph idx="1" type="body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cbef08b2ec_0_65:notes"/>
          <p:cNvSpPr/>
          <p:nvPr>
            <p:ph idx="2" type="sldImg"/>
          </p:nvPr>
        </p:nvSpPr>
        <p:spPr>
          <a:xfrm>
            <a:off x="1885274" y="1143000"/>
            <a:ext cx="3087600" cy="308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bef08b2ec_0_75:notes"/>
          <p:cNvSpPr txBox="1"/>
          <p:nvPr>
            <p:ph idx="1" type="body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cbef08b2ec_0_75:notes"/>
          <p:cNvSpPr/>
          <p:nvPr>
            <p:ph idx="2" type="sldImg"/>
          </p:nvPr>
        </p:nvSpPr>
        <p:spPr>
          <a:xfrm>
            <a:off x="1885274" y="1143000"/>
            <a:ext cx="3087600" cy="308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bef08b2ec_0_89:notes"/>
          <p:cNvSpPr txBox="1"/>
          <p:nvPr>
            <p:ph idx="1" type="body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cbef08b2ec_0_89:notes"/>
          <p:cNvSpPr/>
          <p:nvPr>
            <p:ph idx="2" type="sldImg"/>
          </p:nvPr>
        </p:nvSpPr>
        <p:spPr>
          <a:xfrm>
            <a:off x="1885274" y="1143000"/>
            <a:ext cx="3087600" cy="308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bef08b2ec_0_98:notes"/>
          <p:cNvSpPr txBox="1"/>
          <p:nvPr>
            <p:ph idx="1" type="body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cbef08b2ec_0_98:notes"/>
          <p:cNvSpPr/>
          <p:nvPr>
            <p:ph idx="2" type="sldImg"/>
          </p:nvPr>
        </p:nvSpPr>
        <p:spPr>
          <a:xfrm>
            <a:off x="1885274" y="1143000"/>
            <a:ext cx="3087600" cy="308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bef08b2ec_0_109:notes"/>
          <p:cNvSpPr txBox="1"/>
          <p:nvPr>
            <p:ph idx="1" type="body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cbef08b2ec_0_109:notes"/>
          <p:cNvSpPr/>
          <p:nvPr>
            <p:ph idx="2" type="sldImg"/>
          </p:nvPr>
        </p:nvSpPr>
        <p:spPr>
          <a:xfrm>
            <a:off x="1885274" y="1143000"/>
            <a:ext cx="3087600" cy="308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bef08b2e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bef08b2e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bef08b2e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bef08b2e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bef08b2ec_0_133:notes"/>
          <p:cNvSpPr txBox="1"/>
          <p:nvPr>
            <p:ph idx="1" type="body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cbef08b2ec_0_133:notes"/>
          <p:cNvSpPr/>
          <p:nvPr>
            <p:ph idx="2" type="sldImg"/>
          </p:nvPr>
        </p:nvSpPr>
        <p:spPr>
          <a:xfrm>
            <a:off x="1885274" y="1143000"/>
            <a:ext cx="3087600" cy="308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bef08b2ec_0_0:notes"/>
          <p:cNvSpPr txBox="1"/>
          <p:nvPr>
            <p:ph idx="1" type="body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cbef08b2ec_0_0:notes"/>
          <p:cNvSpPr/>
          <p:nvPr>
            <p:ph idx="2" type="sldImg"/>
          </p:nvPr>
        </p:nvSpPr>
        <p:spPr>
          <a:xfrm>
            <a:off x="1885274" y="1143000"/>
            <a:ext cx="3087600" cy="308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f00401576_0_7:notes"/>
          <p:cNvSpPr txBox="1"/>
          <p:nvPr>
            <p:ph idx="1" type="body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1f00401576_0_7:notes"/>
          <p:cNvSpPr/>
          <p:nvPr>
            <p:ph idx="2" type="sldImg"/>
          </p:nvPr>
        </p:nvSpPr>
        <p:spPr>
          <a:xfrm>
            <a:off x="1885274" y="1143000"/>
            <a:ext cx="3087600" cy="308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bef08b2e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cbef08b2e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bef08b2e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bef08b2e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bef08b2ec_0_117:notes"/>
          <p:cNvSpPr txBox="1"/>
          <p:nvPr>
            <p:ph idx="1" type="body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cbef08b2ec_0_117:notes"/>
          <p:cNvSpPr/>
          <p:nvPr>
            <p:ph idx="2" type="sldImg"/>
          </p:nvPr>
        </p:nvSpPr>
        <p:spPr>
          <a:xfrm>
            <a:off x="1885274" y="1143000"/>
            <a:ext cx="3087600" cy="308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bef08b2ec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bef08b2ec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bef08b2e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bef08b2e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f0040157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1f0040157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bef08b2ec_0_5:notes"/>
          <p:cNvSpPr txBox="1"/>
          <p:nvPr>
            <p:ph idx="1" type="body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cbef08b2ec_0_5:notes"/>
          <p:cNvSpPr/>
          <p:nvPr>
            <p:ph idx="2" type="sldImg"/>
          </p:nvPr>
        </p:nvSpPr>
        <p:spPr>
          <a:xfrm>
            <a:off x="1885274" y="1143000"/>
            <a:ext cx="3087600" cy="308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ef08b2ec_0_13:notes"/>
          <p:cNvSpPr/>
          <p:nvPr>
            <p:ph idx="2" type="sldImg"/>
          </p:nvPr>
        </p:nvSpPr>
        <p:spPr>
          <a:xfrm>
            <a:off x="1885274" y="1143000"/>
            <a:ext cx="3087600" cy="308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cbef08b2ec_0_13:notes"/>
          <p:cNvSpPr txBox="1"/>
          <p:nvPr>
            <p:ph idx="1" type="body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350" lIns="60700" spcFirstLastPara="1" rIns="60700" wrap="square" tIns="30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讀入6x6 marker的dictionary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設定參數，通常預設的就抓得很好了，想看其他的的參數設定可以參考網址</a:t>
            </a:r>
            <a:endParaRPr/>
          </a:p>
        </p:txBody>
      </p:sp>
      <p:sp>
        <p:nvSpPr>
          <p:cNvPr id="91" name="Google Shape;91;gcbef08b2ec_0_13:notes"/>
          <p:cNvSpPr txBox="1"/>
          <p:nvPr>
            <p:ph idx="12" type="sldNum"/>
          </p:nvPr>
        </p:nvSpPr>
        <p:spPr>
          <a:xfrm>
            <a:off x="3884414" y="8685609"/>
            <a:ext cx="2971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30350" lIns="60700" spcFirstLastPara="1" rIns="60700" wrap="square" tIns="30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900"/>
              <a:t>‹#›</a:t>
            </a:fld>
            <a:endParaRPr sz="9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bef08b2ec_0_19:notes"/>
          <p:cNvSpPr txBox="1"/>
          <p:nvPr>
            <p:ph idx="1" type="body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1282700" rtl="0" algn="l">
              <a:lnSpc>
                <a:spcPct val="119444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markerCorners: 找到的marker的xy座標</a:t>
            </a:r>
            <a:br>
              <a:rPr lang="zh-TW" sz="1600">
                <a:solidFill>
                  <a:schemeClr val="dk1"/>
                </a:solidFill>
              </a:rPr>
            </a:br>
            <a:r>
              <a:rPr lang="zh-TW" sz="1600">
                <a:solidFill>
                  <a:schemeClr val="dk1"/>
                </a:solidFill>
              </a:rPr>
              <a:t>markerIds:偵測到的marker的編號</a:t>
            </a:r>
            <a:endParaRPr sz="700"/>
          </a:p>
        </p:txBody>
      </p:sp>
      <p:sp>
        <p:nvSpPr>
          <p:cNvPr id="97" name="Google Shape;97;gcbef08b2ec_0_19:notes"/>
          <p:cNvSpPr/>
          <p:nvPr>
            <p:ph idx="2" type="sldImg"/>
          </p:nvPr>
        </p:nvSpPr>
        <p:spPr>
          <a:xfrm>
            <a:off x="1885274" y="1143000"/>
            <a:ext cx="3087600" cy="308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bef08b2ec_0_24:notes"/>
          <p:cNvSpPr txBox="1"/>
          <p:nvPr>
            <p:ph idx="1" type="body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15</a:t>
            </a:r>
            <a:r>
              <a:rPr lang="zh-TW"/>
              <a:t>這邊是marker的大小(cm)</a:t>
            </a:r>
            <a:endParaRPr/>
          </a:p>
        </p:txBody>
      </p:sp>
      <p:sp>
        <p:nvSpPr>
          <p:cNvPr id="104" name="Google Shape;104;gcbef08b2ec_0_24:notes"/>
          <p:cNvSpPr/>
          <p:nvPr>
            <p:ph idx="2" type="sldImg"/>
          </p:nvPr>
        </p:nvSpPr>
        <p:spPr>
          <a:xfrm>
            <a:off x="1885274" y="1143000"/>
            <a:ext cx="3087600" cy="308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ef08b2ec_0_29:notes"/>
          <p:cNvSpPr txBox="1"/>
          <p:nvPr>
            <p:ph idx="1" type="body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cbef08b2ec_0_29:notes"/>
          <p:cNvSpPr/>
          <p:nvPr>
            <p:ph idx="2" type="sldImg"/>
          </p:nvPr>
        </p:nvSpPr>
        <p:spPr>
          <a:xfrm>
            <a:off x="1885274" y="1143000"/>
            <a:ext cx="3087600" cy="308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bef08b2ec_0_35:notes"/>
          <p:cNvSpPr txBox="1"/>
          <p:nvPr>
            <p:ph idx="1" type="body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cbef08b2ec_0_35:notes"/>
          <p:cNvSpPr/>
          <p:nvPr>
            <p:ph idx="2" type="sldImg"/>
          </p:nvPr>
        </p:nvSpPr>
        <p:spPr>
          <a:xfrm>
            <a:off x="1885274" y="1143000"/>
            <a:ext cx="3087600" cy="308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bef08b2ec_0_39:notes"/>
          <p:cNvSpPr txBox="1"/>
          <p:nvPr>
            <p:ph idx="1" type="body"/>
          </p:nvPr>
        </p:nvSpPr>
        <p:spPr>
          <a:xfrm>
            <a:off x="685633" y="4400848"/>
            <a:ext cx="54867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cbef08b2ec_0_39:notes"/>
          <p:cNvSpPr/>
          <p:nvPr>
            <p:ph idx="2" type="sldImg"/>
          </p:nvPr>
        </p:nvSpPr>
        <p:spPr>
          <a:xfrm>
            <a:off x="1885274" y="1143000"/>
            <a:ext cx="3087600" cy="308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58577" y="354955"/>
            <a:ext cx="7626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6516" y="1372939"/>
            <a:ext cx="7750800" cy="24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758577" y="354955"/>
            <a:ext cx="7626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758577" y="354955"/>
            <a:ext cx="7626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dji-sdk/Tello-Python" TargetMode="External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dji-sdk/Tello-Python/tree/master/Tello_Video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Relationship Id="rId4" Type="http://schemas.openxmlformats.org/officeDocument/2006/relationships/image" Target="../media/image4.jpg"/><Relationship Id="rId5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opencv.org/trunk/d1/dcd/structcv_1_1aruco_1_1DetectorParameters.html#aca7a04c0d23b3e1c575e11af697d506c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Lab05</a:t>
            </a:r>
            <a:endParaRPr/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311700" y="2834125"/>
            <a:ext cx="8520600" cy="9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Marker(測距離) &amp; Tello EDU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285750" y="563023"/>
            <a:ext cx="4689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官方範例程式</a:t>
            </a:r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149976" y="1201043"/>
            <a:ext cx="4689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spAutoFit/>
          </a:bodyPr>
          <a:lstStyle/>
          <a:p>
            <a:pPr indent="-158750" lvl="0" marL="165100" marR="0" rtl="0" algn="l"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900"/>
              <a:buFont typeface="Arial"/>
              <a:buChar char="•"/>
            </a:pPr>
            <a:r>
              <a:rPr lang="zh-TW" sz="19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https://github.com/dji-sdk/Tello-Python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25"/>
          <p:cNvGrpSpPr/>
          <p:nvPr/>
        </p:nvGrpSpPr>
        <p:grpSpPr>
          <a:xfrm>
            <a:off x="1131525" y="1603375"/>
            <a:ext cx="6880950" cy="3341807"/>
            <a:chOff x="1292352" y="1546860"/>
            <a:chExt cx="9174600" cy="5311200"/>
          </a:xfrm>
        </p:grpSpPr>
        <p:sp>
          <p:nvSpPr>
            <p:cNvPr id="136" name="Google Shape;136;p25"/>
            <p:cNvSpPr/>
            <p:nvPr/>
          </p:nvSpPr>
          <p:spPr>
            <a:xfrm>
              <a:off x="1292352" y="1546860"/>
              <a:ext cx="9174600" cy="53112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1379982" y="3187445"/>
              <a:ext cx="2461260" cy="2997835"/>
            </a:xfrm>
            <a:custGeom>
              <a:rect b="b" l="l" r="r" t="t"/>
              <a:pathLst>
                <a:path extrusionOk="0" h="2997835" w="2461260">
                  <a:moveTo>
                    <a:pt x="0" y="0"/>
                  </a:moveTo>
                  <a:lnTo>
                    <a:pt x="2461260" y="0"/>
                  </a:lnTo>
                  <a:lnTo>
                    <a:pt x="2461260" y="920496"/>
                  </a:lnTo>
                  <a:lnTo>
                    <a:pt x="0" y="920496"/>
                  </a:lnTo>
                  <a:lnTo>
                    <a:pt x="0" y="0"/>
                  </a:lnTo>
                  <a:close/>
                </a:path>
                <a:path extrusionOk="0" h="2997835" w="2461260">
                  <a:moveTo>
                    <a:pt x="0" y="2424684"/>
                  </a:moveTo>
                  <a:lnTo>
                    <a:pt x="2461260" y="2424684"/>
                  </a:lnTo>
                  <a:lnTo>
                    <a:pt x="2461260" y="2997708"/>
                  </a:lnTo>
                  <a:lnTo>
                    <a:pt x="0" y="2997708"/>
                  </a:lnTo>
                  <a:lnTo>
                    <a:pt x="0" y="2424684"/>
                  </a:lnTo>
                  <a:close/>
                </a:path>
              </a:pathLst>
            </a:custGeom>
            <a:noFill/>
            <a:ln cap="flat" cmpd="sng" w="25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107672" y="447871"/>
            <a:ext cx="87573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官方範例程式：Tello-Video</a:t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149974" y="1152693"/>
            <a:ext cx="756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225">
            <a:spAutoFit/>
          </a:bodyPr>
          <a:lstStyle/>
          <a:p>
            <a:pPr indent="-158750" lvl="0" marL="165100" marR="0" rtl="0" algn="l"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900"/>
              <a:buFont typeface="Arial"/>
              <a:buChar char="•"/>
            </a:pPr>
            <a:r>
              <a:rPr lang="zh-TW" sz="19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https://github.com/dji-sdk/Tello-Python/tree/master/Tello_Video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165100" marR="0" rtl="0" algn="l">
              <a:spcBef>
                <a:spcPts val="500"/>
              </a:spcBef>
              <a:spcAft>
                <a:spcPts val="0"/>
              </a:spcAft>
              <a:buClr>
                <a:srgbClr val="A6A6A6"/>
              </a:buClr>
              <a:buSzPts val="1900"/>
              <a:buFont typeface="Arial"/>
              <a:buChar char="•"/>
            </a:pPr>
            <a:r>
              <a:rPr lang="zh-TW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Written in Python 2.7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165100" marR="0" rtl="0" algn="l">
              <a:spcBef>
                <a:spcPts val="500"/>
              </a:spcBef>
              <a:spcAft>
                <a:spcPts val="0"/>
              </a:spcAft>
              <a:buClr>
                <a:srgbClr val="A6A6A6"/>
              </a:buClr>
              <a:buSzPts val="1900"/>
              <a:buFont typeface="Arial"/>
              <a:buChar char="•"/>
            </a:pPr>
            <a:r>
              <a:rPr lang="zh-TW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安裝：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26"/>
          <p:cNvGrpSpPr/>
          <p:nvPr/>
        </p:nvGrpSpPr>
        <p:grpSpPr>
          <a:xfrm>
            <a:off x="1106725" y="1865953"/>
            <a:ext cx="7995471" cy="3191656"/>
            <a:chOff x="121920" y="2522220"/>
            <a:chExt cx="11965685" cy="4335900"/>
          </a:xfrm>
        </p:grpSpPr>
        <p:sp>
          <p:nvSpPr>
            <p:cNvPr id="145" name="Google Shape;145;p26"/>
            <p:cNvSpPr/>
            <p:nvPr/>
          </p:nvSpPr>
          <p:spPr>
            <a:xfrm>
              <a:off x="121920" y="2522220"/>
              <a:ext cx="8327100" cy="4335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5981699" y="3329940"/>
              <a:ext cx="6093000" cy="19065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5968746" y="3316986"/>
              <a:ext cx="6118859" cy="1932939"/>
            </a:xfrm>
            <a:custGeom>
              <a:rect b="b" l="l" r="r" t="t"/>
              <a:pathLst>
                <a:path extrusionOk="0" h="1932939" w="6118859">
                  <a:moveTo>
                    <a:pt x="0" y="0"/>
                  </a:moveTo>
                  <a:lnTo>
                    <a:pt x="6118859" y="0"/>
                  </a:lnTo>
                  <a:lnTo>
                    <a:pt x="6118859" y="1932432"/>
                  </a:lnTo>
                  <a:lnTo>
                    <a:pt x="0" y="193243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9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5121402" y="3205734"/>
              <a:ext cx="821054" cy="1028700"/>
            </a:xfrm>
            <a:custGeom>
              <a:rect b="b" l="l" r="r" t="t"/>
              <a:pathLst>
                <a:path extrusionOk="0" h="1028700" w="821054">
                  <a:moveTo>
                    <a:pt x="0" y="0"/>
                  </a:moveTo>
                  <a:lnTo>
                    <a:pt x="820635" y="1028230"/>
                  </a:lnTo>
                </a:path>
              </a:pathLst>
            </a:custGeom>
            <a:noFill/>
            <a:ln cap="flat" cmpd="sng" w="259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5903582" y="4199597"/>
              <a:ext cx="79375" cy="85089"/>
            </a:xfrm>
            <a:custGeom>
              <a:rect b="b" l="l" r="r" t="t"/>
              <a:pathLst>
                <a:path extrusionOk="0" h="85089" w="79375">
                  <a:moveTo>
                    <a:pt x="60756" y="0"/>
                  </a:moveTo>
                  <a:lnTo>
                    <a:pt x="0" y="48475"/>
                  </a:lnTo>
                  <a:lnTo>
                    <a:pt x="78866" y="84988"/>
                  </a:lnTo>
                  <a:lnTo>
                    <a:pt x="60756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285750" y="395740"/>
            <a:ext cx="8349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官方範例程式：Tello-Video</a:t>
            </a:r>
            <a:endParaRPr/>
          </a:p>
        </p:txBody>
      </p:sp>
      <p:sp>
        <p:nvSpPr>
          <p:cNvPr id="155" name="Google Shape;155;p27"/>
          <p:cNvSpPr txBox="1"/>
          <p:nvPr/>
        </p:nvSpPr>
        <p:spPr>
          <a:xfrm>
            <a:off x="492876" y="1204472"/>
            <a:ext cx="20445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25">
            <a:spAutoFit/>
          </a:bodyPr>
          <a:lstStyle/>
          <a:p>
            <a:pPr indent="-158750" lvl="0" marL="165100" marR="0" rtl="0" algn="l"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700"/>
              <a:buFont typeface="Arial"/>
              <a:buChar char="•"/>
            </a:pPr>
            <a:r>
              <a:rPr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不同版本的Python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27"/>
          <p:cNvGrpSpPr/>
          <p:nvPr/>
        </p:nvGrpSpPr>
        <p:grpSpPr>
          <a:xfrm>
            <a:off x="941950" y="1688422"/>
            <a:ext cx="6524625" cy="3271732"/>
            <a:chOff x="1227581" y="1468373"/>
            <a:chExt cx="8699500" cy="5387340"/>
          </a:xfrm>
        </p:grpSpPr>
        <p:sp>
          <p:nvSpPr>
            <p:cNvPr id="157" name="Google Shape;157;p27"/>
            <p:cNvSpPr/>
            <p:nvPr/>
          </p:nvSpPr>
          <p:spPr>
            <a:xfrm>
              <a:off x="1240535" y="1481327"/>
              <a:ext cx="8673000" cy="5361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1227581" y="1468373"/>
              <a:ext cx="8699500" cy="5387340"/>
            </a:xfrm>
            <a:custGeom>
              <a:rect b="b" l="l" r="r" t="t"/>
              <a:pathLst>
                <a:path extrusionOk="0" h="5387340" w="8699500">
                  <a:moveTo>
                    <a:pt x="0" y="0"/>
                  </a:moveTo>
                  <a:lnTo>
                    <a:pt x="8698992" y="0"/>
                  </a:lnTo>
                  <a:lnTo>
                    <a:pt x="8698992" y="5387340"/>
                  </a:lnTo>
                  <a:lnTo>
                    <a:pt x="0" y="538734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9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4789169" y="2228850"/>
              <a:ext cx="4937759" cy="1995170"/>
            </a:xfrm>
            <a:custGeom>
              <a:rect b="b" l="l" r="r" t="t"/>
              <a:pathLst>
                <a:path extrusionOk="0" h="1995170" w="4937759">
                  <a:moveTo>
                    <a:pt x="0" y="0"/>
                  </a:moveTo>
                  <a:lnTo>
                    <a:pt x="2625852" y="0"/>
                  </a:lnTo>
                  <a:lnTo>
                    <a:pt x="2625852" y="630936"/>
                  </a:lnTo>
                  <a:lnTo>
                    <a:pt x="0" y="630936"/>
                  </a:lnTo>
                  <a:lnTo>
                    <a:pt x="0" y="0"/>
                  </a:lnTo>
                  <a:close/>
                </a:path>
                <a:path extrusionOk="0" h="1995170" w="4937759">
                  <a:moveTo>
                    <a:pt x="4105655" y="1744980"/>
                  </a:moveTo>
                  <a:lnTo>
                    <a:pt x="4937759" y="1744980"/>
                  </a:lnTo>
                  <a:lnTo>
                    <a:pt x="4937759" y="1994916"/>
                  </a:lnTo>
                  <a:lnTo>
                    <a:pt x="4105655" y="1994916"/>
                  </a:lnTo>
                  <a:lnTo>
                    <a:pt x="4105655" y="1744980"/>
                  </a:lnTo>
                  <a:close/>
                </a:path>
              </a:pathLst>
            </a:custGeom>
            <a:noFill/>
            <a:ln cap="flat" cmpd="sng" w="25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27"/>
          <p:cNvSpPr txBox="1"/>
          <p:nvPr/>
        </p:nvSpPr>
        <p:spPr>
          <a:xfrm>
            <a:off x="5736175" y="4960162"/>
            <a:ext cx="17304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7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rgbClr val="595958"/>
                </a:solidFill>
                <a:latin typeface="Arial"/>
                <a:ea typeface="Arial"/>
                <a:cs typeface="Arial"/>
                <a:sym typeface="Arial"/>
              </a:rPr>
              <a:t>NCTU車輛視覺系統TelloEDU教學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8"/>
          <p:cNvGrpSpPr/>
          <p:nvPr/>
        </p:nvGrpSpPr>
        <p:grpSpPr>
          <a:xfrm>
            <a:off x="82863" y="1376225"/>
            <a:ext cx="8926787" cy="3656138"/>
            <a:chOff x="0" y="1092511"/>
            <a:chExt cx="11902383" cy="6499800"/>
          </a:xfrm>
        </p:grpSpPr>
        <p:sp>
          <p:nvSpPr>
            <p:cNvPr id="166" name="Google Shape;166;p28"/>
            <p:cNvSpPr/>
            <p:nvPr/>
          </p:nvSpPr>
          <p:spPr>
            <a:xfrm>
              <a:off x="0" y="2316479"/>
              <a:ext cx="4392300" cy="32949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761" y="2306573"/>
              <a:ext cx="4401820" cy="3314700"/>
            </a:xfrm>
            <a:custGeom>
              <a:rect b="b" l="l" r="r" t="t"/>
              <a:pathLst>
                <a:path extrusionOk="0" h="3314700" w="4401820">
                  <a:moveTo>
                    <a:pt x="0" y="0"/>
                  </a:moveTo>
                  <a:lnTo>
                    <a:pt x="4401312" y="0"/>
                  </a:lnTo>
                  <a:lnTo>
                    <a:pt x="4401312" y="3314700"/>
                  </a:lnTo>
                  <a:lnTo>
                    <a:pt x="0" y="3314700"/>
                  </a:lnTo>
                </a:path>
              </a:pathLst>
            </a:custGeom>
            <a:noFill/>
            <a:ln cap="flat" cmpd="sng" w="198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4392167" y="2316479"/>
              <a:ext cx="4393800" cy="3294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4382261" y="2306573"/>
              <a:ext cx="4413884" cy="3314700"/>
            </a:xfrm>
            <a:custGeom>
              <a:rect b="b" l="l" r="r" t="t"/>
              <a:pathLst>
                <a:path extrusionOk="0" h="3314700" w="4413884">
                  <a:moveTo>
                    <a:pt x="0" y="0"/>
                  </a:moveTo>
                  <a:lnTo>
                    <a:pt x="4413503" y="0"/>
                  </a:lnTo>
                  <a:lnTo>
                    <a:pt x="4413503" y="3314700"/>
                  </a:lnTo>
                  <a:lnTo>
                    <a:pt x="0" y="3314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8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1933194" y="3053333"/>
              <a:ext cx="4178935" cy="716279"/>
            </a:xfrm>
            <a:custGeom>
              <a:rect b="b" l="l" r="r" t="t"/>
              <a:pathLst>
                <a:path extrusionOk="0" h="716279" w="4178935">
                  <a:moveTo>
                    <a:pt x="0" y="449579"/>
                  </a:moveTo>
                  <a:lnTo>
                    <a:pt x="527304" y="449579"/>
                  </a:lnTo>
                  <a:lnTo>
                    <a:pt x="527304" y="716279"/>
                  </a:lnTo>
                  <a:lnTo>
                    <a:pt x="0" y="716279"/>
                  </a:lnTo>
                  <a:lnTo>
                    <a:pt x="0" y="449579"/>
                  </a:lnTo>
                  <a:close/>
                </a:path>
                <a:path extrusionOk="0" h="716279" w="4178935">
                  <a:moveTo>
                    <a:pt x="3348228" y="0"/>
                  </a:moveTo>
                  <a:lnTo>
                    <a:pt x="4178807" y="0"/>
                  </a:lnTo>
                  <a:lnTo>
                    <a:pt x="4178807" y="384048"/>
                  </a:lnTo>
                  <a:lnTo>
                    <a:pt x="3348228" y="384048"/>
                  </a:lnTo>
                  <a:lnTo>
                    <a:pt x="3348228" y="0"/>
                  </a:lnTo>
                  <a:close/>
                </a:path>
              </a:pathLst>
            </a:custGeom>
            <a:noFill/>
            <a:ln cap="flat" cmpd="sng" w="25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8849883" y="1092511"/>
              <a:ext cx="3052500" cy="64998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8849870" y="2151831"/>
              <a:ext cx="1693545" cy="538480"/>
            </a:xfrm>
            <a:custGeom>
              <a:rect b="b" l="l" r="r" t="t"/>
              <a:pathLst>
                <a:path extrusionOk="0" h="538480" w="1693545">
                  <a:moveTo>
                    <a:pt x="0" y="0"/>
                  </a:moveTo>
                  <a:lnTo>
                    <a:pt x="1693163" y="0"/>
                  </a:lnTo>
                  <a:lnTo>
                    <a:pt x="1693163" y="537972"/>
                  </a:lnTo>
                  <a:lnTo>
                    <a:pt x="0" y="53797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7022592" y="6388227"/>
            <a:ext cx="22434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75">
            <a:spAutoFit/>
          </a:bodyPr>
          <a:lstStyle/>
          <a:p>
            <a:pPr indent="0" lvl="0" marL="88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492876" y="1204472"/>
            <a:ext cx="6003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25">
            <a:spAutoFit/>
          </a:bodyPr>
          <a:lstStyle/>
          <a:p>
            <a:pPr indent="-158750" lvl="0" marL="165100" marR="0" rtl="0" algn="l"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700"/>
              <a:buFont typeface="Arial"/>
              <a:buChar char="•"/>
            </a:pPr>
            <a:r>
              <a:rPr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第一步。打開Tello無人機，並透過Wi-Fi將筆電連接到Tello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 txBox="1"/>
          <p:nvPr>
            <p:ph type="title"/>
          </p:nvPr>
        </p:nvSpPr>
        <p:spPr>
          <a:xfrm>
            <a:off x="285750" y="395740"/>
            <a:ext cx="8349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官方範例程式：Tello-Video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-7895" y="217297"/>
            <a:ext cx="95655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官方範例程式：執行 Tello-Video</a:t>
            </a:r>
            <a:endParaRPr/>
          </a:p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7022592" y="6388227"/>
            <a:ext cx="22434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75">
            <a:spAutoFit/>
          </a:bodyPr>
          <a:lstStyle/>
          <a:p>
            <a:pPr indent="0" lvl="0" marL="88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492876" y="1204472"/>
            <a:ext cx="6003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25">
            <a:spAutoFit/>
          </a:bodyPr>
          <a:lstStyle/>
          <a:p>
            <a:pPr indent="-158750" lvl="0" marL="165100" marR="0" rtl="0" algn="l"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700"/>
              <a:buFont typeface="Arial"/>
              <a:buChar char="•"/>
            </a:pPr>
            <a:r>
              <a:rPr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第一步。打開Tello無人機，並透過Wi-Fi將筆電連接到Tello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5" y="1828265"/>
            <a:ext cx="6858000" cy="281766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/>
          <p:nvPr/>
        </p:nvSpPr>
        <p:spPr>
          <a:xfrm>
            <a:off x="1150900" y="3881404"/>
            <a:ext cx="1250100" cy="215100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9450" lIns="58925" spcFirstLastPara="1" rIns="58925" wrap="square" tIns="29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1150894" y="4430832"/>
            <a:ext cx="1250100" cy="215100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9450" lIns="58925" spcFirstLastPara="1" rIns="58925" wrap="square" tIns="29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30"/>
          <p:cNvGrpSpPr/>
          <p:nvPr/>
        </p:nvGrpSpPr>
        <p:grpSpPr>
          <a:xfrm>
            <a:off x="610076" y="1401749"/>
            <a:ext cx="7200783" cy="1521324"/>
            <a:chOff x="1296924" y="2487167"/>
            <a:chExt cx="7732800" cy="2115300"/>
          </a:xfrm>
        </p:grpSpPr>
        <p:sp>
          <p:nvSpPr>
            <p:cNvPr id="191" name="Google Shape;191;p30"/>
            <p:cNvSpPr/>
            <p:nvPr/>
          </p:nvSpPr>
          <p:spPr>
            <a:xfrm>
              <a:off x="1296924" y="2487167"/>
              <a:ext cx="7732800" cy="2115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0"/>
            <p:cNvSpPr/>
            <p:nvPr/>
          </p:nvSpPr>
          <p:spPr>
            <a:xfrm>
              <a:off x="6669786" y="3178301"/>
              <a:ext cx="2246629" cy="553720"/>
            </a:xfrm>
            <a:custGeom>
              <a:rect b="b" l="l" r="r" t="t"/>
              <a:pathLst>
                <a:path extrusionOk="0" h="553720" w="2246629">
                  <a:moveTo>
                    <a:pt x="0" y="0"/>
                  </a:moveTo>
                  <a:lnTo>
                    <a:pt x="2246376" y="0"/>
                  </a:lnTo>
                  <a:lnTo>
                    <a:pt x="2246376" y="553212"/>
                  </a:lnTo>
                  <a:lnTo>
                    <a:pt x="0" y="55321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30"/>
          <p:cNvSpPr txBox="1"/>
          <p:nvPr>
            <p:ph type="title"/>
          </p:nvPr>
        </p:nvSpPr>
        <p:spPr>
          <a:xfrm>
            <a:off x="0" y="329511"/>
            <a:ext cx="91440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官方範例程式：執行 Tello-Video</a:t>
            </a:r>
            <a:endParaRPr/>
          </a:p>
        </p:txBody>
      </p:sp>
      <p:sp>
        <p:nvSpPr>
          <p:cNvPr id="194" name="Google Shape;194;p30"/>
          <p:cNvSpPr txBox="1"/>
          <p:nvPr/>
        </p:nvSpPr>
        <p:spPr>
          <a:xfrm>
            <a:off x="3706873" y="4253437"/>
            <a:ext cx="17304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7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rgbClr val="595958"/>
                </a:solidFill>
                <a:latin typeface="Arial"/>
                <a:ea typeface="Arial"/>
                <a:cs typeface="Arial"/>
                <a:sym typeface="Arial"/>
              </a:rPr>
              <a:t>NCTU車輛視覺系統TelloEDU教學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7022592" y="6388227"/>
            <a:ext cx="22434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75">
            <a:spAutoFit/>
          </a:bodyPr>
          <a:lstStyle/>
          <a:p>
            <a:pPr indent="0" lvl="0" marL="88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96" name="Google Shape;196;p30"/>
          <p:cNvSpPr txBox="1"/>
          <p:nvPr/>
        </p:nvSpPr>
        <p:spPr>
          <a:xfrm>
            <a:off x="185458" y="1043020"/>
            <a:ext cx="87732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25">
            <a:spAutoFit/>
          </a:bodyPr>
          <a:lstStyle/>
          <a:p>
            <a:pPr indent="-158750" lvl="0" marL="165100" marR="0" rtl="0" algn="l"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700"/>
              <a:buFont typeface="Arial"/>
              <a:buChar char="•"/>
            </a:pPr>
            <a:r>
              <a:rPr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在命令列打開程式所在資料夾，並輸入 python main.py, 將顯示一個使用者界面.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1878151" y="3011201"/>
            <a:ext cx="5387700" cy="2036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7022592" y="6388227"/>
            <a:ext cx="22434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75">
            <a:spAutoFit/>
          </a:bodyPr>
          <a:lstStyle/>
          <a:p>
            <a:pPr indent="0" lvl="0" marL="88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3" name="Google Shape;203;p31"/>
          <p:cNvSpPr txBox="1"/>
          <p:nvPr/>
        </p:nvSpPr>
        <p:spPr>
          <a:xfrm>
            <a:off x="492876" y="1204472"/>
            <a:ext cx="6003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25">
            <a:spAutoFit/>
          </a:bodyPr>
          <a:lstStyle/>
          <a:p>
            <a:pPr indent="-158750" lvl="0" marL="165100" marR="0" rtl="0" algn="l"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700"/>
              <a:buFont typeface="Arial"/>
              <a:buChar char="•"/>
            </a:pPr>
            <a:r>
              <a:rPr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第一步。打開Tello無人機，並透過Wi-Fi將筆電連接到Tello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5" y="1633040"/>
            <a:ext cx="6858000" cy="281766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/>
          <p:nvPr/>
        </p:nvSpPr>
        <p:spPr>
          <a:xfrm>
            <a:off x="440600" y="4529267"/>
            <a:ext cx="1512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放入lab05.py</a:t>
            </a:r>
            <a:endParaRPr sz="900"/>
          </a:p>
        </p:txBody>
      </p:sp>
      <p:sp>
        <p:nvSpPr>
          <p:cNvPr id="206" name="Google Shape;206;p31"/>
          <p:cNvSpPr txBox="1"/>
          <p:nvPr>
            <p:ph type="title"/>
          </p:nvPr>
        </p:nvSpPr>
        <p:spPr>
          <a:xfrm>
            <a:off x="0" y="329511"/>
            <a:ext cx="91440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官方範例程式：執行 Tello-Video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修改 </a:t>
            </a:r>
            <a:r>
              <a:rPr lang="zh-TW"/>
              <a:t>tello.py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註解掉def _h264_decode 跟 def _receive_video_thread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增加 import cv2</a:t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 rotWithShape="1">
          <a:blip r:embed="rId3">
            <a:alphaModFix/>
          </a:blip>
          <a:srcRect b="23928" l="0" r="0" t="18676"/>
          <a:stretch/>
        </p:blipFill>
        <p:spPr>
          <a:xfrm>
            <a:off x="311700" y="1267422"/>
            <a:ext cx="2820325" cy="1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22300"/>
            <a:ext cx="620597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692125"/>
            <a:ext cx="8030844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修改 </a:t>
            </a:r>
            <a:r>
              <a:rPr lang="zh-TW"/>
              <a:t>tello.py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def _receive_video_thread(self):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video_ip = "udp://{}:{}".format("0.0.0.0", 11111)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video_capture = cv2.VideoCapture(video_ip)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retval, self.frame = video_capture.read()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while retval: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    retval, frame = video_capture.read()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    self.frame = frame[..., ::-1] # From BGR to RGB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/>
        </p:nvSpPr>
        <p:spPr>
          <a:xfrm>
            <a:off x="3714750" y="1246155"/>
            <a:ext cx="51882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7650">
            <a:spAutoFit/>
          </a:bodyPr>
          <a:lstStyle/>
          <a:p>
            <a:pPr indent="-330200" lvl="0" marL="292100" rtl="0" algn="l">
              <a:spcBef>
                <a:spcPts val="300"/>
              </a:spcBef>
              <a:spcAft>
                <a:spcPts val="0"/>
              </a:spcAft>
              <a:buSzPts val="3000"/>
              <a:buChar char="•"/>
            </a:pPr>
            <a:r>
              <a:rPr lang="zh-TW" sz="1800">
                <a:solidFill>
                  <a:schemeClr val="dk2"/>
                </a:solidFill>
              </a:rPr>
              <a:t>將keyboard加入 tello.py 中的Tello物件</a:t>
            </a:r>
            <a:endParaRPr sz="2100">
              <a:solidFill>
                <a:srgbClr val="B51700"/>
              </a:solidFill>
            </a:endParaRPr>
          </a:p>
          <a:p>
            <a:pPr indent="-2603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lang="zh-TW" sz="1800">
                <a:solidFill>
                  <a:srgbClr val="B51700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 sz="600"/>
          </a:p>
          <a:p>
            <a:pPr indent="0" lvl="0" marL="1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B51700"/>
                </a:solidFill>
                <a:latin typeface="Arial"/>
                <a:ea typeface="Arial"/>
                <a:cs typeface="Arial"/>
                <a:sym typeface="Arial"/>
              </a:rPr>
              <a:t>      往後撰寫自動飛行的程式碼時,</a:t>
            </a:r>
            <a:endParaRPr sz="600"/>
          </a:p>
          <a:p>
            <a:pPr indent="0" lvl="1" marL="3048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rgbClr val="B51700"/>
                </a:solidFill>
                <a:latin typeface="Arial"/>
                <a:ea typeface="Arial"/>
                <a:cs typeface="Arial"/>
                <a:sym typeface="Arial"/>
              </a:rPr>
              <a:t>一定也要有 keyboard control 功能,</a:t>
            </a:r>
            <a:endParaRPr sz="600"/>
          </a:p>
          <a:p>
            <a:pPr indent="0" lvl="1" marL="3048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rgbClr val="B51700"/>
                </a:solidFill>
                <a:latin typeface="Arial"/>
                <a:ea typeface="Arial"/>
                <a:cs typeface="Arial"/>
                <a:sym typeface="Arial"/>
              </a:rPr>
              <a:t>且要有最高優先權,</a:t>
            </a:r>
            <a:endParaRPr sz="600"/>
          </a:p>
          <a:p>
            <a:pPr indent="0" lvl="1" marL="3048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rgbClr val="B51700"/>
                </a:solidFill>
                <a:latin typeface="Arial"/>
                <a:ea typeface="Arial"/>
                <a:cs typeface="Arial"/>
                <a:sym typeface="Arial"/>
              </a:rPr>
              <a:t>確保自動飛行狀況不佳時仍能手動控制。</a:t>
            </a:r>
            <a:endParaRPr b="0" i="0" sz="1800" u="none" cap="none" strike="noStrike">
              <a:solidFill>
                <a:srgbClr val="B517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048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B517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048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B517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修改 </a:t>
            </a:r>
            <a:r>
              <a:rPr lang="zh-TW" sz="2800">
                <a:solidFill>
                  <a:srgbClr val="000000"/>
                </a:solidFill>
              </a:rPr>
              <a:t>tello.py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25" y="1191625"/>
            <a:ext cx="29908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758577" y="354955"/>
            <a:ext cx="76269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Marker	Detection (50%)</a:t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2500313" y="1419820"/>
            <a:ext cx="4137000" cy="26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900">
            <a:sp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lphaLcPeriod"/>
            </a:pPr>
            <a:r>
              <a:rPr b="1" i="0" lang="zh-TW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calibration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9900" lvl="0" marL="4826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C82506"/>
              </a:buClr>
              <a:buSzPts val="3200"/>
              <a:buFont typeface="Arial"/>
              <a:buAutoNum type="alphaLcPeriod"/>
            </a:pPr>
            <a:r>
              <a:rPr b="1" i="0" lang="zh-TW" sz="3200" u="none" cap="none" strike="noStrike"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rPr>
              <a:t>marker</a:t>
            </a:r>
            <a:r>
              <a:rPr b="1" lang="zh-TW" sz="3200">
                <a:solidFill>
                  <a:srgbClr val="C82506"/>
                </a:solidFill>
              </a:rPr>
              <a:t> </a:t>
            </a:r>
            <a:r>
              <a:rPr b="1" i="0" lang="zh-TW" sz="3200" u="none" cap="none" strike="noStrike"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rPr>
              <a:t>detection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82506"/>
              </a:buClr>
              <a:buSzPts val="3200"/>
              <a:buFont typeface="Arial"/>
              <a:buAutoNum type="alphaLcPeriod"/>
            </a:pPr>
            <a:r>
              <a:rPr b="1" i="0" lang="zh-TW" sz="3200" u="none" cap="none" strike="noStrike"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rPr>
              <a:t>pose</a:t>
            </a:r>
            <a:r>
              <a:rPr b="1" lang="zh-TW" sz="3200">
                <a:solidFill>
                  <a:srgbClr val="C82506"/>
                </a:solidFill>
              </a:rPr>
              <a:t> </a:t>
            </a:r>
            <a:r>
              <a:rPr b="1" i="0" lang="zh-TW" sz="3200" u="none" cap="none" strike="noStrike"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rPr>
              <a:t>estimation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9900" lvl="0" marL="4826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lphaLcPeriod"/>
            </a:pPr>
            <a:r>
              <a:rPr b="1" i="0" lang="zh-TW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controlling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/>
          <p:nvPr/>
        </p:nvSpPr>
        <p:spPr>
          <a:xfrm>
            <a:off x="451485" y="1071563"/>
            <a:ext cx="2792400" cy="342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5"/>
          <p:cNvSpPr txBox="1"/>
          <p:nvPr>
            <p:ph type="title"/>
          </p:nvPr>
        </p:nvSpPr>
        <p:spPr>
          <a:xfrm>
            <a:off x="285750" y="276049"/>
            <a:ext cx="49263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Tello 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API</a:t>
            </a:r>
            <a:endParaRPr/>
          </a:p>
        </p:txBody>
      </p:sp>
      <p:grpSp>
        <p:nvGrpSpPr>
          <p:cNvPr id="235" name="Google Shape;235;p35"/>
          <p:cNvGrpSpPr/>
          <p:nvPr/>
        </p:nvGrpSpPr>
        <p:grpSpPr>
          <a:xfrm>
            <a:off x="452056" y="1531905"/>
            <a:ext cx="7800680" cy="2969371"/>
            <a:chOff x="602741" y="1580387"/>
            <a:chExt cx="10400907" cy="5278882"/>
          </a:xfrm>
        </p:grpSpPr>
        <p:sp>
          <p:nvSpPr>
            <p:cNvPr id="236" name="Google Shape;236;p35"/>
            <p:cNvSpPr/>
            <p:nvPr/>
          </p:nvSpPr>
          <p:spPr>
            <a:xfrm>
              <a:off x="602741" y="4339590"/>
              <a:ext cx="3723640" cy="2519679"/>
            </a:xfrm>
            <a:custGeom>
              <a:rect b="b" l="l" r="r" t="t"/>
              <a:pathLst>
                <a:path extrusionOk="0" h="2519679" w="3723640">
                  <a:moveTo>
                    <a:pt x="0" y="0"/>
                  </a:moveTo>
                  <a:lnTo>
                    <a:pt x="3723132" y="0"/>
                  </a:lnTo>
                  <a:lnTo>
                    <a:pt x="3723132" y="2519172"/>
                  </a:lnTo>
                  <a:lnTo>
                    <a:pt x="0" y="251917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4203433" y="1580387"/>
              <a:ext cx="6800215" cy="3363595"/>
            </a:xfrm>
            <a:custGeom>
              <a:rect b="b" l="l" r="r" t="t"/>
              <a:pathLst>
                <a:path extrusionOk="0" h="3363595" w="6800215">
                  <a:moveTo>
                    <a:pt x="1313446" y="0"/>
                  </a:moveTo>
                  <a:lnTo>
                    <a:pt x="2227846" y="0"/>
                  </a:lnTo>
                  <a:lnTo>
                    <a:pt x="3599446" y="0"/>
                  </a:lnTo>
                  <a:lnTo>
                    <a:pt x="6799846" y="0"/>
                  </a:lnTo>
                  <a:lnTo>
                    <a:pt x="6799846" y="1962023"/>
                  </a:lnTo>
                  <a:lnTo>
                    <a:pt x="6799846" y="2802890"/>
                  </a:lnTo>
                  <a:lnTo>
                    <a:pt x="6799846" y="3363467"/>
                  </a:lnTo>
                  <a:lnTo>
                    <a:pt x="3599446" y="3363467"/>
                  </a:lnTo>
                  <a:lnTo>
                    <a:pt x="2227846" y="3363467"/>
                  </a:lnTo>
                  <a:lnTo>
                    <a:pt x="1313446" y="3363467"/>
                  </a:lnTo>
                  <a:lnTo>
                    <a:pt x="1313446" y="2802890"/>
                  </a:lnTo>
                  <a:lnTo>
                    <a:pt x="0" y="3039897"/>
                  </a:lnTo>
                  <a:lnTo>
                    <a:pt x="1313446" y="1962023"/>
                  </a:lnTo>
                  <a:lnTo>
                    <a:pt x="1313446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1639791" y="1608225"/>
            <a:ext cx="82677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spAutoFit/>
          </a:bodyPr>
          <a:lstStyle/>
          <a:p>
            <a:pPr indent="0" lvl="0" marL="269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distance</a:t>
            </a:r>
            <a:r>
              <a:rPr lang="zh-TW" sz="2100"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lang="zh-TW" sz="2100"/>
              <a:t>dist</a:t>
            </a:r>
            <a:r>
              <a:rPr lang="zh-TW" sz="2100">
                <a:latin typeface="Arial"/>
                <a:ea typeface="Arial"/>
                <a:cs typeface="Arial"/>
                <a:sym typeface="Arial"/>
              </a:rPr>
              <a:t>的單位為</a:t>
            </a:r>
            <a:r>
              <a:rPr lang="zh-TW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公尺</a:t>
            </a:r>
            <a:r>
              <a:rPr lang="zh-TW" sz="2100">
                <a:latin typeface="Arial"/>
                <a:ea typeface="Arial"/>
                <a:cs typeface="Arial"/>
                <a:sym typeface="Arial"/>
              </a:rPr>
              <a:t>！</a:t>
            </a:r>
            <a:endParaRPr/>
          </a:p>
          <a:p>
            <a:pPr indent="0" lvl="0" marL="267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2692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100">
                <a:latin typeface="Arial"/>
                <a:ea typeface="Arial"/>
                <a:cs typeface="Arial"/>
                <a:sym typeface="Arial"/>
              </a:rPr>
              <a:t>所以在測試時，建議</a:t>
            </a:r>
            <a:r>
              <a:rPr lang="zh-TW" sz="2100"/>
              <a:t>distance</a:t>
            </a:r>
            <a:r>
              <a:rPr lang="zh-TW" sz="2100">
                <a:latin typeface="Arial"/>
                <a:ea typeface="Arial"/>
                <a:cs typeface="Arial"/>
                <a:sym typeface="Arial"/>
              </a:rPr>
              <a:t>和</a:t>
            </a:r>
            <a:endParaRPr/>
          </a:p>
          <a:p>
            <a:pPr indent="0" lvl="0" marL="2692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100"/>
              <a:t>dist</a:t>
            </a:r>
            <a:r>
              <a:rPr lang="zh-TW" sz="2100">
                <a:latin typeface="Arial"/>
                <a:ea typeface="Arial"/>
                <a:cs typeface="Arial"/>
                <a:sym typeface="Arial"/>
              </a:rPr>
              <a:t>的數字不要設超過</a:t>
            </a:r>
            <a:r>
              <a:rPr b="1" lang="zh-TW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"1"</a:t>
            </a:r>
            <a:r>
              <a:rPr lang="zh-TW" sz="2100">
                <a:latin typeface="Arial"/>
                <a:ea typeface="Arial"/>
                <a:cs typeface="Arial"/>
                <a:sym typeface="Arial"/>
              </a:rPr>
              <a:t>！</a:t>
            </a:r>
            <a:endParaRPr/>
          </a:p>
        </p:txBody>
      </p:sp>
      <p:sp>
        <p:nvSpPr>
          <p:cNvPr id="239" name="Google Shape;239;p35"/>
          <p:cNvSpPr txBox="1"/>
          <p:nvPr>
            <p:ph idx="12" type="sldNum"/>
          </p:nvPr>
        </p:nvSpPr>
        <p:spPr>
          <a:xfrm>
            <a:off x="7022592" y="6388227"/>
            <a:ext cx="22434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75">
            <a:spAutoFit/>
          </a:bodyPr>
          <a:lstStyle/>
          <a:p>
            <a:pPr indent="0" lvl="0" marL="254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000000"/>
                </a:solidFill>
              </a:rPr>
              <a:t>修改 </a:t>
            </a:r>
            <a:r>
              <a:rPr lang="zh-TW" sz="2500">
                <a:solidFill>
                  <a:srgbClr val="000000"/>
                </a:solidFill>
              </a:rPr>
              <a:t>tello_control_ui.py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import Tkinter as tki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from Tkinter import Toplevel, Scale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改成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import </a:t>
            </a:r>
            <a:r>
              <a:rPr lang="zh-TW">
                <a:solidFill>
                  <a:srgbClr val="FF0000"/>
                </a:solidFill>
              </a:rPr>
              <a:t>t</a:t>
            </a:r>
            <a:r>
              <a:rPr lang="zh-TW"/>
              <a:t>kinter as tki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from </a:t>
            </a:r>
            <a:r>
              <a:rPr lang="zh-TW">
                <a:solidFill>
                  <a:srgbClr val="FF0000"/>
                </a:solidFill>
              </a:rPr>
              <a:t>t</a:t>
            </a:r>
            <a:r>
              <a:rPr lang="zh-TW"/>
              <a:t>kinter import Toplevel, Scale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000000"/>
                </a:solidFill>
              </a:rPr>
              <a:t>修改 </a:t>
            </a:r>
            <a:r>
              <a:rPr lang="zh-TW" sz="2500">
                <a:solidFill>
                  <a:srgbClr val="000000"/>
                </a:solidFill>
              </a:rPr>
              <a:t>tello_control_ui.py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except RuntimeError</a:t>
            </a:r>
            <a:r>
              <a:rPr lang="zh-TW">
                <a:solidFill>
                  <a:srgbClr val="FF0000"/>
                </a:solidFill>
              </a:rPr>
              <a:t>,</a:t>
            </a:r>
            <a:r>
              <a:rPr lang="zh-TW">
                <a:solidFill>
                  <a:schemeClr val="dk1"/>
                </a:solidFill>
              </a:rPr>
              <a:t> e:</a:t>
            </a:r>
            <a:endParaRPr sz="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改成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所有的print全部加括號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print</a:t>
            </a:r>
            <a:r>
              <a:rPr lang="zh-TW" sz="1600">
                <a:solidFill>
                  <a:srgbClr val="FF0000"/>
                </a:solidFill>
              </a:rPr>
              <a:t>(</a:t>
            </a:r>
            <a:r>
              <a:rPr lang="zh-TW" sz="1600">
                <a:solidFill>
                  <a:schemeClr val="dk1"/>
                </a:solidFill>
              </a:rPr>
              <a:t>'reset distance to %.1f' % self.distance</a:t>
            </a:r>
            <a:r>
              <a:rPr lang="zh-TW" sz="1600">
                <a:solidFill>
                  <a:srgbClr val="FF0000"/>
                </a:solidFill>
              </a:rPr>
              <a:t>)</a:t>
            </a: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25" y="2122600"/>
            <a:ext cx="459105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758577" y="354955"/>
            <a:ext cx="7626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取像控制</a:t>
            </a:r>
            <a:endParaRPr/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557519" y="1386850"/>
            <a:ext cx="2904000" cy="15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在Tello_Video</a:t>
            </a:r>
            <a:r>
              <a:rPr lang="zh-TW" sz="2200"/>
              <a:t>資料夾</a:t>
            </a:r>
            <a:r>
              <a:rPr lang="zh-TW" sz="2200"/>
              <a:t>內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/>
              <a:t>放入lab05.py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59" name="Google Shape;259;p38"/>
          <p:cNvSpPr/>
          <p:nvPr/>
        </p:nvSpPr>
        <p:spPr>
          <a:xfrm>
            <a:off x="3714750" y="354950"/>
            <a:ext cx="4947000" cy="478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tello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cv2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time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zh-TW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drone = tello.Tello(</a:t>
            </a:r>
            <a:r>
              <a:rPr lang="zh-TW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zh-TW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8889</a:t>
            </a:r>
            <a: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time.sleep(</a:t>
            </a:r>
            <a:r>
              <a:rPr lang="zh-TW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zh-TW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frame = drone.read() 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frame = cv2.cvtColor(frame, cv2.COLOR_RGB2BGR)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cv2.imshow(</a:t>
            </a:r>
            <a:r>
              <a:rPr lang="zh-TW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zh-TW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drone"</a:t>
            </a:r>
            <a: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frame)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key = cv2.waitKey(</a:t>
            </a:r>
            <a:r>
              <a:rPr lang="zh-TW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zh-TW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key!= -</a:t>
            </a:r>
            <a:r>
              <a:rPr lang="zh-TW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drone.keyboard(key)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cv2.destroyAllWindows()</a:t>
            </a:r>
            <a:b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zh-TW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__name__</a:t>
            </a:r>
            <a: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== </a:t>
            </a:r>
            <a:r>
              <a:rPr lang="zh-TW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"__main__"</a:t>
            </a:r>
            <a: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main()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758577" y="354955"/>
            <a:ext cx="7626900" cy="69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測距離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696516" y="1372939"/>
            <a:ext cx="77508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利用cv2.putText()</a:t>
            </a:r>
            <a:endParaRPr/>
          </a:p>
        </p:txBody>
      </p:sp>
      <p:pic>
        <p:nvPicPr>
          <p:cNvPr id="266" name="Google Shape;2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238" y="1795814"/>
            <a:ext cx="4253565" cy="3188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758577" y="354955"/>
            <a:ext cx="7626900" cy="69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測距離</a:t>
            </a:r>
            <a:endParaRPr/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696516" y="1372939"/>
            <a:ext cx="7750800" cy="749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若找不到aruco module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pip install opencv-contrib-python</a:t>
            </a:r>
            <a:endParaRPr/>
          </a:p>
        </p:txBody>
      </p:sp>
      <p:pic>
        <p:nvPicPr>
          <p:cNvPr id="273" name="Google Shape;2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2713064"/>
            <a:ext cx="8839201" cy="66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588891" y="595764"/>
            <a:ext cx="77508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若無人機無法取像，嘗試關閉防火牆 飛完記得打開</a:t>
            </a:r>
            <a:endParaRPr/>
          </a:p>
        </p:txBody>
      </p:sp>
      <p:pic>
        <p:nvPicPr>
          <p:cNvPr id="279" name="Google Shape;279;p41"/>
          <p:cNvPicPr preferRelativeResize="0"/>
          <p:nvPr/>
        </p:nvPicPr>
        <p:blipFill rotWithShape="1">
          <a:blip r:embed="rId3">
            <a:alphaModFix/>
          </a:blip>
          <a:srcRect b="30967" l="0" r="0" t="0"/>
          <a:stretch/>
        </p:blipFill>
        <p:spPr>
          <a:xfrm>
            <a:off x="364125" y="1062850"/>
            <a:ext cx="8415751" cy="32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758577" y="354955"/>
            <a:ext cx="76269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Marker	Detection (50%)</a:t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4232675" y="1174850"/>
            <a:ext cx="4384500" cy="2501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853350" y="1174850"/>
            <a:ext cx="2668800" cy="2530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1017984" y="3824139"/>
            <a:ext cx="22815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aruco marker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4982766" y="3824139"/>
            <a:ext cx="28968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marker	detection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ctrTitle"/>
          </p:nvPr>
        </p:nvSpPr>
        <p:spPr>
          <a:xfrm>
            <a:off x="758577" y="354955"/>
            <a:ext cx="76269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Marker	Detection (50%)</a:t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467600" y="1335975"/>
            <a:ext cx="8065800" cy="303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9450" lIns="58925" spcFirstLastPara="1" rIns="58925" wrap="square" tIns="2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00"/>
              <a:buFont typeface="Arimo"/>
              <a:buNone/>
            </a:pPr>
            <a:r>
              <a:rPr b="0" i="1" lang="zh-TW" sz="2000" u="none" cap="none" strike="noStrike">
                <a:solidFill>
                  <a:srgbClr val="7F7F7F"/>
                </a:solidFill>
                <a:latin typeface="Arimo"/>
                <a:ea typeface="Arimo"/>
                <a:cs typeface="Arimo"/>
                <a:sym typeface="Arimo"/>
              </a:rPr>
              <a:t># Load the predefined dictionary </a:t>
            </a:r>
            <a:endParaRPr b="0" i="1" sz="2000" u="none" cap="none" strike="noStrike">
              <a:solidFill>
                <a:srgbClr val="7F7F7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300"/>
              <a:buFont typeface="Arimo"/>
              <a:buNone/>
            </a:pPr>
            <a:r>
              <a:rPr b="0" i="0" lang="zh-TW" sz="2000" u="none" cap="none" strike="noStrike">
                <a:solidFill>
                  <a:srgbClr val="333333"/>
                </a:solidFill>
                <a:latin typeface="Arimo"/>
                <a:ea typeface="Arimo"/>
                <a:cs typeface="Arimo"/>
                <a:sym typeface="Arimo"/>
              </a:rPr>
              <a:t>dictionary = cv2.aruco.Dictionary_get(cv.aruco.</a:t>
            </a:r>
            <a:r>
              <a:rPr b="0" i="0" lang="zh-TW" sz="2000" u="none" cap="none" strike="noStrike">
                <a:solidFill>
                  <a:srgbClr val="333333"/>
                </a:solidFill>
                <a:latin typeface="Arimo"/>
                <a:ea typeface="Arimo"/>
                <a:cs typeface="Arimo"/>
                <a:sym typeface="Arimo"/>
              </a:rPr>
              <a:t>DICT_6X6_250</a:t>
            </a:r>
            <a:r>
              <a:rPr b="0" i="0" lang="zh-TW" sz="2000" u="none" cap="none" strike="noStrike">
                <a:solidFill>
                  <a:srgbClr val="333333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endParaRPr b="0" i="0" sz="2000" u="none" cap="none" strike="noStrike">
              <a:solidFill>
                <a:srgbClr val="333333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t/>
            </a:r>
            <a:endParaRPr sz="2000">
              <a:solidFill>
                <a:srgbClr val="333333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2000">
                <a:solidFill>
                  <a:srgbClr val="7F7F7F"/>
                </a:solidFill>
                <a:latin typeface="Arimo"/>
                <a:ea typeface="Arimo"/>
                <a:cs typeface="Arimo"/>
                <a:sym typeface="Arimo"/>
              </a:rPr>
              <a:t># Initialize the detector parameters using default values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33333"/>
                </a:solidFill>
                <a:latin typeface="Arimo"/>
                <a:ea typeface="Arimo"/>
                <a:cs typeface="Arimo"/>
                <a:sym typeface="Arimo"/>
              </a:rPr>
              <a:t>parameters =  cv2.aruco.DetectorParameters_create()</a:t>
            </a:r>
            <a:endParaRPr sz="2000">
              <a:solidFill>
                <a:srgbClr val="333333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33333"/>
                </a:solidFill>
                <a:latin typeface="Arimo"/>
                <a:ea typeface="Arimo"/>
                <a:cs typeface="Arimo"/>
                <a:sym typeface="Arimo"/>
              </a:rPr>
              <a:t>The list of parameters that can be adjusted including the adaptive threshold values can be found </a:t>
            </a:r>
            <a:r>
              <a:rPr b="1" lang="zh-TW" sz="2000">
                <a:solidFill>
                  <a:srgbClr val="333333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b="0" i="0" sz="2000" u="none" cap="none" strike="noStrike">
              <a:solidFill>
                <a:srgbClr val="333333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b="0" i="0" lang="zh-TW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758577" y="354955"/>
            <a:ext cx="76269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Marker	Detection (50%)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204678" y="1306699"/>
            <a:ext cx="9144000" cy="22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75">
            <a:spAutoFit/>
          </a:bodyPr>
          <a:lstStyle/>
          <a:p>
            <a:pPr indent="0" lvl="0" marL="12700" marR="128270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# Detect the markers in the image</a:t>
            </a:r>
            <a:endParaRPr sz="600"/>
          </a:p>
          <a:p>
            <a:pPr indent="0" lvl="0" marL="12700" marR="1282700" rtl="0" algn="l">
              <a:lnSpc>
                <a:spcPct val="119444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markerCorners, markerIds, rejectedCandidates = cv2.aruco.detectMarkers(frame, dictionary, parameters=parameters)</a:t>
            </a:r>
            <a:endParaRPr sz="600"/>
          </a:p>
          <a:p>
            <a:pPr indent="0" lvl="0" marL="12700" marR="1282700" rtl="0" algn="l">
              <a:lnSpc>
                <a:spcPct val="119444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282700" rtl="0" algn="l">
              <a:lnSpc>
                <a:spcPct val="12285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 = cv2.aruco.drawDetectedMarkers(frame,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282700" rtl="0" algn="l">
              <a:lnSpc>
                <a:spcPct val="12285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markerCorners, markerIds)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275" y="2721425"/>
            <a:ext cx="3226725" cy="24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758577" y="354955"/>
            <a:ext cx="76269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Marker	Detection (50%)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232172" y="1236221"/>
            <a:ext cx="8252100" cy="26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#Pose estimation for single markers.</a:t>
            </a:r>
            <a:r>
              <a:rPr lang="zh-TW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"/>
          </a:p>
          <a:p>
            <a:pPr indent="0" lvl="0" marL="127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rvec, tvec, _objPoints = cv2.aruco.estimatePoseSingleMarkers(markerCorners,</a:t>
            </a:r>
            <a:br>
              <a:rPr lang="zh-TW" sz="2000">
                <a:solidFill>
                  <a:schemeClr val="dk1"/>
                </a:solidFill>
              </a:rPr>
            </a:br>
            <a:r>
              <a:rPr lang="zh-TW" sz="2000">
                <a:solidFill>
                  <a:srgbClr val="FF0000"/>
                </a:solidFill>
              </a:rPr>
              <a:t>15</a:t>
            </a:r>
            <a:r>
              <a:rPr lang="zh-TW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intrinsic, distortion) </a:t>
            </a:r>
            <a:endParaRPr sz="600"/>
          </a:p>
          <a:p>
            <a:pPr indent="0" lvl="0" marL="127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 = cv2.aruco.drawAxis(frame, intrinsic, </a:t>
            </a:r>
            <a:br>
              <a:rPr lang="zh-TW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distortion, rvec, tvec, 0.1)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275" y="2721425"/>
            <a:ext cx="3226725" cy="24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651875" y="1279175"/>
            <a:ext cx="7834500" cy="3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900">
            <a:sp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lphaLcPeriod"/>
            </a:pPr>
            <a:r>
              <a:rPr b="1" lang="zh-TW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calibrate the</a:t>
            </a:r>
            <a:r>
              <a:rPr b="1" lang="zh-TW" sz="3200">
                <a:solidFill>
                  <a:schemeClr val="dk1"/>
                </a:solidFill>
              </a:rPr>
              <a:t> </a:t>
            </a:r>
            <a:r>
              <a:rPr b="1" lang="zh-TW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drone</a:t>
            </a:r>
            <a:r>
              <a:rPr b="1" lang="zh-TW" sz="3200">
                <a:solidFill>
                  <a:schemeClr val="dk1"/>
                </a:solidFill>
              </a:rPr>
              <a:t> </a:t>
            </a:r>
            <a:r>
              <a:rPr b="1" lang="zh-TW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camera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9900" lvl="0" marL="4826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lphaLcPeriod"/>
            </a:pPr>
            <a:r>
              <a:rPr b="1" lang="zh-TW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marker</a:t>
            </a:r>
            <a:r>
              <a:rPr b="1" lang="zh-TW" sz="3200">
                <a:solidFill>
                  <a:schemeClr val="dk1"/>
                </a:solidFill>
              </a:rPr>
              <a:t> </a:t>
            </a:r>
            <a:r>
              <a:rPr b="1" lang="zh-TW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detection</a:t>
            </a:r>
            <a:r>
              <a:rPr b="1" lang="zh-TW" sz="3200">
                <a:solidFill>
                  <a:schemeClr val="dk1"/>
                </a:solidFill>
              </a:rPr>
              <a:t> </a:t>
            </a:r>
            <a:r>
              <a:rPr b="1" lang="zh-TW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b="1" lang="zh-TW" sz="3200">
                <a:solidFill>
                  <a:schemeClr val="dk1"/>
                </a:solidFill>
              </a:rPr>
              <a:t> </a:t>
            </a:r>
            <a:r>
              <a:rPr b="1" lang="zh-TW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drone</a:t>
            </a:r>
            <a:r>
              <a:rPr b="1" lang="zh-TW" sz="3200">
                <a:solidFill>
                  <a:schemeClr val="dk1"/>
                </a:solidFill>
              </a:rPr>
              <a:t> </a:t>
            </a:r>
            <a:r>
              <a:rPr b="1" lang="zh-TW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camera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lphaLcPeriod"/>
            </a:pPr>
            <a:r>
              <a:rPr b="1" lang="zh-TW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pose</a:t>
            </a:r>
            <a:r>
              <a:rPr b="1" lang="zh-TW" sz="3200">
                <a:solidFill>
                  <a:schemeClr val="dk1"/>
                </a:solidFill>
              </a:rPr>
              <a:t> </a:t>
            </a:r>
            <a:r>
              <a:rPr b="1" lang="zh-TW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estimation</a:t>
            </a:r>
            <a:endParaRPr sz="4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924300" marR="0" rtl="0" algn="l">
              <a:lnSpc>
                <a:spcPct val="1195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chemeClr val="dk1"/>
                </a:solidFill>
              </a:rPr>
              <a:t>   </a:t>
            </a:r>
            <a:r>
              <a:rPr lang="zh-TW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x: 10.3478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924300" marR="0" rtl="0" algn="l">
              <a:lnSpc>
                <a:spcPct val="1190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chemeClr val="dk1"/>
                </a:solidFill>
              </a:rPr>
              <a:t>   </a:t>
            </a:r>
            <a:r>
              <a:rPr lang="zh-TW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y: 21.5618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924300" marR="0" rtl="0" algn="l">
              <a:lnSpc>
                <a:spcPct val="1195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chemeClr val="dk1"/>
                </a:solidFill>
              </a:rPr>
              <a:t>   </a:t>
            </a:r>
            <a:r>
              <a:rPr lang="zh-TW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z: 3.9908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758577" y="354955"/>
            <a:ext cx="76269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Marker	Detection (50%)</a:t>
            </a: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1770691" y="3336323"/>
            <a:ext cx="2830800" cy="1506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2777133" y="2384227"/>
            <a:ext cx="46881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3200">
                <a:latin typeface="Arial"/>
                <a:ea typeface="Arial"/>
                <a:cs typeface="Arial"/>
                <a:sym typeface="Arial"/>
              </a:rPr>
              <a:t>2. Tello EDU (50%)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/>
        </p:nvSpPr>
        <p:spPr>
          <a:xfrm>
            <a:off x="149976" y="773653"/>
            <a:ext cx="12387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設備介紹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522591" y="1261881"/>
            <a:ext cx="4601700" cy="345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5896737" y="1615059"/>
            <a:ext cx="2632200" cy="2335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6053328" y="1261871"/>
            <a:ext cx="2133300" cy="311700"/>
          </a:xfrm>
          <a:prstGeom prst="rect">
            <a:avLst/>
          </a:prstGeom>
          <a:noFill/>
          <a:ln cap="flat" cmpd="sng" w="9525">
            <a:solidFill>
              <a:srgbClr val="E7E6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9200">
            <a:spAutoFit/>
          </a:bodyPr>
          <a:lstStyle/>
          <a:p>
            <a:pPr indent="0" lvl="0" marL="482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電池管家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