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Arimo" panose="02020500000000000000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ef08b2ec_0_46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cbef08b2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ef08b2ec_0_54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bef08b2e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ef08b2ec_0_65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cbef08b2e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ef08b2ec_0_75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bef08b2e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ef08b2ec_0_89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cbef08b2e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bef08b2ec_0_98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cbef08b2e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bef08b2ec_0_109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cbef08b2e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ef08b2e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bef08b2ec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bef08b2e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bef08b2e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ef08b2ec_0_133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cbef08b2e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ef08b2ec_0_0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cbef08b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f00401576_0_7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1f004015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bef08b2e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bef08b2e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bef08b2e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bef08b2e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bef08b2ec_0_117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cbef08b2e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4812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bef08b2e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bef08b2e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bef08b2e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bef08b2ec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f0040157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f0040157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ef08b2ec_0_5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cbef08b2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ef08b2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cbef08b2ec_0_13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30350" rIns="60700" bIns="30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讀入6x6 marker的dictionary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設定參數，通常預設的就抓得很好了，想看其他的的參數設定可以參考網址</a:t>
            </a:r>
            <a:endParaRPr/>
          </a:p>
        </p:txBody>
      </p:sp>
      <p:sp>
        <p:nvSpPr>
          <p:cNvPr id="91" name="Google Shape;91;gcbef08b2ec_0_13:notes"/>
          <p:cNvSpPr txBox="1">
            <a:spLocks noGrp="1"/>
          </p:cNvSpPr>
          <p:nvPr>
            <p:ph type="sldNum" idx="12"/>
          </p:nvPr>
        </p:nvSpPr>
        <p:spPr>
          <a:xfrm>
            <a:off x="3884414" y="8685609"/>
            <a:ext cx="2971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30350" rIns="60700" bIns="30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900"/>
              <a:t>4</a:t>
            </a:fld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ef08b2ec_0_19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1282700" lvl="0" indent="0" algn="l" rtl="0">
              <a:lnSpc>
                <a:spcPct val="119444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markerCorners: 找到的marker的xy座標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markerIds:偵測到的marker的編號</a:t>
            </a:r>
            <a:endParaRPr sz="700"/>
          </a:p>
        </p:txBody>
      </p:sp>
      <p:sp>
        <p:nvSpPr>
          <p:cNvPr id="97" name="Google Shape;97;gcbef08b2e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ef08b2ec_0_24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15這邊是marker的大小(cm)</a:t>
            </a:r>
            <a:endParaRPr/>
          </a:p>
        </p:txBody>
      </p:sp>
      <p:sp>
        <p:nvSpPr>
          <p:cNvPr id="104" name="Google Shape;104;gcbef08b2e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ef08b2ec_0_29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cbef08b2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ef08b2ec_0_35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bef08b2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ef08b2ec_0_39:notes"/>
          <p:cNvSpPr txBox="1">
            <a:spLocks noGrp="1"/>
          </p:cNvSpPr>
          <p:nvPr>
            <p:ph type="body" idx="1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cbef08b2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274" y="1143000"/>
            <a:ext cx="3087600" cy="308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96516" y="1372939"/>
            <a:ext cx="7750800" cy="24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758577" y="354955"/>
            <a:ext cx="7626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i-sdk/Tello-Pyth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i-sdk/Tello-Python/tree/master/Tello_Vide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trunk/d1/dcd/structcv_1_1aruco_1_1DetectorParameters.html#aca7a04c0d23b3e1c575e11af697d506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Lab05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Marker(測距離) &amp; Tello EDU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5750" y="563023"/>
            <a:ext cx="4689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149976" y="1201043"/>
            <a:ext cx="46896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t" anchorCtr="0">
            <a:spAutoFit/>
          </a:bodyPr>
          <a:lstStyle/>
          <a:p>
            <a:pPr marL="16510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900"/>
              <a:buFont typeface="Arial"/>
              <a:buChar char="•"/>
            </a:pPr>
            <a:r>
              <a:rPr lang="zh-TW" sz="19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https://github.com/dji-sdk/Tello-Python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5"/>
          <p:cNvGrpSpPr/>
          <p:nvPr/>
        </p:nvGrpSpPr>
        <p:grpSpPr>
          <a:xfrm>
            <a:off x="1131525" y="1603375"/>
            <a:ext cx="6880950" cy="3341807"/>
            <a:chOff x="1292352" y="1546860"/>
            <a:chExt cx="9174600" cy="5311200"/>
          </a:xfrm>
        </p:grpSpPr>
        <p:sp>
          <p:nvSpPr>
            <p:cNvPr id="136" name="Google Shape;136;p25"/>
            <p:cNvSpPr/>
            <p:nvPr/>
          </p:nvSpPr>
          <p:spPr>
            <a:xfrm>
              <a:off x="1292352" y="1546860"/>
              <a:ext cx="9174600" cy="5311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379982" y="3187445"/>
              <a:ext cx="2461260" cy="2997835"/>
            </a:xfrm>
            <a:custGeom>
              <a:avLst/>
              <a:gdLst/>
              <a:ahLst/>
              <a:cxnLst/>
              <a:rect l="l" t="t" r="r" b="b"/>
              <a:pathLst>
                <a:path w="2461260" h="2997835" extrusionOk="0">
                  <a:moveTo>
                    <a:pt x="0" y="0"/>
                  </a:moveTo>
                  <a:lnTo>
                    <a:pt x="2461260" y="0"/>
                  </a:lnTo>
                  <a:lnTo>
                    <a:pt x="2461260" y="920496"/>
                  </a:lnTo>
                  <a:lnTo>
                    <a:pt x="0" y="920496"/>
                  </a:lnTo>
                  <a:lnTo>
                    <a:pt x="0" y="0"/>
                  </a:lnTo>
                  <a:close/>
                </a:path>
                <a:path w="2461260" h="2997835" extrusionOk="0">
                  <a:moveTo>
                    <a:pt x="0" y="2424684"/>
                  </a:moveTo>
                  <a:lnTo>
                    <a:pt x="2461260" y="2424684"/>
                  </a:lnTo>
                  <a:lnTo>
                    <a:pt x="2461260" y="2997708"/>
                  </a:lnTo>
                  <a:lnTo>
                    <a:pt x="0" y="2997708"/>
                  </a:lnTo>
                  <a:lnTo>
                    <a:pt x="0" y="2424684"/>
                  </a:lnTo>
                  <a:close/>
                </a:path>
              </a:pathLst>
            </a:custGeom>
            <a:noFill/>
            <a:ln w="25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107672" y="447871"/>
            <a:ext cx="87573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官方範例程式：Tello-Video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149974" y="1152693"/>
            <a:ext cx="756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225" rIns="0" bIns="0" anchor="t" anchorCtr="0">
            <a:spAutoFit/>
          </a:bodyPr>
          <a:lstStyle/>
          <a:p>
            <a:pPr marL="16510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900"/>
              <a:buFont typeface="Arial"/>
              <a:buChar char="•"/>
            </a:pPr>
            <a:r>
              <a:rPr lang="zh-TW" sz="19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https://github.com/dji-sdk/Tello-Python/tree/master/Tello_Video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58750" algn="l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900"/>
              <a:buFont typeface="Arial"/>
              <a:buChar char="•"/>
            </a:pPr>
            <a:r>
              <a:rPr lang="zh-T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Python 2.7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58750" algn="l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900"/>
              <a:buFont typeface="Arial"/>
              <a:buChar char="•"/>
            </a:pPr>
            <a:r>
              <a:rPr lang="zh-T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安裝：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1106725" y="1865953"/>
            <a:ext cx="7995471" cy="3191656"/>
            <a:chOff x="121920" y="2522220"/>
            <a:chExt cx="11965685" cy="4335900"/>
          </a:xfrm>
        </p:grpSpPr>
        <p:sp>
          <p:nvSpPr>
            <p:cNvPr id="145" name="Google Shape;145;p26"/>
            <p:cNvSpPr/>
            <p:nvPr/>
          </p:nvSpPr>
          <p:spPr>
            <a:xfrm>
              <a:off x="121920" y="2522220"/>
              <a:ext cx="8327100" cy="4335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5981699" y="3329940"/>
              <a:ext cx="6093000" cy="1906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5968746" y="3316986"/>
              <a:ext cx="6118859" cy="1932939"/>
            </a:xfrm>
            <a:custGeom>
              <a:avLst/>
              <a:gdLst/>
              <a:ahLst/>
              <a:cxnLst/>
              <a:rect l="l" t="t" r="r" b="b"/>
              <a:pathLst>
                <a:path w="6118859" h="1932939" extrusionOk="0">
                  <a:moveTo>
                    <a:pt x="0" y="0"/>
                  </a:moveTo>
                  <a:lnTo>
                    <a:pt x="6118859" y="0"/>
                  </a:lnTo>
                  <a:lnTo>
                    <a:pt x="6118859" y="1932432"/>
                  </a:lnTo>
                  <a:lnTo>
                    <a:pt x="0" y="1932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9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121402" y="3205734"/>
              <a:ext cx="821054" cy="1028700"/>
            </a:xfrm>
            <a:custGeom>
              <a:avLst/>
              <a:gdLst/>
              <a:ahLst/>
              <a:cxnLst/>
              <a:rect l="l" t="t" r="r" b="b"/>
              <a:pathLst>
                <a:path w="821054" h="1028700" extrusionOk="0">
                  <a:moveTo>
                    <a:pt x="0" y="0"/>
                  </a:moveTo>
                  <a:lnTo>
                    <a:pt x="820635" y="1028230"/>
                  </a:lnTo>
                </a:path>
              </a:pathLst>
            </a:custGeom>
            <a:noFill/>
            <a:ln w="259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5903582" y="4199597"/>
              <a:ext cx="79375" cy="85089"/>
            </a:xfrm>
            <a:custGeom>
              <a:avLst/>
              <a:gdLst/>
              <a:ahLst/>
              <a:cxnLst/>
              <a:rect l="l" t="t" r="r" b="b"/>
              <a:pathLst>
                <a:path w="79375" h="85089" extrusionOk="0">
                  <a:moveTo>
                    <a:pt x="60756" y="0"/>
                  </a:moveTo>
                  <a:lnTo>
                    <a:pt x="0" y="48475"/>
                  </a:lnTo>
                  <a:lnTo>
                    <a:pt x="78866" y="84988"/>
                  </a:lnTo>
                  <a:lnTo>
                    <a:pt x="6075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85750" y="395740"/>
            <a:ext cx="8349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官方範例程式：Tello-Video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492876" y="1204472"/>
            <a:ext cx="20445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6510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不同版本的Python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941950" y="1688422"/>
            <a:ext cx="6524625" cy="3271732"/>
            <a:chOff x="1227581" y="1468373"/>
            <a:chExt cx="8699500" cy="5387340"/>
          </a:xfrm>
        </p:grpSpPr>
        <p:sp>
          <p:nvSpPr>
            <p:cNvPr id="157" name="Google Shape;157;p27"/>
            <p:cNvSpPr/>
            <p:nvPr/>
          </p:nvSpPr>
          <p:spPr>
            <a:xfrm>
              <a:off x="1240535" y="1481327"/>
              <a:ext cx="8673000" cy="5361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227581" y="1468373"/>
              <a:ext cx="8699500" cy="5387340"/>
            </a:xfrm>
            <a:custGeom>
              <a:avLst/>
              <a:gdLst/>
              <a:ahLst/>
              <a:cxnLst/>
              <a:rect l="l" t="t" r="r" b="b"/>
              <a:pathLst>
                <a:path w="8699500" h="5387340" extrusionOk="0">
                  <a:moveTo>
                    <a:pt x="0" y="0"/>
                  </a:moveTo>
                  <a:lnTo>
                    <a:pt x="8698992" y="0"/>
                  </a:lnTo>
                  <a:lnTo>
                    <a:pt x="8698992" y="5387340"/>
                  </a:lnTo>
                  <a:lnTo>
                    <a:pt x="0" y="53873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9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789169" y="2228850"/>
              <a:ext cx="4937759" cy="1995170"/>
            </a:xfrm>
            <a:custGeom>
              <a:avLst/>
              <a:gdLst/>
              <a:ahLst/>
              <a:cxnLst/>
              <a:rect l="l" t="t" r="r" b="b"/>
              <a:pathLst>
                <a:path w="4937759" h="1995170" extrusionOk="0">
                  <a:moveTo>
                    <a:pt x="0" y="0"/>
                  </a:moveTo>
                  <a:lnTo>
                    <a:pt x="2625852" y="0"/>
                  </a:lnTo>
                  <a:lnTo>
                    <a:pt x="2625852" y="630936"/>
                  </a:lnTo>
                  <a:lnTo>
                    <a:pt x="0" y="630936"/>
                  </a:lnTo>
                  <a:lnTo>
                    <a:pt x="0" y="0"/>
                  </a:lnTo>
                  <a:close/>
                </a:path>
                <a:path w="4937759" h="1995170" extrusionOk="0">
                  <a:moveTo>
                    <a:pt x="4105655" y="1744980"/>
                  </a:moveTo>
                  <a:lnTo>
                    <a:pt x="4937759" y="1744980"/>
                  </a:lnTo>
                  <a:lnTo>
                    <a:pt x="4937759" y="1994916"/>
                  </a:lnTo>
                  <a:lnTo>
                    <a:pt x="4105655" y="1994916"/>
                  </a:lnTo>
                  <a:lnTo>
                    <a:pt x="4105655" y="1744980"/>
                  </a:lnTo>
                  <a:close/>
                </a:path>
              </a:pathLst>
            </a:custGeom>
            <a:noFill/>
            <a:ln w="25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7"/>
          <p:cNvSpPr txBox="1"/>
          <p:nvPr/>
        </p:nvSpPr>
        <p:spPr>
          <a:xfrm>
            <a:off x="5736175" y="4960162"/>
            <a:ext cx="17304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595958"/>
                </a:solidFill>
                <a:latin typeface="Arial"/>
                <a:ea typeface="Arial"/>
                <a:cs typeface="Arial"/>
                <a:sym typeface="Arial"/>
              </a:rPr>
              <a:t>NCTU車輛視覺系統TelloEDU教學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8"/>
          <p:cNvGrpSpPr/>
          <p:nvPr/>
        </p:nvGrpSpPr>
        <p:grpSpPr>
          <a:xfrm>
            <a:off x="82863" y="1376225"/>
            <a:ext cx="8926787" cy="3656138"/>
            <a:chOff x="0" y="1092511"/>
            <a:chExt cx="11902383" cy="6499800"/>
          </a:xfrm>
        </p:grpSpPr>
        <p:sp>
          <p:nvSpPr>
            <p:cNvPr id="166" name="Google Shape;166;p28"/>
            <p:cNvSpPr/>
            <p:nvPr/>
          </p:nvSpPr>
          <p:spPr>
            <a:xfrm>
              <a:off x="0" y="2316479"/>
              <a:ext cx="4392300" cy="3294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761" y="2306573"/>
              <a:ext cx="4401820" cy="3314700"/>
            </a:xfrm>
            <a:custGeom>
              <a:avLst/>
              <a:gdLst/>
              <a:ahLst/>
              <a:cxnLst/>
              <a:rect l="l" t="t" r="r" b="b"/>
              <a:pathLst>
                <a:path w="4401820" h="3314700" extrusionOk="0">
                  <a:moveTo>
                    <a:pt x="0" y="0"/>
                  </a:moveTo>
                  <a:lnTo>
                    <a:pt x="4401312" y="0"/>
                  </a:lnTo>
                  <a:lnTo>
                    <a:pt x="4401312" y="3314700"/>
                  </a:lnTo>
                  <a:lnTo>
                    <a:pt x="0" y="3314700"/>
                  </a:lnTo>
                </a:path>
              </a:pathLst>
            </a:custGeom>
            <a:noFill/>
            <a:ln w="198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4392167" y="2316479"/>
              <a:ext cx="4393800" cy="3294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382261" y="2306573"/>
              <a:ext cx="4413884" cy="3314700"/>
            </a:xfrm>
            <a:custGeom>
              <a:avLst/>
              <a:gdLst/>
              <a:ahLst/>
              <a:cxnLst/>
              <a:rect l="l" t="t" r="r" b="b"/>
              <a:pathLst>
                <a:path w="4413884" h="3314700" extrusionOk="0">
                  <a:moveTo>
                    <a:pt x="0" y="0"/>
                  </a:moveTo>
                  <a:lnTo>
                    <a:pt x="4413503" y="0"/>
                  </a:lnTo>
                  <a:lnTo>
                    <a:pt x="4413503" y="3314700"/>
                  </a:lnTo>
                  <a:lnTo>
                    <a:pt x="0" y="3314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1933194" y="3053333"/>
              <a:ext cx="4178935" cy="716279"/>
            </a:xfrm>
            <a:custGeom>
              <a:avLst/>
              <a:gdLst/>
              <a:ahLst/>
              <a:cxnLst/>
              <a:rect l="l" t="t" r="r" b="b"/>
              <a:pathLst>
                <a:path w="4178935" h="716279" extrusionOk="0">
                  <a:moveTo>
                    <a:pt x="0" y="449579"/>
                  </a:moveTo>
                  <a:lnTo>
                    <a:pt x="527304" y="449579"/>
                  </a:lnTo>
                  <a:lnTo>
                    <a:pt x="527304" y="716279"/>
                  </a:lnTo>
                  <a:lnTo>
                    <a:pt x="0" y="716279"/>
                  </a:lnTo>
                  <a:lnTo>
                    <a:pt x="0" y="449579"/>
                  </a:lnTo>
                  <a:close/>
                </a:path>
                <a:path w="4178935" h="716279" extrusionOk="0">
                  <a:moveTo>
                    <a:pt x="3348228" y="0"/>
                  </a:moveTo>
                  <a:lnTo>
                    <a:pt x="4178807" y="0"/>
                  </a:lnTo>
                  <a:lnTo>
                    <a:pt x="4178807" y="384048"/>
                  </a:lnTo>
                  <a:lnTo>
                    <a:pt x="3348228" y="384048"/>
                  </a:lnTo>
                  <a:lnTo>
                    <a:pt x="3348228" y="0"/>
                  </a:lnTo>
                  <a:close/>
                </a:path>
              </a:pathLst>
            </a:custGeom>
            <a:noFill/>
            <a:ln w="25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8849883" y="1092511"/>
              <a:ext cx="3052500" cy="6499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8849870" y="2151831"/>
              <a:ext cx="1693545" cy="538480"/>
            </a:xfrm>
            <a:custGeom>
              <a:avLst/>
              <a:gdLst/>
              <a:ahLst/>
              <a:cxnLst/>
              <a:rect l="l" t="t" r="r" b="b"/>
              <a:pathLst>
                <a:path w="1693545" h="538480" extrusionOk="0">
                  <a:moveTo>
                    <a:pt x="0" y="0"/>
                  </a:moveTo>
                  <a:lnTo>
                    <a:pt x="1693163" y="0"/>
                  </a:lnTo>
                  <a:lnTo>
                    <a:pt x="1693163" y="537972"/>
                  </a:lnTo>
                  <a:lnTo>
                    <a:pt x="0" y="5379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5" rIns="0" bIns="0" anchor="t" anchorCtr="0">
            <a:spAutoFit/>
          </a:bodyPr>
          <a:lstStyle/>
          <a:p>
            <a:pPr marL="889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92876" y="1204472"/>
            <a:ext cx="6003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6510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第一步。打開Tello無人機，並透過Wi-Fi將筆電連接到Tello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285750" y="395740"/>
            <a:ext cx="8349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官方範例程式：Tello-Video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-7895" y="217297"/>
            <a:ext cx="95655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官方範例程式：執行 Tello-Video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5" rIns="0" bIns="0" anchor="t" anchorCtr="0">
            <a:spAutoFit/>
          </a:bodyPr>
          <a:lstStyle/>
          <a:p>
            <a:pPr marL="889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492876" y="1204472"/>
            <a:ext cx="6003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6510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第一步。打開Tello無人機，並透過Wi-Fi將筆電連接到Tello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5" y="1828265"/>
            <a:ext cx="6858000" cy="281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1150900" y="3881404"/>
            <a:ext cx="1250100" cy="2151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29450" rIns="58925" bIns="29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150894" y="4430832"/>
            <a:ext cx="1250100" cy="2151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925" tIns="29450" rIns="58925" bIns="29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0"/>
          <p:cNvGrpSpPr/>
          <p:nvPr/>
        </p:nvGrpSpPr>
        <p:grpSpPr>
          <a:xfrm>
            <a:off x="610076" y="1401749"/>
            <a:ext cx="7200783" cy="1521324"/>
            <a:chOff x="1296924" y="2487167"/>
            <a:chExt cx="7732800" cy="2115300"/>
          </a:xfrm>
        </p:grpSpPr>
        <p:sp>
          <p:nvSpPr>
            <p:cNvPr id="191" name="Google Shape;191;p30"/>
            <p:cNvSpPr/>
            <p:nvPr/>
          </p:nvSpPr>
          <p:spPr>
            <a:xfrm>
              <a:off x="1296924" y="2487167"/>
              <a:ext cx="7732800" cy="2115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6669786" y="3178301"/>
              <a:ext cx="2246629" cy="553720"/>
            </a:xfrm>
            <a:custGeom>
              <a:avLst/>
              <a:gdLst/>
              <a:ahLst/>
              <a:cxnLst/>
              <a:rect l="l" t="t" r="r" b="b"/>
              <a:pathLst>
                <a:path w="2246629" h="553720" extrusionOk="0">
                  <a:moveTo>
                    <a:pt x="0" y="0"/>
                  </a:moveTo>
                  <a:lnTo>
                    <a:pt x="2246376" y="0"/>
                  </a:lnTo>
                  <a:lnTo>
                    <a:pt x="2246376" y="553212"/>
                  </a:lnTo>
                  <a:lnTo>
                    <a:pt x="0" y="5532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0" y="329511"/>
            <a:ext cx="9144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官方範例程式：執行 Tello-Video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3706873" y="4253437"/>
            <a:ext cx="17304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595958"/>
                </a:solidFill>
                <a:latin typeface="Arial"/>
                <a:ea typeface="Arial"/>
                <a:cs typeface="Arial"/>
                <a:sym typeface="Arial"/>
              </a:rPr>
              <a:t>NCTU車輛視覺系統TelloEDU教學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5" rIns="0" bIns="0" anchor="t" anchorCtr="0">
            <a:spAutoFit/>
          </a:bodyPr>
          <a:lstStyle/>
          <a:p>
            <a:pPr marL="889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185458" y="1043020"/>
            <a:ext cx="87732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6510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在命令列打開程式所在資料夾，並輸入 python main.py, 將顯示一個使用者界面.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1878151" y="3011201"/>
            <a:ext cx="5387700" cy="2036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5" rIns="0" bIns="0" anchor="t" anchorCtr="0">
            <a:spAutoFit/>
          </a:bodyPr>
          <a:lstStyle/>
          <a:p>
            <a:pPr marL="889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492876" y="1204472"/>
            <a:ext cx="6003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6510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第一步。打開Tello無人機，並透過Wi-Fi將筆電連接到Tello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5" y="1633040"/>
            <a:ext cx="6858000" cy="281766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440600" y="4529267"/>
            <a:ext cx="15126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放入lab05.py</a:t>
            </a:r>
            <a:endParaRPr sz="900"/>
          </a:p>
        </p:txBody>
      </p:sp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0" y="329511"/>
            <a:ext cx="9144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官方範例程式：執行 Tello-Video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 tello.py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註解掉def _h264_decode 跟 def _receive_video_thread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增加 import cv2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t="18676" b="23928"/>
          <a:stretch/>
        </p:blipFill>
        <p:spPr>
          <a:xfrm>
            <a:off x="311700" y="1267422"/>
            <a:ext cx="2820325" cy="1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2300"/>
            <a:ext cx="62059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92125"/>
            <a:ext cx="803084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 tello.py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def _receive_video_thread(self):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video_ip = "udp://{}:{}".format("0.0.0.0", 11111)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video_capture = cv2.VideoCapture(video_ip)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retval, self.frame = video_capture.read()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while retval: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retval, frame = video_capture.read()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self.frame = frame[..., ::-1] # From BGR to RGB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3714750" y="1246155"/>
            <a:ext cx="5188200" cy="3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650" rIns="0" bIns="0" anchor="ctr" anchorCtr="0">
            <a:spAutoFit/>
          </a:bodyPr>
          <a:lstStyle/>
          <a:p>
            <a:pPr marL="292100" lvl="0" indent="-330200" algn="l" rtl="0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zh-TW" sz="1800">
                <a:solidFill>
                  <a:schemeClr val="dk2"/>
                </a:solidFill>
              </a:rPr>
              <a:t>將keyboard加入 tello.py 中的Tello物件</a:t>
            </a:r>
            <a:endParaRPr sz="2100">
              <a:solidFill>
                <a:srgbClr val="B51700"/>
              </a:solidFill>
            </a:endParaRPr>
          </a:p>
          <a:p>
            <a:pPr marL="2921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zh-TW" sz="1800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sz="600"/>
          </a:p>
          <a:p>
            <a:pPr marL="127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      往後撰寫自動飛行的程式碼時,</a:t>
            </a:r>
            <a:endParaRPr sz="600"/>
          </a:p>
          <a:p>
            <a:pPr marL="304800" marR="0" lvl="1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一定也要有 keyboard control 功能,</a:t>
            </a:r>
            <a:endParaRPr sz="600"/>
          </a:p>
          <a:p>
            <a:pPr marL="304800" marR="0" lvl="1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且要有最高優先權,</a:t>
            </a:r>
            <a:endParaRPr sz="600"/>
          </a:p>
          <a:p>
            <a:pPr marL="304800" marR="0" lvl="1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確保自動飛行狀況不佳時仍能手動控制。</a:t>
            </a:r>
            <a:endParaRPr sz="1800" b="0" i="0" u="none" strike="noStrike" cap="none">
              <a:solidFill>
                <a:srgbClr val="B517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B517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B517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修改 </a:t>
            </a:r>
            <a:r>
              <a:rPr lang="zh-TW" sz="2800">
                <a:solidFill>
                  <a:srgbClr val="000000"/>
                </a:solidFill>
              </a:rPr>
              <a:t>tello.py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" y="1191625"/>
            <a:ext cx="29908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2500313" y="1419820"/>
            <a:ext cx="4137000" cy="26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900" rIns="0" bIns="0" anchor="t" anchorCtr="0">
            <a:sp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lang="zh-TW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calibration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69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82506"/>
              </a:buClr>
              <a:buSzPts val="3200"/>
              <a:buFont typeface="Arial"/>
              <a:buAutoNum type="alphaLcPeriod"/>
            </a:pPr>
            <a:r>
              <a:rPr lang="zh-TW" sz="3200" b="1" i="0" u="none" strike="noStrike" cap="non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marker</a:t>
            </a:r>
            <a:r>
              <a:rPr lang="zh-TW" sz="3200" b="1">
                <a:solidFill>
                  <a:srgbClr val="C82506"/>
                </a:solidFill>
              </a:rPr>
              <a:t> </a:t>
            </a:r>
            <a:r>
              <a:rPr lang="zh-TW" sz="3200" b="1" i="0" u="none" strike="noStrike" cap="non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82506"/>
              </a:buClr>
              <a:buSzPts val="3200"/>
              <a:buFont typeface="Arial"/>
              <a:buAutoNum type="alphaLcPeriod"/>
            </a:pPr>
            <a:r>
              <a:rPr lang="zh-TW" sz="3200" b="1" i="0" u="none" strike="noStrike" cap="non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pose</a:t>
            </a:r>
            <a:r>
              <a:rPr lang="zh-TW" sz="3200" b="1">
                <a:solidFill>
                  <a:srgbClr val="C82506"/>
                </a:solidFill>
              </a:rPr>
              <a:t> </a:t>
            </a:r>
            <a:r>
              <a:rPr lang="zh-TW" sz="3200" b="1" i="0" u="none" strike="noStrike" cap="non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69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lang="zh-TW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controlling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451485" y="1071563"/>
            <a:ext cx="2792400" cy="342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285750" y="276049"/>
            <a:ext cx="49263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Tello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grpSp>
        <p:nvGrpSpPr>
          <p:cNvPr id="235" name="Google Shape;235;p35"/>
          <p:cNvGrpSpPr/>
          <p:nvPr/>
        </p:nvGrpSpPr>
        <p:grpSpPr>
          <a:xfrm>
            <a:off x="452056" y="1531905"/>
            <a:ext cx="7800680" cy="2969371"/>
            <a:chOff x="602741" y="1580387"/>
            <a:chExt cx="10400907" cy="5278882"/>
          </a:xfrm>
        </p:grpSpPr>
        <p:sp>
          <p:nvSpPr>
            <p:cNvPr id="236" name="Google Shape;236;p35"/>
            <p:cNvSpPr/>
            <p:nvPr/>
          </p:nvSpPr>
          <p:spPr>
            <a:xfrm>
              <a:off x="602741" y="4339590"/>
              <a:ext cx="3723640" cy="2519679"/>
            </a:xfrm>
            <a:custGeom>
              <a:avLst/>
              <a:gdLst/>
              <a:ahLst/>
              <a:cxnLst/>
              <a:rect l="l" t="t" r="r" b="b"/>
              <a:pathLst>
                <a:path w="3723640" h="2519679" extrusionOk="0">
                  <a:moveTo>
                    <a:pt x="0" y="0"/>
                  </a:moveTo>
                  <a:lnTo>
                    <a:pt x="3723132" y="0"/>
                  </a:lnTo>
                  <a:lnTo>
                    <a:pt x="3723132" y="2519172"/>
                  </a:lnTo>
                  <a:lnTo>
                    <a:pt x="0" y="25191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9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4203433" y="1580387"/>
              <a:ext cx="6800215" cy="3363595"/>
            </a:xfrm>
            <a:custGeom>
              <a:avLst/>
              <a:gdLst/>
              <a:ahLst/>
              <a:cxnLst/>
              <a:rect l="l" t="t" r="r" b="b"/>
              <a:pathLst>
                <a:path w="6800215" h="3363595" extrusionOk="0">
                  <a:moveTo>
                    <a:pt x="1313446" y="0"/>
                  </a:moveTo>
                  <a:lnTo>
                    <a:pt x="2227846" y="0"/>
                  </a:lnTo>
                  <a:lnTo>
                    <a:pt x="3599446" y="0"/>
                  </a:lnTo>
                  <a:lnTo>
                    <a:pt x="6799846" y="0"/>
                  </a:lnTo>
                  <a:lnTo>
                    <a:pt x="6799846" y="1962023"/>
                  </a:lnTo>
                  <a:lnTo>
                    <a:pt x="6799846" y="2802890"/>
                  </a:lnTo>
                  <a:lnTo>
                    <a:pt x="6799846" y="3363467"/>
                  </a:lnTo>
                  <a:lnTo>
                    <a:pt x="3599446" y="3363467"/>
                  </a:lnTo>
                  <a:lnTo>
                    <a:pt x="2227846" y="3363467"/>
                  </a:lnTo>
                  <a:lnTo>
                    <a:pt x="1313446" y="3363467"/>
                  </a:lnTo>
                  <a:lnTo>
                    <a:pt x="1313446" y="2802890"/>
                  </a:lnTo>
                  <a:lnTo>
                    <a:pt x="0" y="3039897"/>
                  </a:lnTo>
                  <a:lnTo>
                    <a:pt x="1313446" y="1962023"/>
                  </a:lnTo>
                  <a:lnTo>
                    <a:pt x="1313446" y="0"/>
                  </a:lnTo>
                  <a:close/>
                </a:path>
              </a:pathLst>
            </a:custGeom>
            <a:noFill/>
            <a:ln w="12175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1639791" y="1608225"/>
            <a:ext cx="8267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t" anchorCtr="0">
            <a:spAutoFit/>
          </a:bodyPr>
          <a:lstStyle/>
          <a:p>
            <a:pPr marL="269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distance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sz="2100"/>
              <a:t>dist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的單位為</a:t>
            </a:r>
            <a:r>
              <a:rPr lang="zh-TW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公尺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！</a:t>
            </a:r>
            <a:endParaRPr/>
          </a:p>
          <a:p>
            <a:pPr marL="2679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2692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所以在測試時，建議</a:t>
            </a:r>
            <a:r>
              <a:rPr lang="zh-TW" sz="2100"/>
              <a:t>distance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和</a:t>
            </a:r>
            <a:endParaRPr/>
          </a:p>
          <a:p>
            <a:pPr marL="2692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/>
              <a:t>dist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的數字不要設超過</a:t>
            </a:r>
            <a:r>
              <a:rPr lang="zh-TW" sz="2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！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sldNum" idx="12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5" rIns="0" bIns="0" anchor="t" anchorCtr="0">
            <a:spAutoFit/>
          </a:bodyPr>
          <a:lstStyle/>
          <a:p>
            <a:pPr marL="254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修改 tello_control_ui.py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import Tkinter as tki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from Tkinter import Toplevel, Scale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改成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import </a:t>
            </a:r>
            <a:r>
              <a:rPr lang="zh-TW">
                <a:solidFill>
                  <a:srgbClr val="FF0000"/>
                </a:solidFill>
              </a:rPr>
              <a:t>t</a:t>
            </a:r>
            <a:r>
              <a:rPr lang="zh-TW"/>
              <a:t>kinter as tki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from </a:t>
            </a:r>
            <a:r>
              <a:rPr lang="zh-TW">
                <a:solidFill>
                  <a:srgbClr val="FF0000"/>
                </a:solidFill>
              </a:rPr>
              <a:t>t</a:t>
            </a:r>
            <a:r>
              <a:rPr lang="zh-TW"/>
              <a:t>kinter import Toplevel, Scale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修改 tello_control_ui.py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except RuntimeError</a:t>
            </a:r>
            <a:r>
              <a:rPr lang="zh-TW">
                <a:solidFill>
                  <a:srgbClr val="FF0000"/>
                </a:solidFill>
              </a:rPr>
              <a:t>,</a:t>
            </a:r>
            <a:r>
              <a:rPr lang="zh-TW">
                <a:solidFill>
                  <a:schemeClr val="dk1"/>
                </a:solidFill>
              </a:rPr>
              <a:t> e:</a:t>
            </a:r>
            <a:endParaRPr sz="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改成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所有的print全部加括號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print</a:t>
            </a:r>
            <a:r>
              <a:rPr lang="zh-TW" sz="1600">
                <a:solidFill>
                  <a:srgbClr val="FF0000"/>
                </a:solidFill>
              </a:rPr>
              <a:t>(</a:t>
            </a:r>
            <a:r>
              <a:rPr lang="zh-TW" sz="1600">
                <a:solidFill>
                  <a:schemeClr val="dk1"/>
                </a:solidFill>
              </a:rPr>
              <a:t>'reset distance to %.1f' % self.distance</a:t>
            </a:r>
            <a:r>
              <a:rPr lang="zh-TW" sz="1600">
                <a:solidFill>
                  <a:srgbClr val="FF0000"/>
                </a:solidFill>
              </a:rPr>
              <a:t>)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5" y="2122600"/>
            <a:ext cx="45910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取像控制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557519" y="1386850"/>
            <a:ext cx="2904000" cy="1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在Tello_Video資料夾內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放入lab05.py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  <p:sp>
        <p:nvSpPr>
          <p:cNvPr id="259" name="Google Shape;259;p38"/>
          <p:cNvSpPr/>
          <p:nvPr/>
        </p:nvSpPr>
        <p:spPr>
          <a:xfrm>
            <a:off x="3729740" y="287495"/>
            <a:ext cx="4947000" cy="478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tello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cv2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time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zh-TW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drone = tello.Tello(</a:t>
            </a:r>
            <a:r>
              <a:rPr lang="zh-TW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zh-TW" sz="12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8889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time.sleep(</a:t>
            </a:r>
            <a:r>
              <a:rPr lang="zh-TW" sz="12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zh-TW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2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frame = drone.read() 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frame = cv2.cvtColor(frame, cv2.COLOR_RGB2BGR)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cv2.imshow(</a:t>
            </a:r>
            <a:r>
              <a:rPr lang="zh-TW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"drone"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frame)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key = cv2.waitKey(</a:t>
            </a:r>
            <a:r>
              <a:rPr lang="zh-TW" sz="12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zh-TW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key!= -</a:t>
            </a:r>
            <a:r>
              <a:rPr lang="zh-TW" sz="12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drone.keyboard(key)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cv2.destroyAllWindows()</a:t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zh-TW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== </a:t>
            </a:r>
            <a:r>
              <a:rPr lang="zh-TW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main()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6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測距離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696516" y="1372939"/>
            <a:ext cx="77508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利用cv2.putText()</a:t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38" y="1795814"/>
            <a:ext cx="4253565" cy="318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6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測距離</a:t>
            </a: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696516" y="1372939"/>
            <a:ext cx="7750800" cy="7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若找不到aruco module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pip install opencv-contrib-python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713064"/>
            <a:ext cx="8839201" cy="66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588891" y="595764"/>
            <a:ext cx="77508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若無人機無法取像，嘗試關閉防火牆 飛完記得打開</a:t>
            </a: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 rotWithShape="1">
          <a:blip r:embed="rId3">
            <a:alphaModFix/>
          </a:blip>
          <a:srcRect b="30967"/>
          <a:stretch/>
        </p:blipFill>
        <p:spPr>
          <a:xfrm>
            <a:off x="364125" y="1062850"/>
            <a:ext cx="8415751" cy="32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4232675" y="1174850"/>
            <a:ext cx="4384500" cy="250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853350" y="1174850"/>
            <a:ext cx="2668800" cy="253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017984" y="3824139"/>
            <a:ext cx="2281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aruco marker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982766" y="3824139"/>
            <a:ext cx="28968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	detection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67600" y="1335975"/>
            <a:ext cx="8065800" cy="30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8925" tIns="29450" rIns="58925" bIns="29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Font typeface="Arimo"/>
              <a:buNone/>
            </a:pPr>
            <a:r>
              <a:rPr lang="zh-TW" sz="2000" b="0" i="1" u="none" strike="noStrike" cap="none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# Load the predefined dictionary </a:t>
            </a:r>
            <a:endParaRPr sz="2000" b="0" i="1" u="none" strike="noStrike" cap="none">
              <a:solidFill>
                <a:srgbClr val="7F7F7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00"/>
              <a:buFont typeface="Arimo"/>
              <a:buNone/>
            </a:pPr>
            <a:r>
              <a:rPr lang="zh-TW" sz="2000" b="0" i="0" u="none" strike="noStrike" cap="none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dictionary = cv2.aruco.Dictionary_get(cv.aruco.DICT_6X6_250)</a:t>
            </a:r>
            <a:endParaRPr sz="2000" b="0" i="0" u="none" strike="noStrike" cap="none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000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i="1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# Initialize the detector parameters using default values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parameters =  cv2.aruco.DetectorParameters_create()</a:t>
            </a:r>
            <a:endParaRPr sz="2000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The list of parameters that can be adjusted including the adaptive threshold values can be found </a:t>
            </a:r>
            <a:r>
              <a:rPr lang="zh-TW" sz="2000" b="1">
                <a:solidFill>
                  <a:srgbClr val="333333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here</a:t>
            </a:r>
            <a:endParaRPr sz="2000" b="0" i="0" u="none" strike="noStrike" cap="none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zh-TW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204678" y="1306699"/>
            <a:ext cx="9144000" cy="22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75" rIns="0" bIns="0" anchor="t" anchorCtr="0">
            <a:spAutoFit/>
          </a:bodyPr>
          <a:lstStyle/>
          <a:p>
            <a:pPr marL="12700" marR="128270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i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# Detect the markers in the image</a:t>
            </a:r>
            <a:endParaRPr sz="600"/>
          </a:p>
          <a:p>
            <a:pPr marL="12700" marR="1282700" lvl="0" indent="0" algn="l" rtl="0">
              <a:lnSpc>
                <a:spcPct val="11944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markerCorners, markerIds, rejectedCandidates = cv2.aruco.detectMarkers(frame, dictionary, parameters=parameters)</a:t>
            </a:r>
            <a:endParaRPr sz="600"/>
          </a:p>
          <a:p>
            <a:pPr marL="12700" marR="1282700" lvl="0" indent="0" algn="l" rtl="0">
              <a:lnSpc>
                <a:spcPct val="119444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282700" lvl="0" indent="0" algn="l" rtl="0">
              <a:lnSpc>
                <a:spcPct val="1228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= cv2.aruco.drawDetectedMarkers(frame,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282700" lvl="0" indent="0" algn="l" rtl="0">
              <a:lnSpc>
                <a:spcPct val="1228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markerCorners, markerIds)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275" y="2721425"/>
            <a:ext cx="3226725" cy="2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232172" y="1236221"/>
            <a:ext cx="8252100" cy="26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6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i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#Pose estimation for single markers.</a:t>
            </a: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/>
          </a:p>
          <a:p>
            <a:pPr marL="127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rvec, tvec, _objPoints = cv2.aruco.estimatePoseSingleMarkers(markerCorners,</a:t>
            </a:r>
            <a:r>
              <a:rPr lang="zh-TW" sz="2000">
                <a:solidFill>
                  <a:schemeClr val="dk1"/>
                </a:solidFill>
              </a:rPr>
              <a:t/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rgbClr val="FF0000"/>
                </a:solidFill>
              </a:rPr>
              <a:t>15</a:t>
            </a: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intrinsic, distortion) </a:t>
            </a:r>
            <a:endParaRPr sz="600"/>
          </a:p>
          <a:p>
            <a:pPr marL="127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= cv2.aruco.drawAxis(frame, intrinsic, </a:t>
            </a:r>
            <a:b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distortion, rvec, tvec, 0.1)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275" y="2721425"/>
            <a:ext cx="3226725" cy="2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651875" y="1279175"/>
            <a:ext cx="7834500" cy="3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900" rIns="0" bIns="0" anchor="t" anchorCtr="0">
            <a:sp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calibrate the</a:t>
            </a:r>
            <a:r>
              <a:rPr lang="zh-TW" sz="3200" b="1">
                <a:solidFill>
                  <a:schemeClr val="dk1"/>
                </a:solidFill>
              </a:rPr>
              <a:t> </a:t>
            </a: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</a:t>
            </a:r>
            <a:r>
              <a:rPr lang="zh-TW" sz="3200" b="1">
                <a:solidFill>
                  <a:schemeClr val="dk1"/>
                </a:solidFill>
              </a:rPr>
              <a:t> </a:t>
            </a: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69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</a:t>
            </a:r>
            <a:r>
              <a:rPr lang="zh-TW" sz="3200" b="1">
                <a:solidFill>
                  <a:schemeClr val="dk1"/>
                </a:solidFill>
              </a:rPr>
              <a:t> </a:t>
            </a: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zh-TW" sz="3200" b="1">
                <a:solidFill>
                  <a:schemeClr val="dk1"/>
                </a:solidFill>
              </a:rPr>
              <a:t> </a:t>
            </a: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TW" sz="3200" b="1">
                <a:solidFill>
                  <a:schemeClr val="dk1"/>
                </a:solidFill>
              </a:rPr>
              <a:t> </a:t>
            </a: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</a:t>
            </a:r>
            <a:r>
              <a:rPr lang="zh-TW" sz="3200" b="1">
                <a:solidFill>
                  <a:schemeClr val="dk1"/>
                </a:solidFill>
              </a:rPr>
              <a:t> </a:t>
            </a: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pose</a:t>
            </a:r>
            <a:r>
              <a:rPr lang="zh-TW" sz="3200" b="1">
                <a:solidFill>
                  <a:schemeClr val="dk1"/>
                </a:solidFill>
              </a:rPr>
              <a:t> </a:t>
            </a:r>
            <a:r>
              <a:rPr lang="zh-TW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24300" marR="0" lvl="0" indent="0" algn="l" rtl="0">
              <a:lnSpc>
                <a:spcPct val="11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   </a:t>
            </a: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 10.3478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24300" marR="0" lvl="0" indent="0" algn="l" rtl="0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   </a:t>
            </a: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y: 21.5618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24300" marR="0" lvl="0" indent="0" algn="l" rtl="0">
              <a:lnSpc>
                <a:spcPct val="11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   </a:t>
            </a: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z: 3.9908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770691" y="3336323"/>
            <a:ext cx="2830800" cy="150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2777133" y="2384227"/>
            <a:ext cx="4688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0">
                <a:latin typeface="Arial"/>
                <a:ea typeface="Arial"/>
                <a:cs typeface="Arial"/>
                <a:sym typeface="Arial"/>
              </a:rPr>
              <a:t>2. Tello EDU (50%)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149976" y="773653"/>
            <a:ext cx="1238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設備介紹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522591" y="1261881"/>
            <a:ext cx="4601700" cy="345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5896737" y="1615059"/>
            <a:ext cx="2632200" cy="233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6053328" y="1261871"/>
            <a:ext cx="2133300" cy="311700"/>
          </a:xfrm>
          <a:prstGeom prst="rect">
            <a:avLst/>
          </a:prstGeom>
          <a:noFill/>
          <a:ln w="9525" cap="flat" cmpd="sng">
            <a:solidFill>
              <a:srgbClr val="E7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200" rIns="0" bIns="0" anchor="t" anchorCtr="0">
            <a:spAutoFit/>
          </a:bodyPr>
          <a:lstStyle/>
          <a:p>
            <a:pPr marL="482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電池管家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948</Words>
  <Application>Microsoft Office PowerPoint</Application>
  <PresentationFormat>如螢幕大小 (16:9)</PresentationFormat>
  <Paragraphs>134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Calibri</vt:lpstr>
      <vt:lpstr>Consolas</vt:lpstr>
      <vt:lpstr>Arial</vt:lpstr>
      <vt:lpstr>Times New Roman</vt:lpstr>
      <vt:lpstr>Arimo</vt:lpstr>
      <vt:lpstr>Simple Light</vt:lpstr>
      <vt:lpstr>Lab05</vt:lpstr>
      <vt:lpstr>1. Marker Detection (50%)</vt:lpstr>
      <vt:lpstr>1. Marker Detection (50%)</vt:lpstr>
      <vt:lpstr>1. Marker Detection (50%)</vt:lpstr>
      <vt:lpstr>1. Marker Detection (50%)</vt:lpstr>
      <vt:lpstr>1. Marker Detection (50%)</vt:lpstr>
      <vt:lpstr>1. Marker Detection (50%)</vt:lpstr>
      <vt:lpstr>2. Tello EDU (50%)</vt:lpstr>
      <vt:lpstr>PowerPoint 簡報</vt:lpstr>
      <vt:lpstr>官方範例程式</vt:lpstr>
      <vt:lpstr>官方範例程式：Tello-Video</vt:lpstr>
      <vt:lpstr>官方範例程式：Tello-Video</vt:lpstr>
      <vt:lpstr>官方範例程式：Tello-Video</vt:lpstr>
      <vt:lpstr>官方範例程式：執行 Tello-Video</vt:lpstr>
      <vt:lpstr>官方範例程式：執行 Tello-Video</vt:lpstr>
      <vt:lpstr>官方範例程式：執行 Tello-Video</vt:lpstr>
      <vt:lpstr>修改 tello.py</vt:lpstr>
      <vt:lpstr>修改 tello.py</vt:lpstr>
      <vt:lpstr>PowerPoint 簡報</vt:lpstr>
      <vt:lpstr>Tello API</vt:lpstr>
      <vt:lpstr>修改 tello_control_ui.py</vt:lpstr>
      <vt:lpstr>修改 tello_control_ui.py</vt:lpstr>
      <vt:lpstr>取像控制</vt:lpstr>
      <vt:lpstr>測距離</vt:lpstr>
      <vt:lpstr>測距離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cp:lastModifiedBy>bosyuanhou@gmail.com</cp:lastModifiedBy>
  <cp:revision>2</cp:revision>
  <dcterms:modified xsi:type="dcterms:W3CDTF">2022-03-25T01:38:58Z</dcterms:modified>
</cp:coreProperties>
</file>