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82" r:id="rId3"/>
    <p:sldId id="261" r:id="rId4"/>
    <p:sldId id="271" r:id="rId5"/>
    <p:sldId id="273" r:id="rId6"/>
    <p:sldId id="274" r:id="rId7"/>
    <p:sldId id="275" r:id="rId8"/>
    <p:sldId id="260" r:id="rId9"/>
    <p:sldId id="262" r:id="rId10"/>
    <p:sldId id="263" r:id="rId11"/>
    <p:sldId id="266" r:id="rId12"/>
    <p:sldId id="283" r:id="rId13"/>
    <p:sldId id="285" r:id="rId14"/>
    <p:sldId id="286" r:id="rId15"/>
    <p:sldId id="257" r:id="rId16"/>
    <p:sldId id="265" r:id="rId17"/>
    <p:sldId id="287" r:id="rId18"/>
    <p:sldId id="264" r:id="rId19"/>
    <p:sldId id="279" r:id="rId20"/>
    <p:sldId id="284" r:id="rId21"/>
    <p:sldId id="281" r:id="rId22"/>
    <p:sldId id="278" r:id="rId2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557F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5352" autoAdjust="0"/>
  </p:normalViewPr>
  <p:slideViewPr>
    <p:cSldViewPr snapToGrid="0">
      <p:cViewPr varScale="1">
        <p:scale>
          <a:sx n="94" d="100"/>
          <a:sy n="94" d="100"/>
        </p:scale>
        <p:origin x="5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1B6C0D-AFC8-46CD-B136-117041F13113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D33D3-5F8C-4856-BCD6-9ADA4A70950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7586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FTVXBmzyWqtRYWPskNUH3_Lq0vnsC_xO/view?usp=sharing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drive.google.com/file/d/1twIeYTRAJcRFU2AZrAQ78PkfA6klwqn5/view?usp=sharing" TargetMode="Externa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Token embedding 1024+1(mask)-&gt;1025,768</a:t>
            </a:r>
          </a:p>
          <a:p>
            <a:r>
              <a:rPr lang="en-US" altLang="zh-TW" dirty="0"/>
              <a:t>Enc consists of </a:t>
            </a:r>
            <a:r>
              <a:rPr lang="en-US" altLang="zh-TW" dirty="0" err="1"/>
              <a:t>multihead</a:t>
            </a:r>
            <a:r>
              <a:rPr lang="en-US" altLang="zh-TW" dirty="0"/>
              <a:t> attention, </a:t>
            </a:r>
            <a:r>
              <a:rPr lang="en-US" altLang="zh-TW" dirty="0" err="1"/>
              <a:t>mlp</a:t>
            </a:r>
            <a:r>
              <a:rPr lang="en-US" altLang="zh-TW" dirty="0"/>
              <a:t> </a:t>
            </a:r>
          </a:p>
          <a:p>
            <a:r>
              <a:rPr lang="en-US" altLang="zh-TW" dirty="0" err="1"/>
              <a:t>Tokenpredict</a:t>
            </a:r>
            <a:r>
              <a:rPr lang="en-US" altLang="zh-TW" dirty="0"/>
              <a:t>  latent domain -&gt;token domain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DC37FE-933A-4007-AD59-C47086F4589E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010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1400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7879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51395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5843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3379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13679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zh-TW" b="0" i="0" dirty="0">
                <a:solidFill>
                  <a:srgbClr val="495057"/>
                </a:solidFill>
                <a:effectLst/>
                <a:latin typeface="-apple-system"/>
              </a:rPr>
              <a:t>dataset download: </a:t>
            </a:r>
            <a:r>
              <a:rPr lang="en-US" altLang="zh-TW" b="0" i="0" u="none" strike="noStrike" dirty="0">
                <a:solidFill>
                  <a:srgbClr val="0F6CBF"/>
                </a:solidFill>
                <a:effectLst/>
                <a:latin typeface="-apple-system"/>
                <a:hlinkClick r:id="rId3"/>
              </a:rPr>
              <a:t>https://drive.google.com/file/d/1FTVXBmzyWqtRYWPskNUH3_Lq0vnsC_xO/view?usp=sharing</a:t>
            </a:r>
            <a:endParaRPr lang="en-US" altLang="zh-TW" b="0" i="0" dirty="0">
              <a:solidFill>
                <a:srgbClr val="495057"/>
              </a:solidFill>
              <a:effectLst/>
              <a:latin typeface="-apple-system"/>
            </a:endParaRPr>
          </a:p>
          <a:p>
            <a:pPr algn="l" rtl="0"/>
            <a:r>
              <a:rPr lang="en-US" altLang="zh-TW" b="0" i="0" dirty="0">
                <a:solidFill>
                  <a:srgbClr val="495057"/>
                </a:solidFill>
                <a:effectLst/>
                <a:latin typeface="-apple-system"/>
              </a:rPr>
              <a:t>VQGAN pretrained weight: </a:t>
            </a:r>
            <a:r>
              <a:rPr lang="en-US" altLang="zh-TW" b="0" i="0" u="none" strike="noStrike" dirty="0">
                <a:solidFill>
                  <a:srgbClr val="0F6CBF"/>
                </a:solidFill>
                <a:effectLst/>
                <a:latin typeface="-apple-system"/>
                <a:hlinkClick r:id="rId4"/>
              </a:rPr>
              <a:t>https://drive.google.com/file/d/1twIeYTRAJcRFU2AZrAQ78PkfA6klwqn5/view?usp=sharing</a:t>
            </a:r>
            <a:endParaRPr lang="en-US" altLang="zh-TW" b="0" i="0" dirty="0">
              <a:solidFill>
                <a:srgbClr val="495057"/>
              </a:solidFill>
              <a:effectLst/>
              <a:latin typeface="-apple-system"/>
            </a:endParaRP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4128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995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BD33D3-5F8C-4856-BCD6-9ADA4A70950D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790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423036-757C-082A-03E5-4F69D80B8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B56C1BF-7991-7C7F-255F-6D68C3BF30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E59FFF-BFEF-5AEB-26BF-05F1F659D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D48A2C-74F7-0324-9992-9AE9FC6B9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929B31-F5A2-5FC7-B849-022F6C5D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2912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B1AFA5-4F2E-F5E2-3427-DF6FBDCB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D58C123-5AB9-1BDD-7DD4-A1E5AE508A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ABFFF6-A893-D80F-946F-15DFC2E93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893CC0C-9169-D588-B747-2508F2AB5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15D5B9-AE9B-4E98-0C61-F52D50E31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7343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C6037AF-1692-6A62-23D8-DB300842E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F013801-8650-03D7-3BD2-3CD620256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D5560F8-569E-9629-CB17-B5A8A9CE7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EA7098-0DAC-7C1C-B652-F81EE61B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D98BCD-095B-B010-E436-6A9E510C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896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75AD47-C61B-454E-7B4D-078DD0BAF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735A2-88BC-ADAA-4F69-CDFF7DC09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5B9119-0504-9BF9-470D-85B9574F0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9CB91-EED2-502E-4740-99B16B0E8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1A1EF05-FDF5-6C5D-2F58-93E79D3D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099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E230B6-C079-451E-1D47-7A50C1F6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BE24AA-AC66-E511-1A88-969681E6F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BF186E-4DC0-9002-7A86-6113F0F63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28237-BCBB-F88E-AE7F-4192B070B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A73DC7-70F2-B9AE-CACF-F58B0B2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066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4B8286-6363-0022-3892-A979B94F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A27DA2-A702-E84E-35DE-00A821A9C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DFACC18-14B6-2A7F-852F-3D16548CD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662898-8ACF-0337-8C0C-DEE28B0E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623DD5F-7BC4-FCC9-66C6-A85B780C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C6D6B4-B7A6-20D2-C205-B57C3C58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7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4CF4F0-6DDF-E66F-837D-A80BD30C7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A96DDA6-C743-734A-1D7C-E9B494FB7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41ABB94-8EB2-5F0D-817C-4A5FC53E83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6311A9-4013-1273-35F8-F85B99801F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9E2F573-F8A3-48F2-1120-707E0B5302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FF1BDF7-F685-45AB-F782-AB281821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2BD33B-7847-DF59-CE04-A675404EC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93A946-1574-A2A1-DC1C-958D2E2F7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225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228F5-BEEF-DFF5-4087-1692FA90D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015184E-7C93-8E75-1A78-F64CB7F6B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F71E715-AF91-B156-16B8-92A4DE8E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89B1B6C-C36D-4E6F-E466-30EB65B0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825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0712826-1E28-6F0A-F8B9-A3AD2886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ABCC3C5-055D-D036-3029-CEC2DE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7240257-91B6-69A6-6EA4-635CB60F5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00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E22670-F42C-484B-90D2-B24A979E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2058F7-D32E-BA6A-F6C6-FF042975B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F937911-9B7E-79F9-9068-DB390F03F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495ABE-C709-1053-00F4-FE7DC848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B04279-31D4-F77C-F963-748232AF8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0B81C82-17FF-EBF7-F212-7712E344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4726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115C1C-CF73-C04F-80F0-56CDFDA81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3EC781-9958-5221-22B8-002506E0D1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88DF9EC-0313-FB77-7100-115DB5D3AA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2EDF416-8742-9AC1-5DDF-1F9FFA50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CAADAF-C7DE-958E-4F23-244615301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91B41D-8928-A7F3-69DF-4D7DC87F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399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A9AB88B-0BEC-A1DF-FB2B-B31291F1E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8FCD841-C154-D38E-60E1-D1DA45622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7B6C66-3F82-F6A3-2409-399DAADA75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4F069-375C-4621-A9FA-0627A04AA245}" type="datetimeFigureOut">
              <a:rPr lang="zh-TW" altLang="en-US" smtClean="0"/>
              <a:t>2025/3/16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BF5CB06-A720-4810-4459-917CA8E398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6E47FD5-9EB2-97B7-E3A1-50A88F872F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05871-8345-4144-B93A-8015CAA524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8334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pandan2/cats-faces-64x64-for-generative-mode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A0956-0471-FDFF-40A0-62E8F064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2126" y="1122363"/>
            <a:ext cx="10592312" cy="2387600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Lab3 - </a:t>
            </a:r>
            <a:r>
              <a:rPr lang="en-US" altLang="zh-TW" sz="5400" b="1" dirty="0" err="1">
                <a:solidFill>
                  <a:schemeClr val="accent1"/>
                </a:solidFill>
                <a:latin typeface="+mn-lt"/>
              </a:rPr>
              <a:t>MaskGIT</a:t>
            </a:r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 for Image Inpainting</a:t>
            </a:r>
            <a:endParaRPr lang="zh-TW" altLang="en-US" sz="54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FB6E67-489A-9960-9CF1-D4AFE91A11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2025 Spring</a:t>
            </a: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TA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詹雨婷</a:t>
            </a:r>
          </a:p>
        </p:txBody>
      </p:sp>
    </p:spTree>
    <p:extLst>
      <p:ext uri="{BB962C8B-B14F-4D97-AF65-F5344CB8AC3E}">
        <p14:creationId xmlns:p14="http://schemas.microsoft.com/office/powerpoint/2010/main" val="1781302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597" y="-7963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Dataset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5CA15-280D-D9C4-4185-62AC2371C205}"/>
              </a:ext>
            </a:extLst>
          </p:cNvPr>
          <p:cNvSpPr txBox="1"/>
          <p:nvPr/>
        </p:nvSpPr>
        <p:spPr>
          <a:xfrm>
            <a:off x="1021556" y="1011872"/>
            <a:ext cx="995977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</a:rPr>
              <a:t>a. </a:t>
            </a:r>
            <a:r>
              <a:rPr lang="en-US" altLang="zh-TW" sz="2400" b="1" dirty="0"/>
              <a:t>Training dataset</a:t>
            </a:r>
          </a:p>
          <a:p>
            <a:pPr lvl="1"/>
            <a:r>
              <a:rPr lang="en-US" altLang="zh-TW" sz="2400" dirty="0"/>
              <a:t>image: 12000 </a:t>
            </a:r>
            <a:r>
              <a:rPr lang="en-US" altLang="zh-TW" sz="2400" dirty="0" err="1"/>
              <a:t>png</a:t>
            </a:r>
            <a:r>
              <a:rPr lang="en-US" altLang="zh-TW" sz="2400" dirty="0"/>
              <a:t> files</a:t>
            </a:r>
            <a:r>
              <a:rPr lang="en-US" altLang="zh-TW" sz="2400" b="1" dirty="0"/>
              <a:t> (./lab5_dataset/train)</a:t>
            </a:r>
          </a:p>
          <a:p>
            <a:pPr lvl="1"/>
            <a:endParaRPr lang="en-US" altLang="zh-TW" sz="8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b. </a:t>
            </a:r>
            <a:r>
              <a:rPr lang="en-US" altLang="zh-TW" sz="2400" b="1" dirty="0"/>
              <a:t>Validation dataset</a:t>
            </a:r>
          </a:p>
          <a:p>
            <a:pPr lvl="1"/>
            <a:r>
              <a:rPr lang="en-US" altLang="zh-TW" sz="2400" dirty="0"/>
              <a:t>image: 3000 </a:t>
            </a:r>
            <a:r>
              <a:rPr lang="en-US" altLang="zh-TW" sz="2400" dirty="0" err="1"/>
              <a:t>png</a:t>
            </a:r>
            <a:r>
              <a:rPr lang="en-US" altLang="zh-TW" sz="2400" dirty="0"/>
              <a:t> files </a:t>
            </a:r>
            <a:r>
              <a:rPr lang="en-US" altLang="zh-TW" sz="2400" b="1" dirty="0"/>
              <a:t>(./lab5_dataset/</a:t>
            </a:r>
            <a:r>
              <a:rPr lang="en-US" altLang="zh-TW" sz="2400" b="1" dirty="0" err="1"/>
              <a:t>val</a:t>
            </a:r>
            <a:r>
              <a:rPr lang="en-US" altLang="zh-TW" sz="2400" b="1" dirty="0"/>
              <a:t>)</a:t>
            </a:r>
          </a:p>
          <a:p>
            <a:pPr lvl="1"/>
            <a:endParaRPr lang="en-US" altLang="zh-TW" sz="800" dirty="0"/>
          </a:p>
          <a:p>
            <a:r>
              <a:rPr lang="en-US" altLang="zh-TW" sz="2400" b="1" dirty="0">
                <a:solidFill>
                  <a:srgbClr val="FF0000"/>
                </a:solidFill>
              </a:rPr>
              <a:t>c. </a:t>
            </a:r>
            <a:r>
              <a:rPr lang="en-US" altLang="zh-TW" sz="2400" b="1" dirty="0"/>
              <a:t>Testing dataset</a:t>
            </a:r>
          </a:p>
          <a:p>
            <a:pPr lvl="1"/>
            <a:r>
              <a:rPr lang="en-US" altLang="zh-TW" sz="2400" dirty="0"/>
              <a:t>masked image: 747 </a:t>
            </a:r>
            <a:r>
              <a:rPr lang="en-US" altLang="zh-TW" sz="2400" dirty="0" err="1"/>
              <a:t>png</a:t>
            </a:r>
            <a:r>
              <a:rPr lang="en-US" altLang="zh-TW" sz="2400" dirty="0"/>
              <a:t> files </a:t>
            </a:r>
            <a:r>
              <a:rPr lang="en-US" altLang="zh-TW" sz="2400" b="1" dirty="0"/>
              <a:t>(./lab5_dataset/</a:t>
            </a:r>
            <a:r>
              <a:rPr lang="en-US" altLang="zh-TW" sz="2400" b="1" dirty="0" err="1"/>
              <a:t>masked_image</a:t>
            </a:r>
            <a:r>
              <a:rPr lang="en-US" altLang="zh-TW" sz="2400" b="1" dirty="0"/>
              <a:t>)</a:t>
            </a:r>
            <a:endParaRPr lang="en-US" altLang="zh-TW" sz="2400" dirty="0"/>
          </a:p>
          <a:p>
            <a:pPr lvl="1"/>
            <a:r>
              <a:rPr lang="en-US" altLang="zh-TW" sz="2400" dirty="0"/>
              <a:t>mask: 747 </a:t>
            </a:r>
            <a:r>
              <a:rPr lang="en-US" altLang="zh-TW" sz="2400" dirty="0" err="1"/>
              <a:t>png</a:t>
            </a:r>
            <a:r>
              <a:rPr lang="en-US" altLang="zh-TW" sz="2400" dirty="0"/>
              <a:t> files</a:t>
            </a:r>
            <a:r>
              <a:rPr lang="en-US" altLang="zh-TW" sz="2400" b="1" dirty="0"/>
              <a:t> (./lab5_dataset/mask64 )</a:t>
            </a:r>
            <a:endParaRPr lang="en-US" altLang="zh-TW" sz="2400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E5CFF47-AE9A-8D41-4456-DBDEB29E3499}"/>
              </a:ext>
            </a:extLst>
          </p:cNvPr>
          <p:cNvSpPr txBox="1"/>
          <p:nvPr/>
        </p:nvSpPr>
        <p:spPr>
          <a:xfrm>
            <a:off x="1171190" y="6333599"/>
            <a:ext cx="117044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000" dirty="0"/>
              <a:t>Reference: </a:t>
            </a:r>
            <a:r>
              <a:rPr lang="en-US" altLang="zh-TW" sz="2000" dirty="0">
                <a:effectLst/>
                <a:hlinkClick r:id="rId3"/>
              </a:rPr>
              <a:t>https://www.kaggle.com/datasets/spandan2/cats-faces-64x64-for-generative-models</a:t>
            </a:r>
            <a:endParaRPr lang="zh-TW" altLang="en-US" sz="2000" dirty="0"/>
          </a:p>
          <a:p>
            <a:pPr>
              <a:buClr>
                <a:srgbClr val="FF0000"/>
              </a:buClr>
            </a:pPr>
            <a:r>
              <a:rPr lang="en-US" altLang="zh-TW" sz="2000" dirty="0"/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2A6447-2EB4-706D-AD66-82362A55A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3459" y="600019"/>
            <a:ext cx="2173651" cy="19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55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68" y="15033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VQGAN Stage1 Pretrained Weight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5CA15-280D-D9C4-4185-62AC2371C205}"/>
              </a:ext>
            </a:extLst>
          </p:cNvPr>
          <p:cNvSpPr txBox="1"/>
          <p:nvPr/>
        </p:nvSpPr>
        <p:spPr>
          <a:xfrm>
            <a:off x="778286" y="1233232"/>
            <a:ext cx="95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FF0000"/>
                </a:solidFill>
              </a:rPr>
              <a:t>You can’t modify any model structure or retrain stage1.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B9FBDC-177C-6D70-A27E-769B4937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159" y="2560228"/>
            <a:ext cx="3182488" cy="2186980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14DFF38-0DC0-FA52-AD22-77AFCCFCE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395" y="2560228"/>
            <a:ext cx="2630946" cy="219871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B10DB1E-4C17-825D-40BF-72CDCD3D96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089" y="2560228"/>
            <a:ext cx="4457929" cy="2692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C42AD3-0168-DFA7-13F5-7D0BFBD6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355" y="157068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Multi-Head Self-Attention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58CAA17-E17C-5F5E-A603-1B753D55F387}"/>
                  </a:ext>
                </a:extLst>
              </p:cNvPr>
              <p:cNvSpPr txBox="1"/>
              <p:nvPr/>
            </p:nvSpPr>
            <p:spPr>
              <a:xfrm>
                <a:off x="960397" y="1211749"/>
                <a:ext cx="10370082" cy="30469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800" dirty="0">
                    <a:solidFill>
                      <a:srgbClr val="FF0000"/>
                    </a:solidFill>
                  </a:rPr>
                  <a:t>You can’t use any functions directly ex. </a:t>
                </a:r>
                <a:r>
                  <a:rPr lang="en-US" altLang="zh-TW" sz="2800" dirty="0" err="1">
                    <a:solidFill>
                      <a:srgbClr val="FF0000"/>
                    </a:solidFill>
                  </a:rPr>
                  <a:t>torch.nn.MutiheadAttention</a:t>
                </a:r>
                <a:endParaRPr lang="en-US" altLang="zh-TW" sz="2800" dirty="0">
                  <a:solidFill>
                    <a:srgbClr val="FF0000"/>
                  </a:solidFill>
                </a:endParaRPr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altLang="zh-TW" sz="800" dirty="0"/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Multi-Head Attention: total #s of head set to 16.</a:t>
                </a:r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altLang="zh-TW" sz="800" dirty="0"/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r>
                  <a:rPr lang="en-US" altLang="zh-TW" sz="2800" dirty="0"/>
                  <a:t>Total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2800" dirty="0"/>
                  <a:t> set to 768</a:t>
                </a:r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altLang="zh-TW" sz="800" dirty="0"/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TW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TW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TW" sz="2800" dirty="0"/>
                  <a:t> for one head will be 768//16.</a:t>
                </a:r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en-US" altLang="zh-TW" sz="2800" dirty="0"/>
              </a:p>
              <a:p>
                <a:pPr marL="285750" indent="-285750">
                  <a:buClr>
                    <a:srgbClr val="FF0000"/>
                  </a:buClr>
                  <a:buFont typeface="Arial" panose="020B0604020202020204" pitchFamily="34" charset="0"/>
                  <a:buChar char="•"/>
                </a:pPr>
                <a:endParaRPr lang="zh-TW" altLang="en-US" sz="28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458CAA17-E17C-5F5E-A603-1B753D55F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397" y="1211749"/>
                <a:ext cx="10370082" cy="3046988"/>
              </a:xfrm>
              <a:prstGeom prst="rect">
                <a:avLst/>
              </a:prstGeom>
              <a:blipFill>
                <a:blip r:embed="rId2"/>
                <a:stretch>
                  <a:fillRect l="-1058" t="-2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圖片 5">
            <a:extLst>
              <a:ext uri="{FF2B5EF4-FFF2-40B4-BE49-F238E27FC236}">
                <a16:creationId xmlns:a16="http://schemas.microsoft.com/office/drawing/2014/main" id="{0782A10E-3D39-336D-6ED9-8D53D2390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787" b="10553"/>
          <a:stretch/>
        </p:blipFill>
        <p:spPr>
          <a:xfrm>
            <a:off x="960397" y="3707606"/>
            <a:ext cx="7211562" cy="984433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AE936605-52F5-D70E-71BA-006C24831E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9366"/>
          <a:stretch/>
        </p:blipFill>
        <p:spPr>
          <a:xfrm>
            <a:off x="1967250" y="5061481"/>
            <a:ext cx="4897818" cy="729454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1FB58A5B-D3F5-6380-F0DE-11BEE5157D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1916" t="599" r="1682" b="1"/>
          <a:stretch/>
        </p:blipFill>
        <p:spPr>
          <a:xfrm>
            <a:off x="8396949" y="1807369"/>
            <a:ext cx="3143250" cy="465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3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68" y="150333"/>
            <a:ext cx="10515600" cy="1325563"/>
          </a:xfrm>
        </p:spPr>
        <p:txBody>
          <a:bodyPr/>
          <a:lstStyle/>
          <a:p>
            <a:r>
              <a:rPr lang="en-US" altLang="zh-TW" b="1" dirty="0" err="1">
                <a:solidFill>
                  <a:schemeClr val="accent1"/>
                </a:solidFill>
                <a:latin typeface="+mn-lt"/>
              </a:rPr>
              <a:t>MaskGIT</a:t>
            </a:r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 Stage2 Training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5CA15-280D-D9C4-4185-62AC2371C205}"/>
              </a:ext>
            </a:extLst>
          </p:cNvPr>
          <p:cNvSpPr txBox="1"/>
          <p:nvPr/>
        </p:nvSpPr>
        <p:spPr>
          <a:xfrm>
            <a:off x="771142" y="1137610"/>
            <a:ext cx="95797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b="1" dirty="0">
                <a:solidFill>
                  <a:srgbClr val="FF0000"/>
                </a:solidFill>
              </a:rPr>
              <a:t>You can’t modify any model structure.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b="1" dirty="0"/>
              <a:t>Multi-Head Attention: total #s of head set to 16.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b="1" dirty="0"/>
              <a:t> 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61B25E-AD96-6242-C3E1-E232A28335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76" y="2183903"/>
            <a:ext cx="3259985" cy="780421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9F62684-F080-5E14-E493-4E67341B19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62"/>
          <a:stretch/>
        </p:blipFill>
        <p:spPr>
          <a:xfrm>
            <a:off x="4704425" y="2183903"/>
            <a:ext cx="5011075" cy="452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85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9D152951-5A8E-A142-5049-15FD3C8BF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1" y="780738"/>
            <a:ext cx="11189275" cy="607726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3BC363D-FC35-7499-79DF-BEF691B12613}"/>
              </a:ext>
            </a:extLst>
          </p:cNvPr>
          <p:cNvSpPr txBox="1"/>
          <p:nvPr/>
        </p:nvSpPr>
        <p:spPr>
          <a:xfrm>
            <a:off x="594231" y="180348"/>
            <a:ext cx="9579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b="1" dirty="0"/>
              <a:t>How to set the Masked token?</a:t>
            </a:r>
          </a:p>
        </p:txBody>
      </p:sp>
    </p:spTree>
    <p:extLst>
      <p:ext uri="{BB962C8B-B14F-4D97-AF65-F5344CB8AC3E}">
        <p14:creationId xmlns:p14="http://schemas.microsoft.com/office/powerpoint/2010/main" val="2184612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E45316D4-74DE-6EC2-AB59-5FE321035B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907"/>
          <a:stretch/>
        </p:blipFill>
        <p:spPr>
          <a:xfrm>
            <a:off x="2739267" y="1325702"/>
            <a:ext cx="6982951" cy="1434168"/>
          </a:xfrm>
          <a:prstGeom prst="rect">
            <a:avLst/>
          </a:prstGeo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68" y="15033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Inference for Image Inpainting Task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C4EFF28D-DD37-C055-CCE9-33B1E7009DF8}"/>
              </a:ext>
            </a:extLst>
          </p:cNvPr>
          <p:cNvSpPr txBox="1"/>
          <p:nvPr/>
        </p:nvSpPr>
        <p:spPr>
          <a:xfrm>
            <a:off x="869843" y="5055244"/>
            <a:ext cx="117044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800" dirty="0"/>
              <a:t>Tokenize the masked image 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800" dirty="0"/>
              <a:t>Interpret the </a:t>
            </a:r>
            <a:r>
              <a:rPr lang="en-US" altLang="zh-TW" sz="2800" b="1" dirty="0"/>
              <a:t>inpainting mask </a:t>
            </a:r>
            <a:r>
              <a:rPr lang="en-US" altLang="zh-TW" sz="2800" dirty="0"/>
              <a:t>as the initial mask in iterative decoding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6BC1C29-DE79-809E-7BDF-A7DA9C6A77B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907"/>
          <a:stretch/>
        </p:blipFill>
        <p:spPr>
          <a:xfrm>
            <a:off x="2739267" y="3071813"/>
            <a:ext cx="6982951" cy="143416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FDF0DB1D-D63A-291C-1FE0-C13EE874CB36}"/>
              </a:ext>
            </a:extLst>
          </p:cNvPr>
          <p:cNvSpPr txBox="1"/>
          <p:nvPr/>
        </p:nvSpPr>
        <p:spPr>
          <a:xfrm>
            <a:off x="927416" y="1603342"/>
            <a:ext cx="21476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800" dirty="0"/>
              <a:t>Masked image 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46230192-1B65-E548-98F6-EBC67B238F53}"/>
              </a:ext>
            </a:extLst>
          </p:cNvPr>
          <p:cNvSpPr txBox="1"/>
          <p:nvPr/>
        </p:nvSpPr>
        <p:spPr>
          <a:xfrm>
            <a:off x="927416" y="3294216"/>
            <a:ext cx="13551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800" dirty="0"/>
              <a:t>Binary Mask</a:t>
            </a:r>
          </a:p>
        </p:txBody>
      </p:sp>
    </p:spTree>
    <p:extLst>
      <p:ext uri="{BB962C8B-B14F-4D97-AF65-F5344CB8AC3E}">
        <p14:creationId xmlns:p14="http://schemas.microsoft.com/office/powerpoint/2010/main" val="3170858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9" y="-182352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Iterative Decoding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40AC1E6-C0E3-6044-A814-2C707DD417C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103"/>
          <a:stretch/>
        </p:blipFill>
        <p:spPr>
          <a:xfrm>
            <a:off x="6884119" y="534791"/>
            <a:ext cx="3328615" cy="22545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55807F5-6105-3E32-D22E-326252D683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409"/>
          <a:stretch/>
        </p:blipFill>
        <p:spPr>
          <a:xfrm>
            <a:off x="385782" y="3876614"/>
            <a:ext cx="3824288" cy="2657119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1F542136-896A-C128-5C06-A430993ACC52}"/>
              </a:ext>
            </a:extLst>
          </p:cNvPr>
          <p:cNvSpPr/>
          <p:nvPr/>
        </p:nvSpPr>
        <p:spPr>
          <a:xfrm>
            <a:off x="3678175" y="2370775"/>
            <a:ext cx="500062" cy="6000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746426-7FA2-7619-9478-3BBCF0699CCF}"/>
              </a:ext>
            </a:extLst>
          </p:cNvPr>
          <p:cNvSpPr/>
          <p:nvPr/>
        </p:nvSpPr>
        <p:spPr>
          <a:xfrm>
            <a:off x="12593" y="3848401"/>
            <a:ext cx="411195" cy="1512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59A1BA-B084-8B00-7878-F5984A5FA9C5}"/>
                  </a:ext>
                </a:extLst>
              </p:cNvPr>
              <p:cNvSpPr txBox="1"/>
              <p:nvPr/>
            </p:nvSpPr>
            <p:spPr>
              <a:xfrm>
                <a:off x="1608131" y="871625"/>
                <a:ext cx="5267802" cy="25699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Clr>
                    <a:srgbClr val="FF0000"/>
                  </a:buClr>
                  <a:buFont typeface="Calibri" panose="020F0502020204030204" pitchFamily="34" charset="0"/>
                  <a:buChar char="•"/>
                </a:pPr>
                <a:r>
                  <a:rPr lang="en-US" altLang="zh-TW" sz="2400" b="1" dirty="0"/>
                  <a:t>Mask Scheduling Functions</a:t>
                </a:r>
                <a:r>
                  <a:rPr lang="en-US" altLang="zh-TW" sz="2400" dirty="0"/>
                  <a:t>                                             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•cosine    • linear     • square</a:t>
                </a:r>
              </a:p>
              <a:p>
                <a:pPr marL="457200" indent="-457200">
                  <a:buClr>
                    <a:srgbClr val="FF0000"/>
                  </a:buClr>
                  <a:buFont typeface="Calibri" panose="020F0502020204030204" pitchFamily="34" charset="0"/>
                  <a:buChar char="•"/>
                </a:pPr>
                <a:endParaRPr lang="en-US" altLang="zh-TW" sz="900" dirty="0"/>
              </a:p>
              <a:p>
                <a:pPr marL="457200" indent="-457200">
                  <a:buClr>
                    <a:srgbClr val="FF0000"/>
                  </a:buClr>
                  <a:buFont typeface="Calibri" panose="020F0502020204030204" pitchFamily="34" charset="0"/>
                  <a:buChar char="•"/>
                </a:pPr>
                <a:r>
                  <a:rPr lang="en-US" altLang="zh-TW" sz="2400" b="1" dirty="0"/>
                  <a:t>Number of iterations 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altLang="zh-TW" sz="2400" b="1" dirty="0"/>
                  <a:t>  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altLang="zh-TW" sz="2400" b="1" dirty="0">
                    <a:solidFill>
                      <a:srgbClr val="FF0000"/>
                    </a:solidFill>
                  </a:rPr>
                  <a:t>     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(you can adjust)</a:t>
                </a:r>
              </a:p>
              <a:p>
                <a:pPr marL="457200" indent="-457200">
                  <a:buClr>
                    <a:srgbClr val="FF0000"/>
                  </a:buClr>
                  <a:buFont typeface="Calibri" panose="020F0502020204030204" pitchFamily="34" charset="0"/>
                  <a:buChar char="•"/>
                </a:pPr>
                <a:endParaRPr lang="en-US" altLang="zh-TW" sz="800" dirty="0">
                  <a:solidFill>
                    <a:srgbClr val="FF0000"/>
                  </a:solidFill>
                </a:endParaRPr>
              </a:p>
              <a:p>
                <a:pPr marL="457200" indent="-457200">
                  <a:buClr>
                    <a:srgbClr val="FF0000"/>
                  </a:buClr>
                  <a:buFont typeface="Calibri" panose="020F0502020204030204" pitchFamily="34" charset="0"/>
                  <a:buChar char="•"/>
                </a:pPr>
                <a:r>
                  <a:rPr lang="en-US" altLang="zh-TW" sz="2400" b="1" dirty="0"/>
                  <a:t>Sweet spot </a:t>
                </a:r>
                <a14:m>
                  <m:oMath xmlns:m="http://schemas.openxmlformats.org/officeDocument/2006/math">
                    <m:r>
                      <a:rPr lang="en-US" altLang="zh-TW" sz="2400" b="1" i="1" dirty="0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zh-TW" sz="2400" b="1" dirty="0"/>
                  <a:t>    </a:t>
                </a:r>
              </a:p>
              <a:p>
                <a:pPr>
                  <a:buClr>
                    <a:srgbClr val="FF0000"/>
                  </a:buClr>
                </a:pPr>
                <a:r>
                  <a:rPr lang="en-US" altLang="zh-TW" sz="2400" b="1" dirty="0">
                    <a:solidFill>
                      <a:srgbClr val="FF0000"/>
                    </a:solidFill>
                  </a:rPr>
                  <a:t>     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(you can adjust)</a:t>
                </a:r>
              </a:p>
            </p:txBody>
          </p:sp>
        </mc:Choice>
        <mc:Fallback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1F59A1BA-B084-8B00-7878-F5984A5FA9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8131" y="871625"/>
                <a:ext cx="5267802" cy="2569934"/>
              </a:xfrm>
              <a:prstGeom prst="rect">
                <a:avLst/>
              </a:prstGeom>
              <a:blipFill>
                <a:blip r:embed="rId4"/>
                <a:stretch>
                  <a:fillRect l="-1852" t="-2133" b="-42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圖片 11">
            <a:extLst>
              <a:ext uri="{FF2B5EF4-FFF2-40B4-BE49-F238E27FC236}">
                <a16:creationId xmlns:a16="http://schemas.microsoft.com/office/drawing/2014/main" id="{E20DAED0-4084-2264-7C55-D317085AAE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5368" y="710776"/>
            <a:ext cx="901264" cy="59213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E0EB66D7-BE81-6D5E-16C1-DC2949C907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8253" y="3634521"/>
            <a:ext cx="7265659" cy="3131750"/>
          </a:xfrm>
          <a:prstGeom prst="rect">
            <a:avLst/>
          </a:prstGeom>
        </p:spPr>
      </p:pic>
      <p:sp>
        <p:nvSpPr>
          <p:cNvPr id="2" name="圖說文字: 全向箭號 1">
            <a:extLst>
              <a:ext uri="{FF2B5EF4-FFF2-40B4-BE49-F238E27FC236}">
                <a16:creationId xmlns:a16="http://schemas.microsoft.com/office/drawing/2014/main" id="{D4F8790B-FA16-F568-16F4-0E35350287E3}"/>
              </a:ext>
            </a:extLst>
          </p:cNvPr>
          <p:cNvSpPr/>
          <p:nvPr/>
        </p:nvSpPr>
        <p:spPr>
          <a:xfrm>
            <a:off x="988906" y="5770881"/>
            <a:ext cx="230294" cy="209973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圖說文字: 全向箭號 3">
            <a:extLst>
              <a:ext uri="{FF2B5EF4-FFF2-40B4-BE49-F238E27FC236}">
                <a16:creationId xmlns:a16="http://schemas.microsoft.com/office/drawing/2014/main" id="{3BF0CBB3-96B8-295A-8882-04CEAAA2C87A}"/>
              </a:ext>
            </a:extLst>
          </p:cNvPr>
          <p:cNvSpPr/>
          <p:nvPr/>
        </p:nvSpPr>
        <p:spPr>
          <a:xfrm>
            <a:off x="4126885" y="2684358"/>
            <a:ext cx="230294" cy="209973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圖說文字: 全向箭號 10">
            <a:extLst>
              <a:ext uri="{FF2B5EF4-FFF2-40B4-BE49-F238E27FC236}">
                <a16:creationId xmlns:a16="http://schemas.microsoft.com/office/drawing/2014/main" id="{780855CE-B1A0-6F00-DD30-1F5F0EFED6E5}"/>
              </a:ext>
            </a:extLst>
          </p:cNvPr>
          <p:cNvSpPr/>
          <p:nvPr/>
        </p:nvSpPr>
        <p:spPr>
          <a:xfrm>
            <a:off x="7920219" y="3402434"/>
            <a:ext cx="230294" cy="209973"/>
          </a:xfrm>
          <a:prstGeom prst="quadArrowCallout">
            <a:avLst/>
          </a:prstGeom>
          <a:solidFill>
            <a:srgbClr val="FF0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5944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029AB-ADF3-B62C-C2D8-307A0440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019" y="685028"/>
            <a:ext cx="11617960" cy="682588"/>
          </a:xfrm>
        </p:spPr>
        <p:txBody>
          <a:bodyPr>
            <a:noAutofit/>
          </a:bodyPr>
          <a:lstStyle/>
          <a:p>
            <a:r>
              <a:rPr lang="en-US" altLang="zh-TW" sz="3600" b="0" dirty="0">
                <a:solidFill>
                  <a:srgbClr val="384887"/>
                </a:solidFill>
                <a:effectLst/>
                <a:latin typeface="Consolas" panose="020B0609020204030204" pitchFamily="49" charset="0"/>
              </a:rPr>
              <a:t>#At the end of the decoding process, add back the original(non-masked) token values</a:t>
            </a:r>
            <a:br>
              <a:rPr lang="en-US" altLang="zh-TW" sz="3600" b="0" dirty="0">
                <a:solidFill>
                  <a:srgbClr val="6688CC"/>
                </a:solidFill>
                <a:effectLst/>
                <a:latin typeface="Consolas" panose="020B0609020204030204" pitchFamily="49" charset="0"/>
              </a:rPr>
            </a:br>
            <a:endParaRPr lang="zh-TW" altLang="en-US" sz="3600" dirty="0"/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7EDDCC2F-D1F1-BC59-95B5-C693DEF9EC43}"/>
              </a:ext>
            </a:extLst>
          </p:cNvPr>
          <p:cNvSpPr txBox="1">
            <a:spLocks/>
          </p:cNvSpPr>
          <p:nvPr/>
        </p:nvSpPr>
        <p:spPr>
          <a:xfrm>
            <a:off x="287019" y="5747173"/>
            <a:ext cx="11617960" cy="988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solidFill>
                  <a:srgbClr val="FF0000"/>
                </a:solidFill>
              </a:rPr>
              <a:t>Adding back original pixel domain values is prohibited; doing so results in a score of zero.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3C75719-029B-3EEF-767C-74D3E69D4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66" y="1590266"/>
            <a:ext cx="10498667" cy="3900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54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68" y="15033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Requirements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06B1E4F2-96BD-A2E0-D1E3-F4F111F68674}"/>
              </a:ext>
            </a:extLst>
          </p:cNvPr>
          <p:cNvSpPr txBox="1"/>
          <p:nvPr/>
        </p:nvSpPr>
        <p:spPr>
          <a:xfrm>
            <a:off x="628649" y="1397315"/>
            <a:ext cx="11408569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2800" dirty="0"/>
              <a:t>Download the dataset and pretrained weight of VQGAN (</a:t>
            </a:r>
            <a:r>
              <a:rPr lang="en-US" altLang="zh-TW" sz="2800" dirty="0" err="1"/>
              <a:t>MaskGIT</a:t>
            </a:r>
            <a:r>
              <a:rPr lang="en-US" altLang="zh-TW" sz="2800" dirty="0"/>
              <a:t> stage1).</a:t>
            </a:r>
          </a:p>
          <a:p>
            <a:pPr marL="342900" indent="-342900">
              <a:buAutoNum type="arabicPeriod"/>
            </a:pPr>
            <a:endParaRPr lang="en-US" altLang="zh-TW" sz="300" dirty="0"/>
          </a:p>
          <a:p>
            <a:pPr marL="342900" indent="-342900">
              <a:buAutoNum type="arabicPeriod"/>
            </a:pPr>
            <a:r>
              <a:rPr lang="en-US" altLang="zh-TW" sz="2800" dirty="0"/>
              <a:t>Implement the Multi-head attention module on your own, if you use any function directly, your score will -15. </a:t>
            </a:r>
          </a:p>
          <a:p>
            <a:pPr marL="342900" indent="-342900">
              <a:buAutoNum type="arabicPeriod"/>
            </a:pPr>
            <a:endParaRPr lang="en-US" altLang="zh-TW" sz="300" dirty="0"/>
          </a:p>
          <a:p>
            <a:pPr marL="342900" indent="-342900">
              <a:buAutoNum type="arabicPeriod"/>
            </a:pPr>
            <a:r>
              <a:rPr lang="en-US" altLang="zh-TW" sz="2800" dirty="0"/>
              <a:t>Train your transformer model (</a:t>
            </a:r>
            <a:r>
              <a:rPr lang="en-US" altLang="zh-TW" sz="2800" dirty="0" err="1"/>
              <a:t>MaskGIT</a:t>
            </a:r>
            <a:r>
              <a:rPr lang="en-US" altLang="zh-TW" sz="2800" dirty="0"/>
              <a:t> stage2) from scratch.</a:t>
            </a:r>
          </a:p>
          <a:p>
            <a:pPr marL="342900" indent="-342900">
              <a:buAutoNum type="arabicPeriod"/>
            </a:pPr>
            <a:endParaRPr lang="en-US" altLang="zh-TW" sz="300" dirty="0"/>
          </a:p>
          <a:p>
            <a:pPr marL="342900" indent="-342900">
              <a:buAutoNum type="arabicPeriod"/>
            </a:pPr>
            <a:r>
              <a:rPr lang="en-US" altLang="zh-TW" sz="2800" dirty="0"/>
              <a:t>Implement iterative decoding for inpainting task.</a:t>
            </a:r>
          </a:p>
          <a:p>
            <a:pPr marL="342900" indent="-342900">
              <a:buAutoNum type="arabicPeriod"/>
            </a:pPr>
            <a:endParaRPr lang="en-US" altLang="zh-TW" sz="300" dirty="0"/>
          </a:p>
          <a:p>
            <a:pPr marL="342900" indent="-342900">
              <a:buAutoNum type="arabicPeriod"/>
            </a:pPr>
            <a:r>
              <a:rPr lang="en-US" altLang="zh-TW" sz="2800" dirty="0"/>
              <a:t>Compare the FID score with different settings of mask scheduling parameters and visualize the iterative decoding for mask in latent domain or predicted images.   </a:t>
            </a:r>
          </a:p>
        </p:txBody>
      </p:sp>
    </p:spTree>
    <p:extLst>
      <p:ext uri="{BB962C8B-B14F-4D97-AF65-F5344CB8AC3E}">
        <p14:creationId xmlns:p14="http://schemas.microsoft.com/office/powerpoint/2010/main" val="42511577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56" y="157477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Report Spec (100%)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AC76EB6-7F9B-2530-716C-139D762CDF43}"/>
              </a:ext>
            </a:extLst>
          </p:cNvPr>
          <p:cNvSpPr txBox="1"/>
          <p:nvPr/>
        </p:nvSpPr>
        <p:spPr>
          <a:xfrm>
            <a:off x="362637" y="1238903"/>
            <a:ext cx="126389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400" b="1" dirty="0"/>
              <a:t>1. Introduction (5%)</a:t>
            </a:r>
          </a:p>
          <a:p>
            <a:pPr>
              <a:buClr>
                <a:srgbClr val="FF0000"/>
              </a:buClr>
            </a:pPr>
            <a:r>
              <a:rPr lang="en-US" altLang="zh-TW" sz="2400" b="1" dirty="0"/>
              <a:t>2. Implementation Details (45%) 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 A. The details of your model (Multi-Head Self-Attention)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      (if you directly call any function, you can’t get any score in this part.)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 B. The details of your stage2 training (MVTM, forward, loss)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 C. The details of your inference for inpainting task (iterative decoding)</a:t>
            </a:r>
          </a:p>
          <a:p>
            <a:pPr>
              <a:buClr>
                <a:srgbClr val="FF0000"/>
              </a:buClr>
            </a:pPr>
            <a:r>
              <a:rPr lang="en-US" altLang="zh-TW" sz="2400" b="1" dirty="0"/>
              <a:t>3. Discussion(bonus: 10%) 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A. Anything you want to share</a:t>
            </a:r>
          </a:p>
          <a:p>
            <a:pPr>
              <a:buClr>
                <a:srgbClr val="FF0000"/>
              </a:buClr>
            </a:pPr>
            <a:r>
              <a:rPr lang="en-US" altLang="zh-TW" sz="2400" b="1" dirty="0"/>
              <a:t>4. Experiment Score (50%) </a:t>
            </a:r>
          </a:p>
          <a:p>
            <a:pPr>
              <a:buClr>
                <a:srgbClr val="FF0000"/>
              </a:buClr>
            </a:pPr>
            <a:endParaRPr lang="en-US" altLang="zh-TW" sz="2400" dirty="0"/>
          </a:p>
        </p:txBody>
      </p:sp>
    </p:spTree>
    <p:extLst>
      <p:ext uri="{BB962C8B-B14F-4D97-AF65-F5344CB8AC3E}">
        <p14:creationId xmlns:p14="http://schemas.microsoft.com/office/powerpoint/2010/main" val="1107173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43" y="0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Submission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22C05F66-B6EE-2904-7438-CAA9E02074EC}"/>
              </a:ext>
            </a:extLst>
          </p:cNvPr>
          <p:cNvSpPr txBox="1"/>
          <p:nvPr/>
        </p:nvSpPr>
        <p:spPr>
          <a:xfrm>
            <a:off x="700285" y="1142999"/>
            <a:ext cx="1135122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altLang="zh-TW" sz="900" dirty="0"/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800" dirty="0"/>
              <a:t>If the zip file name or the report spec have format error, you will be punished (-5) 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900" dirty="0"/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800" dirty="0"/>
              <a:t>Submission Deadline: </a:t>
            </a:r>
            <a:r>
              <a:rPr lang="en-US" altLang="zh-TW" sz="2800" b="1" dirty="0"/>
              <a:t>4/1 (Tue) 23:59 p.m. </a:t>
            </a:r>
          </a:p>
          <a:p>
            <a:pPr>
              <a:buClr>
                <a:srgbClr val="FF0000"/>
              </a:buClr>
            </a:pPr>
            <a:endParaRPr lang="en-US" altLang="zh-TW" sz="900" dirty="0"/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800" dirty="0"/>
              <a:t>Turn in: a. Experiment Report (.pdf) b. Source code 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900" dirty="0"/>
          </a:p>
        </p:txBody>
      </p:sp>
    </p:spTree>
    <p:extLst>
      <p:ext uri="{BB962C8B-B14F-4D97-AF65-F5344CB8AC3E}">
        <p14:creationId xmlns:p14="http://schemas.microsoft.com/office/powerpoint/2010/main" val="260863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>
            <a:extLst>
              <a:ext uri="{FF2B5EF4-FFF2-40B4-BE49-F238E27FC236}">
                <a16:creationId xmlns:a16="http://schemas.microsoft.com/office/drawing/2014/main" id="{926280CB-759C-FD38-C540-F03FFB155119}"/>
              </a:ext>
            </a:extLst>
          </p:cNvPr>
          <p:cNvSpPr txBox="1"/>
          <p:nvPr/>
        </p:nvSpPr>
        <p:spPr>
          <a:xfrm>
            <a:off x="298343" y="1332633"/>
            <a:ext cx="11959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endParaRPr lang="en-US" altLang="zh-TW" sz="3200" dirty="0"/>
          </a:p>
          <a:p>
            <a:pPr marL="457200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endParaRPr lang="en-US" altLang="zh-TW" sz="800" dirty="0"/>
          </a:p>
          <a:p>
            <a:pPr marL="914400" lvl="1" indent="-457200">
              <a:buClr>
                <a:srgbClr val="FF0000"/>
              </a:buClr>
              <a:buFont typeface="Wingdings" panose="05000000000000000000" pitchFamily="2" charset="2"/>
              <a:buChar char="Ø"/>
            </a:pPr>
            <a:r>
              <a:rPr lang="en-US" altLang="zh-TW" sz="3200" dirty="0"/>
              <a:t>show iterative decoding 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8F68A2C6-D5C6-CC11-4C0A-E979E779D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69" y="4490092"/>
            <a:ext cx="5493545" cy="2367908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23AEFFA4-1C04-D733-4847-9D34A9533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469" y="3135771"/>
            <a:ext cx="5957889" cy="1243954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546D967-248E-FF1D-8708-B0A1665829EB}"/>
              </a:ext>
            </a:extLst>
          </p:cNvPr>
          <p:cNvSpPr txBox="1"/>
          <p:nvPr/>
        </p:nvSpPr>
        <p:spPr>
          <a:xfrm>
            <a:off x="870003" y="3003748"/>
            <a:ext cx="117092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800" b="1" dirty="0"/>
              <a:t>1.Mask in latent domain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C9BA103-E396-1D1D-5CA2-319BAC85FCFF}"/>
              </a:ext>
            </a:extLst>
          </p:cNvPr>
          <p:cNvSpPr txBox="1"/>
          <p:nvPr/>
        </p:nvSpPr>
        <p:spPr>
          <a:xfrm>
            <a:off x="870003" y="4379725"/>
            <a:ext cx="4259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800" b="1" dirty="0"/>
              <a:t>2.Predicted image 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E35A2F62-DD6B-9A20-A6DE-26CD241A4F07}"/>
              </a:ext>
            </a:extLst>
          </p:cNvPr>
          <p:cNvSpPr txBox="1"/>
          <p:nvPr/>
        </p:nvSpPr>
        <p:spPr>
          <a:xfrm>
            <a:off x="298343" y="779260"/>
            <a:ext cx="8705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800" b="1" u="sng" dirty="0">
                <a:solidFill>
                  <a:srgbClr val="4472C4"/>
                </a:solidFill>
              </a:rPr>
              <a:t>(Prove your code implementation is correct)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B59DEF2-89FF-5162-96FA-85449E945C27}"/>
              </a:ext>
            </a:extLst>
          </p:cNvPr>
          <p:cNvSpPr txBox="1"/>
          <p:nvPr/>
        </p:nvSpPr>
        <p:spPr>
          <a:xfrm>
            <a:off x="298343" y="1347512"/>
            <a:ext cx="9876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3200" b="1" dirty="0"/>
              <a:t>Experimental results (30%)</a:t>
            </a:r>
          </a:p>
        </p:txBody>
      </p:sp>
      <p:sp>
        <p:nvSpPr>
          <p:cNvPr id="7" name="標題 1">
            <a:extLst>
              <a:ext uri="{FF2B5EF4-FFF2-40B4-BE49-F238E27FC236}">
                <a16:creationId xmlns:a16="http://schemas.microsoft.com/office/drawing/2014/main" id="{BF32B8BD-0F2F-3FD2-F473-C5EFBE0B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43" y="-78267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Experiment Score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5DF27A7-BE94-1E43-20FD-9825E9508E94}"/>
              </a:ext>
            </a:extLst>
          </p:cNvPr>
          <p:cNvSpPr txBox="1"/>
          <p:nvPr/>
        </p:nvSpPr>
        <p:spPr>
          <a:xfrm>
            <a:off x="1187648" y="2511622"/>
            <a:ext cx="62900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 •</a:t>
            </a:r>
            <a:r>
              <a:rPr lang="en-US" altLang="zh-TW" sz="2400" dirty="0"/>
              <a:t>cosine    </a:t>
            </a:r>
            <a:r>
              <a:rPr lang="en-US" altLang="zh-TW" sz="2400" dirty="0">
                <a:solidFill>
                  <a:srgbClr val="FF0000"/>
                </a:solidFill>
              </a:rPr>
              <a:t>•</a:t>
            </a:r>
            <a:r>
              <a:rPr lang="en-US" altLang="zh-TW" sz="2400" dirty="0"/>
              <a:t> linear     </a:t>
            </a:r>
            <a:r>
              <a:rPr lang="en-US" altLang="zh-TW" sz="2400" dirty="0">
                <a:solidFill>
                  <a:srgbClr val="FF0000"/>
                </a:solidFill>
              </a:rPr>
              <a:t>•</a:t>
            </a:r>
            <a:r>
              <a:rPr lang="en-US" altLang="zh-TW" sz="2400" dirty="0"/>
              <a:t> square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554052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343" y="-78267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Experiment Score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EE2AD3F-2570-857D-E1FE-9C6D1C0C1E5D}"/>
              </a:ext>
            </a:extLst>
          </p:cNvPr>
          <p:cNvSpPr txBox="1"/>
          <p:nvPr/>
        </p:nvSpPr>
        <p:spPr>
          <a:xfrm>
            <a:off x="298343" y="954908"/>
            <a:ext cx="9876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3200" b="1" dirty="0"/>
              <a:t>The Best FID Score(20%)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7587ABD-050D-0158-D959-CF2672FA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8116" y="598141"/>
            <a:ext cx="2515541" cy="204823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EAD110E0-C4AA-1096-E599-E9BCA962F6A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99" t="40603" r="28677" b="35212"/>
          <a:stretch/>
        </p:blipFill>
        <p:spPr>
          <a:xfrm>
            <a:off x="651420" y="1554313"/>
            <a:ext cx="8512900" cy="623147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B5F0003F-002A-5265-526B-30CF8F9B40A1}"/>
              </a:ext>
            </a:extLst>
          </p:cNvPr>
          <p:cNvSpPr txBox="1"/>
          <p:nvPr/>
        </p:nvSpPr>
        <p:spPr>
          <a:xfrm>
            <a:off x="-115147" y="2244946"/>
            <a:ext cx="126389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2400" dirty="0"/>
              <a:t>          • Screenshot 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      • Masked Images v.s </a:t>
            </a:r>
            <a:r>
              <a:rPr lang="en-US" altLang="zh-TW" sz="2400" dirty="0" err="1"/>
              <a:t>MaskGIT</a:t>
            </a:r>
            <a:r>
              <a:rPr lang="en-US" altLang="zh-TW" sz="2400" dirty="0"/>
              <a:t> Inpainting Results</a:t>
            </a:r>
          </a:p>
          <a:p>
            <a:pPr>
              <a:buClr>
                <a:srgbClr val="FF0000"/>
              </a:buClr>
            </a:pPr>
            <a:r>
              <a:rPr lang="en-US" altLang="zh-TW" sz="2400" dirty="0"/>
              <a:t>          • The setting about training strategy, mask scheduling parameters, and so 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8A948D-6E36-59F6-1301-E6C48B6BD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91"/>
          <a:stretch/>
        </p:blipFill>
        <p:spPr bwMode="auto">
          <a:xfrm>
            <a:off x="2298064" y="3565948"/>
            <a:ext cx="9170744" cy="3105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448E1B74-9C05-1951-0717-F22FEE6098AF}"/>
              </a:ext>
            </a:extLst>
          </p:cNvPr>
          <p:cNvSpPr txBox="1"/>
          <p:nvPr/>
        </p:nvSpPr>
        <p:spPr>
          <a:xfrm>
            <a:off x="425268" y="3976132"/>
            <a:ext cx="18727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/>
              <a:t>Masked </a:t>
            </a:r>
          </a:p>
          <a:p>
            <a:pPr algn="ctr"/>
            <a:r>
              <a:rPr lang="en-US" altLang="zh-TW" sz="2000" b="1" dirty="0"/>
              <a:t>Images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ACAAF8-F818-C39F-8E39-A421D2C94061}"/>
              </a:ext>
            </a:extLst>
          </p:cNvPr>
          <p:cNvSpPr txBox="1"/>
          <p:nvPr/>
        </p:nvSpPr>
        <p:spPr>
          <a:xfrm>
            <a:off x="425268" y="5427280"/>
            <a:ext cx="18727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b="1" dirty="0" err="1"/>
              <a:t>MaskGIT</a:t>
            </a:r>
            <a:r>
              <a:rPr lang="en-US" altLang="zh-TW" sz="2000" b="1" dirty="0"/>
              <a:t> Inpainting</a:t>
            </a:r>
          </a:p>
          <a:p>
            <a:pPr algn="ctr"/>
            <a:r>
              <a:rPr lang="en-US" altLang="zh-TW" sz="2000" b="1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4284491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68" y="150333"/>
            <a:ext cx="10515600" cy="1325563"/>
          </a:xfrm>
        </p:spPr>
        <p:txBody>
          <a:bodyPr/>
          <a:lstStyle/>
          <a:p>
            <a:r>
              <a:rPr lang="en-US" altLang="zh-TW" sz="4400" b="1" dirty="0">
                <a:solidFill>
                  <a:schemeClr val="accent1"/>
                </a:solidFill>
                <a:latin typeface="+mn-lt"/>
              </a:rPr>
              <a:t>References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7AD5CA15-280D-D9C4-4185-62AC2371C205}"/>
              </a:ext>
            </a:extLst>
          </p:cNvPr>
          <p:cNvSpPr txBox="1"/>
          <p:nvPr/>
        </p:nvSpPr>
        <p:spPr>
          <a:xfrm>
            <a:off x="384068" y="1475896"/>
            <a:ext cx="1130916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Ashish Vaswani, Noam </a:t>
            </a:r>
            <a:r>
              <a:rPr lang="en-US" altLang="zh-TW" sz="2000" dirty="0" err="1"/>
              <a:t>Shazeer</a:t>
            </a:r>
            <a:r>
              <a:rPr lang="en-US" altLang="zh-TW" sz="2000" dirty="0"/>
              <a:t>, Niki Parmar, Jakob </a:t>
            </a:r>
            <a:r>
              <a:rPr lang="en-US" altLang="zh-TW" sz="2000" dirty="0" err="1"/>
              <a:t>Uszkoreit</a:t>
            </a:r>
            <a:r>
              <a:rPr lang="en-US" altLang="zh-TW" sz="2000" dirty="0"/>
              <a:t>, </a:t>
            </a:r>
            <a:r>
              <a:rPr lang="en-US" altLang="zh-TW" sz="2000" dirty="0" err="1"/>
              <a:t>Llion</a:t>
            </a:r>
            <a:r>
              <a:rPr lang="en-US" altLang="zh-TW" sz="2000" dirty="0"/>
              <a:t> Jones, Aidan N. Gomez, Lukasz Kaiser, and Illia </a:t>
            </a:r>
            <a:r>
              <a:rPr lang="en-US" altLang="zh-TW" sz="2000" dirty="0" err="1"/>
              <a:t>Polosukhin</a:t>
            </a:r>
            <a:r>
              <a:rPr lang="en-US" altLang="zh-TW" sz="2000" dirty="0"/>
              <a:t>. Attention is all you need. In </a:t>
            </a:r>
            <a:r>
              <a:rPr lang="en-US" altLang="zh-TW" sz="2000" dirty="0" err="1"/>
              <a:t>NeurIPS</a:t>
            </a:r>
            <a:r>
              <a:rPr lang="en-US" altLang="zh-TW" sz="2000" dirty="0"/>
              <a:t>, 2017. </a:t>
            </a:r>
            <a:r>
              <a:rPr lang="en-US" altLang="zh-TW" sz="2000" dirty="0">
                <a:solidFill>
                  <a:srgbClr val="557FC9"/>
                </a:solidFill>
              </a:rPr>
              <a:t>https://arxiv.org/pdf/2202.04200.pdf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/>
              <a:t>A. van den Oord, O. </a:t>
            </a:r>
            <a:r>
              <a:rPr lang="en-US" altLang="zh-TW" sz="2000" dirty="0" err="1"/>
              <a:t>Vinyals</a:t>
            </a:r>
            <a:r>
              <a:rPr lang="en-US" altLang="zh-TW" sz="2000" dirty="0"/>
              <a:t>, et al., “Neural discrete representation learning,” in Advances in Neural Information Processing Systems, pp. 6306–6315, 2017. </a:t>
            </a:r>
            <a:r>
              <a:rPr lang="en-US" altLang="zh-TW" sz="2000" dirty="0">
                <a:solidFill>
                  <a:schemeClr val="accent1"/>
                </a:solidFill>
              </a:rPr>
              <a:t>https://arxiv.org/abs/1711.00937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/>
              <a:t>Esser</a:t>
            </a:r>
            <a:r>
              <a:rPr lang="en-US" altLang="zh-TW" sz="2000" dirty="0"/>
              <a:t>, P., </a:t>
            </a:r>
            <a:r>
              <a:rPr lang="en-US" altLang="zh-TW" sz="2000" dirty="0" err="1"/>
              <a:t>Rombach</a:t>
            </a:r>
            <a:r>
              <a:rPr lang="en-US" altLang="zh-TW" sz="2000" dirty="0"/>
              <a:t>, R., and </a:t>
            </a:r>
            <a:r>
              <a:rPr lang="en-US" altLang="zh-TW" sz="2000" dirty="0" err="1"/>
              <a:t>Ommer</a:t>
            </a:r>
            <a:r>
              <a:rPr lang="en-US" altLang="zh-TW" sz="2000" dirty="0"/>
              <a:t>, B.: Taming Transformers for High-Resolution Image Synthesis. In: Proceedings of the IEEE/CVF Conference on Computer Vision and Pattern Recognition, pp. 12873–12883 (2021) </a:t>
            </a:r>
            <a:r>
              <a:rPr lang="en-US" altLang="zh-TW" sz="2000" dirty="0">
                <a:solidFill>
                  <a:schemeClr val="accent1"/>
                </a:solidFill>
              </a:rPr>
              <a:t>https://arxiv.org/abs/2012.09841</a:t>
            </a:r>
          </a:p>
          <a:p>
            <a:pPr marL="514350" indent="-514350">
              <a:buFont typeface="+mj-lt"/>
              <a:buAutoNum type="arabicPeriod"/>
            </a:pPr>
            <a:endParaRPr lang="en-US" altLang="zh-TW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sz="2000" dirty="0" err="1"/>
              <a:t>Huiwen</a:t>
            </a:r>
            <a:r>
              <a:rPr lang="en-US" altLang="zh-TW" sz="2000" dirty="0"/>
              <a:t> Chang, Han Zhang, Lu Jiang, Ce Liu, and William T. Freeman. </a:t>
            </a:r>
            <a:r>
              <a:rPr lang="en-US" altLang="zh-TW" sz="2000" dirty="0" err="1"/>
              <a:t>Maskgit</a:t>
            </a:r>
            <a:r>
              <a:rPr lang="en-US" altLang="zh-TW" sz="2000" dirty="0"/>
              <a:t>: Masked generative image transformer. In: Proceedings of the IEEE/CVF Conference on Computer Vision and Pattern Recognition, June 2022. </a:t>
            </a:r>
            <a:r>
              <a:rPr lang="en-US" altLang="zh-TW" sz="2000" dirty="0">
                <a:solidFill>
                  <a:schemeClr val="accent1"/>
                </a:solidFill>
              </a:rPr>
              <a:t>https://arxiv.org/abs/2202.04200</a:t>
            </a:r>
          </a:p>
        </p:txBody>
      </p:sp>
    </p:spTree>
    <p:extLst>
      <p:ext uri="{BB962C8B-B14F-4D97-AF65-F5344CB8AC3E}">
        <p14:creationId xmlns:p14="http://schemas.microsoft.com/office/powerpoint/2010/main" val="3049295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A0956-0471-FDFF-40A0-62E8F064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44" y="1484441"/>
            <a:ext cx="10592312" cy="2387600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Introduction</a:t>
            </a:r>
            <a:endParaRPr lang="zh-TW" altLang="en-US" sz="54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58320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C42AD3-0168-DFA7-13F5-7D0BFBD6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31" y="2187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VQ-VAE (prior work)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CB0E3A-E85C-8D6A-6849-B044533B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612" y="4720176"/>
            <a:ext cx="6371641" cy="92998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5F62FCC-0222-3C41-78AE-B7A307780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84083"/>
            <a:ext cx="12192000" cy="3736093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E8E1BFFF-0995-7FAC-7F13-90476F50E0C8}"/>
              </a:ext>
            </a:extLst>
          </p:cNvPr>
          <p:cNvSpPr txBox="1"/>
          <p:nvPr/>
        </p:nvSpPr>
        <p:spPr>
          <a:xfrm>
            <a:off x="1382914" y="5799382"/>
            <a:ext cx="98762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3200" dirty="0"/>
              <a:t>Vector quantization: Maps each channel vector in latent space to the nearest codebook entry.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32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32481C-A2A3-84C6-5C4E-166E3FE5FBFD}"/>
              </a:ext>
            </a:extLst>
          </p:cNvPr>
          <p:cNvSpPr/>
          <p:nvPr/>
        </p:nvSpPr>
        <p:spPr>
          <a:xfrm>
            <a:off x="2926080" y="1070187"/>
            <a:ext cx="4870027" cy="334602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7FBCC3E-0B80-06F4-FB6A-E0C525892057}"/>
              </a:ext>
            </a:extLst>
          </p:cNvPr>
          <p:cNvSpPr txBox="1"/>
          <p:nvPr/>
        </p:nvSpPr>
        <p:spPr>
          <a:xfrm>
            <a:off x="6096000" y="1882987"/>
            <a:ext cx="14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(codebook)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EE7D468-736F-5E55-5F61-DACE22AC372F}"/>
              </a:ext>
            </a:extLst>
          </p:cNvPr>
          <p:cNvSpPr txBox="1"/>
          <p:nvPr/>
        </p:nvSpPr>
        <p:spPr>
          <a:xfrm>
            <a:off x="4965885" y="3936827"/>
            <a:ext cx="141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(token)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5411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8C42AD3-0168-DFA7-13F5-7D0BFBD6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1" y="-152344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VQ-GAN (prior work)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EB0A9CD-001C-B6CF-DB75-C4939DCDF5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9864" y="769741"/>
            <a:ext cx="7378871" cy="2882224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635A7108-EC7D-EDB2-A229-02D1DF5FB27B}"/>
              </a:ext>
            </a:extLst>
          </p:cNvPr>
          <p:cNvSpPr txBox="1"/>
          <p:nvPr/>
        </p:nvSpPr>
        <p:spPr>
          <a:xfrm>
            <a:off x="1525153" y="5910449"/>
            <a:ext cx="103755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3200" dirty="0"/>
              <a:t>Autoregressive Transformer: sequential token generation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32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F85DB01-30F9-DE61-DB6A-38BB749A7B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1280"/>
          <a:stretch/>
        </p:blipFill>
        <p:spPr>
          <a:xfrm>
            <a:off x="2300381" y="4218570"/>
            <a:ext cx="5943905" cy="46716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770457C-3117-0F81-206E-56CA7458D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438" y="5202230"/>
            <a:ext cx="6420180" cy="51437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41D712B-2D7D-6A76-1671-9247EDBDC562}"/>
              </a:ext>
            </a:extLst>
          </p:cNvPr>
          <p:cNvSpPr txBox="1"/>
          <p:nvPr/>
        </p:nvSpPr>
        <p:spPr>
          <a:xfrm>
            <a:off x="1525154" y="3675054"/>
            <a:ext cx="9876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400" dirty="0"/>
              <a:t>Perceptual loss replace L2 loss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2400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A280D08B-B872-A85A-965E-9256416EC8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178" t="51281"/>
          <a:stretch/>
        </p:blipFill>
        <p:spPr>
          <a:xfrm>
            <a:off x="8271378" y="4224077"/>
            <a:ext cx="2604759" cy="46716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C53FA580-0278-F271-86E7-CB03F762DA61}"/>
              </a:ext>
            </a:extLst>
          </p:cNvPr>
          <p:cNvSpPr/>
          <p:nvPr/>
        </p:nvSpPr>
        <p:spPr>
          <a:xfrm>
            <a:off x="4447943" y="4218570"/>
            <a:ext cx="1215109" cy="514376"/>
          </a:xfrm>
          <a:prstGeom prst="rect">
            <a:avLst/>
          </a:prstGeom>
          <a:solidFill>
            <a:srgbClr val="FF090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D1F7C264-0B62-AB35-DDB8-260729C68B2C}"/>
              </a:ext>
            </a:extLst>
          </p:cNvPr>
          <p:cNvSpPr/>
          <p:nvPr/>
        </p:nvSpPr>
        <p:spPr>
          <a:xfrm>
            <a:off x="1997054" y="3693770"/>
            <a:ext cx="3832246" cy="467170"/>
          </a:xfrm>
          <a:prstGeom prst="rect">
            <a:avLst/>
          </a:prstGeom>
          <a:solidFill>
            <a:srgbClr val="FF090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6F5975E-5C35-2F0C-BB9A-BF3F9CE77FD0}"/>
              </a:ext>
            </a:extLst>
          </p:cNvPr>
          <p:cNvSpPr txBox="1"/>
          <p:nvPr/>
        </p:nvSpPr>
        <p:spPr>
          <a:xfrm>
            <a:off x="1525154" y="4792238"/>
            <a:ext cx="98762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2400" dirty="0"/>
              <a:t>Adversarial training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2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D68EC5A-EA74-8A0C-05EF-6041770CABD3}"/>
              </a:ext>
            </a:extLst>
          </p:cNvPr>
          <p:cNvSpPr/>
          <p:nvPr/>
        </p:nvSpPr>
        <p:spPr>
          <a:xfrm>
            <a:off x="5623006" y="712111"/>
            <a:ext cx="2586274" cy="1475676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EE8B392-1DAC-B192-9B9B-30C8BF1CE1C7}"/>
              </a:ext>
            </a:extLst>
          </p:cNvPr>
          <p:cNvSpPr/>
          <p:nvPr/>
        </p:nvSpPr>
        <p:spPr>
          <a:xfrm>
            <a:off x="1997054" y="5909422"/>
            <a:ext cx="4662605" cy="579431"/>
          </a:xfrm>
          <a:prstGeom prst="rect">
            <a:avLst/>
          </a:prstGeom>
          <a:noFill/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13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BE47D-2CE2-2637-BBB1-0237D10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687" y="0"/>
            <a:ext cx="9091325" cy="1068356"/>
          </a:xfrm>
        </p:spPr>
        <p:txBody>
          <a:bodyPr/>
          <a:lstStyle/>
          <a:p>
            <a:r>
              <a:rPr lang="en-US" altLang="zh-TW" b="1" dirty="0" err="1">
                <a:solidFill>
                  <a:schemeClr val="accent1"/>
                </a:solidFill>
                <a:latin typeface="+mn-lt"/>
              </a:rPr>
              <a:t>MaskGIT</a:t>
            </a:r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 Pipeline</a:t>
            </a:r>
            <a:r>
              <a:rPr lang="zh-TW" altLang="en-US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Overview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1E230EA-8A1D-4CD8-AE4B-6EAEC202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860" y="1110136"/>
            <a:ext cx="6990057" cy="2986010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9952CA21-DAAB-AFFD-0AEC-9BB97EF9605D}"/>
              </a:ext>
            </a:extLst>
          </p:cNvPr>
          <p:cNvSpPr txBox="1"/>
          <p:nvPr/>
        </p:nvSpPr>
        <p:spPr>
          <a:xfrm>
            <a:off x="1097137" y="4239228"/>
            <a:ext cx="10979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3200" dirty="0"/>
              <a:t>Bidirectional Transformer: parallel token generation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3AADAB6D-946A-88FA-5BBF-AED619A67D93}"/>
              </a:ext>
            </a:extLst>
          </p:cNvPr>
          <p:cNvSpPr txBox="1"/>
          <p:nvPr/>
        </p:nvSpPr>
        <p:spPr>
          <a:xfrm>
            <a:off x="1097137" y="4885150"/>
            <a:ext cx="9876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r>
              <a:rPr lang="en-US" altLang="zh-TW" sz="3200" dirty="0"/>
              <a:t>Masked Visual Token Modeling in Training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62E04D9-420D-7AA9-983A-20BA075B033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106"/>
          <a:stretch/>
        </p:blipFill>
        <p:spPr>
          <a:xfrm>
            <a:off x="4194480" y="5426567"/>
            <a:ext cx="1789328" cy="435291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04413E07-A731-444F-B191-E7FFB343C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383" y="5832794"/>
            <a:ext cx="5297926" cy="87049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EC055604-E2E7-81D4-8D9D-4D150A1EFC05}"/>
              </a:ext>
            </a:extLst>
          </p:cNvPr>
          <p:cNvSpPr txBox="1"/>
          <p:nvPr/>
        </p:nvSpPr>
        <p:spPr>
          <a:xfrm>
            <a:off x="1070909" y="1666031"/>
            <a:ext cx="9876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3200" b="1" i="1" dirty="0"/>
              <a:t>STAGE1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3200" b="1" i="1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8DF55BB8-FB34-BFAB-FB35-AE2BBDB2AF04}"/>
              </a:ext>
            </a:extLst>
          </p:cNvPr>
          <p:cNvSpPr txBox="1"/>
          <p:nvPr/>
        </p:nvSpPr>
        <p:spPr>
          <a:xfrm>
            <a:off x="1061446" y="3252503"/>
            <a:ext cx="98762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FF0000"/>
              </a:buClr>
            </a:pPr>
            <a:r>
              <a:rPr lang="en-US" altLang="zh-TW" sz="3200" b="1" i="1" dirty="0"/>
              <a:t>STAGE2</a:t>
            </a:r>
          </a:p>
          <a:p>
            <a:pPr marL="457200" indent="-457200">
              <a:buClr>
                <a:srgbClr val="FF0000"/>
              </a:buClr>
              <a:buFont typeface="Calibri" panose="020F0502020204030204" pitchFamily="34" charset="0"/>
              <a:buChar char="•"/>
            </a:pPr>
            <a:endParaRPr lang="en-US" altLang="zh-TW" sz="3200" b="1" i="1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285867-5D1D-7637-41A5-DD9449E34231}"/>
              </a:ext>
            </a:extLst>
          </p:cNvPr>
          <p:cNvSpPr/>
          <p:nvPr/>
        </p:nvSpPr>
        <p:spPr>
          <a:xfrm>
            <a:off x="11754282" y="3043237"/>
            <a:ext cx="381160" cy="5500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B77DC15-1BAC-A2E6-FE59-73A6EF8EDCC9}"/>
              </a:ext>
            </a:extLst>
          </p:cNvPr>
          <p:cNvSpPr txBox="1"/>
          <p:nvPr/>
        </p:nvSpPr>
        <p:spPr>
          <a:xfrm>
            <a:off x="1462691" y="5326397"/>
            <a:ext cx="2513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3200" dirty="0"/>
              <a:t>Mask Ratio: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5AA9EFD7-ED49-92D1-4027-75203169205F}"/>
              </a:ext>
            </a:extLst>
          </p:cNvPr>
          <p:cNvSpPr txBox="1"/>
          <p:nvPr/>
        </p:nvSpPr>
        <p:spPr>
          <a:xfrm>
            <a:off x="1462691" y="5861858"/>
            <a:ext cx="43623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3200" dirty="0"/>
              <a:t>Cross Entropy  Loss:</a:t>
            </a:r>
          </a:p>
        </p:txBody>
      </p:sp>
    </p:spTree>
    <p:extLst>
      <p:ext uri="{BB962C8B-B14F-4D97-AF65-F5344CB8AC3E}">
        <p14:creationId xmlns:p14="http://schemas.microsoft.com/office/powerpoint/2010/main" val="3869424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4CAB05F8-B245-B052-CAC3-004C5E176753}"/>
              </a:ext>
            </a:extLst>
          </p:cNvPr>
          <p:cNvGrpSpPr/>
          <p:nvPr/>
        </p:nvGrpSpPr>
        <p:grpSpPr>
          <a:xfrm>
            <a:off x="3397356" y="614341"/>
            <a:ext cx="7712286" cy="3842441"/>
            <a:chOff x="3676651" y="2940376"/>
            <a:chExt cx="4516129" cy="208876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CEF0334F-C9FE-E23D-0092-1C4D513965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9943" y="2940376"/>
              <a:ext cx="4162324" cy="991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242E63DE-5E37-0DD9-B793-B8E11551FB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76651" y="3983127"/>
              <a:ext cx="4516129" cy="1046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文字方塊 3">
            <a:extLst>
              <a:ext uri="{FF2B5EF4-FFF2-40B4-BE49-F238E27FC236}">
                <a16:creationId xmlns:a16="http://schemas.microsoft.com/office/drawing/2014/main" id="{4FF34D3F-C26D-07CD-CDBE-E4E5FEF91E6D}"/>
              </a:ext>
            </a:extLst>
          </p:cNvPr>
          <p:cNvSpPr txBox="1"/>
          <p:nvPr/>
        </p:nvSpPr>
        <p:spPr>
          <a:xfrm>
            <a:off x="1601683" y="1204307"/>
            <a:ext cx="187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/>
              <a:t>VQGAN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A7CF7B68-94EC-D27A-4779-794E791C41D9}"/>
              </a:ext>
            </a:extLst>
          </p:cNvPr>
          <p:cNvSpPr txBox="1"/>
          <p:nvPr/>
        </p:nvSpPr>
        <p:spPr>
          <a:xfrm>
            <a:off x="1524561" y="3188758"/>
            <a:ext cx="18727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 err="1"/>
              <a:t>MaskGIT</a:t>
            </a:r>
            <a:endParaRPr lang="en-US" altLang="zh-TW" sz="3200" b="1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E16BE47D-2CE2-2637-BBB1-0237D1070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8" y="-208869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Sequential Decoding </a:t>
            </a:r>
            <a:r>
              <a:rPr lang="en-US" altLang="zh-TW" b="1" dirty="0" err="1">
                <a:solidFill>
                  <a:schemeClr val="accent1"/>
                </a:solidFill>
                <a:latin typeface="+mn-lt"/>
              </a:rPr>
              <a:t>v.s</a:t>
            </a:r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 Iterative Decoding</a:t>
            </a: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CC6DD5-42E0-ED2B-0546-C66773A55A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8103"/>
          <a:stretch/>
        </p:blipFill>
        <p:spPr>
          <a:xfrm>
            <a:off x="1246293" y="4703594"/>
            <a:ext cx="3180758" cy="2154406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A3530CF-49DE-2AF4-F5FC-C33AA7A7F03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70"/>
          <a:stretch/>
        </p:blipFill>
        <p:spPr>
          <a:xfrm>
            <a:off x="7093638" y="4922557"/>
            <a:ext cx="1886047" cy="47072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ECB0CBAF-D455-95F0-2C50-64F93725CB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654" y="5794173"/>
            <a:ext cx="4868061" cy="942456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A74A76B0-767D-519D-354E-B9219B42E6CE}"/>
              </a:ext>
            </a:extLst>
          </p:cNvPr>
          <p:cNvSpPr txBox="1"/>
          <p:nvPr/>
        </p:nvSpPr>
        <p:spPr>
          <a:xfrm>
            <a:off x="4842932" y="4449874"/>
            <a:ext cx="67868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3200" dirty="0"/>
              <a:t># of Masked tokens in t iteration: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68C5557-0AD2-FB31-98E1-0CBD07280605}"/>
              </a:ext>
            </a:extLst>
          </p:cNvPr>
          <p:cNvSpPr txBox="1"/>
          <p:nvPr/>
        </p:nvSpPr>
        <p:spPr>
          <a:xfrm>
            <a:off x="4842931" y="5386625"/>
            <a:ext cx="6102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3200" dirty="0"/>
              <a:t>Mask or retain in t+1 iteration: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8202851-CDC1-69EB-2393-09247578D175}"/>
              </a:ext>
            </a:extLst>
          </p:cNvPr>
          <p:cNvSpPr txBox="1"/>
          <p:nvPr/>
        </p:nvSpPr>
        <p:spPr>
          <a:xfrm>
            <a:off x="658971" y="4267598"/>
            <a:ext cx="678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2400" dirty="0"/>
              <a:t>Mask Scheduling Function:</a:t>
            </a:r>
          </a:p>
        </p:txBody>
      </p:sp>
    </p:spTree>
    <p:extLst>
      <p:ext uri="{BB962C8B-B14F-4D97-AF65-F5344CB8AC3E}">
        <p14:creationId xmlns:p14="http://schemas.microsoft.com/office/powerpoint/2010/main" val="4171930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CA0956-0471-FDFF-40A0-62E8F064E2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44" y="1484441"/>
            <a:ext cx="10592312" cy="2387600"/>
          </a:xfrm>
        </p:spPr>
        <p:txBody>
          <a:bodyPr>
            <a:normAutofit/>
          </a:bodyPr>
          <a:lstStyle/>
          <a:p>
            <a:r>
              <a:rPr lang="en-US" altLang="zh-TW" sz="5400" b="1" dirty="0">
                <a:solidFill>
                  <a:schemeClr val="accent1"/>
                </a:solidFill>
                <a:latin typeface="+mn-lt"/>
              </a:rPr>
              <a:t>Lab Details</a:t>
            </a:r>
            <a:endParaRPr lang="zh-TW" altLang="en-US" sz="5400" b="1" dirty="0">
              <a:solidFill>
                <a:schemeClr val="accent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4071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>
            <a:extLst>
              <a:ext uri="{FF2B5EF4-FFF2-40B4-BE49-F238E27FC236}">
                <a16:creationId xmlns:a16="http://schemas.microsoft.com/office/drawing/2014/main" id="{304A091E-3E89-7269-94BD-D0AB7945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623" y="207483"/>
            <a:ext cx="10515600" cy="1325563"/>
          </a:xfrm>
        </p:spPr>
        <p:txBody>
          <a:bodyPr/>
          <a:lstStyle/>
          <a:p>
            <a:r>
              <a:rPr lang="en-US" altLang="zh-TW" b="1" dirty="0">
                <a:solidFill>
                  <a:schemeClr val="accent1"/>
                </a:solidFill>
                <a:latin typeface="+mn-lt"/>
              </a:rPr>
              <a:t>Lab Objective</a:t>
            </a:r>
            <a:endParaRPr lang="zh-TW" altLang="en-US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30AFFCD-3BD8-97F9-7256-0C6EC3C2C33A}"/>
              </a:ext>
            </a:extLst>
          </p:cNvPr>
          <p:cNvSpPr txBox="1"/>
          <p:nvPr/>
        </p:nvSpPr>
        <p:spPr>
          <a:xfrm>
            <a:off x="262623" y="1654490"/>
            <a:ext cx="12174645" cy="42319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Focus on implementing </a:t>
            </a:r>
            <a:r>
              <a:rPr lang="en-US" altLang="zh-TW" sz="2800" dirty="0" err="1"/>
              <a:t>MaskGIT</a:t>
            </a:r>
            <a:r>
              <a:rPr lang="en-US" altLang="zh-TW" sz="2800" dirty="0"/>
              <a:t> for the inpainting task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TW" sz="105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During testing, images contain gray regions indicating missing information, which we aim to restore using </a:t>
            </a:r>
            <a:r>
              <a:rPr lang="en-US" altLang="zh-TW" sz="2800" dirty="0" err="1"/>
              <a:t>MaskGIT</a:t>
            </a:r>
            <a:r>
              <a:rPr lang="en-US" altLang="zh-TW" sz="2800" dirty="0"/>
              <a:t>.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TW" sz="1050" dirty="0"/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altLang="zh-TW" sz="2800" dirty="0"/>
              <a:t>The key practical emphasis of this lab lies in three main areas: </a:t>
            </a:r>
          </a:p>
          <a:p>
            <a:pPr marL="342900" indent="-342900">
              <a:buClr>
                <a:srgbClr val="FF0000"/>
              </a:buClr>
              <a:buFont typeface="Arial" panose="020B0604020202020204" pitchFamily="34" charset="0"/>
              <a:buChar char="•"/>
            </a:pPr>
            <a:endParaRPr lang="en-US" altLang="zh-TW" sz="800" dirty="0"/>
          </a:p>
          <a:p>
            <a:pPr marL="914400" lvl="1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2800" dirty="0"/>
              <a:t>Multi-head attention</a:t>
            </a:r>
          </a:p>
          <a:p>
            <a:pPr marL="914400" lvl="1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endParaRPr lang="en-US" altLang="zh-TW" sz="800" dirty="0"/>
          </a:p>
          <a:p>
            <a:pPr marL="914400" lvl="1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2800" dirty="0"/>
              <a:t>Transformer training</a:t>
            </a:r>
          </a:p>
          <a:p>
            <a:pPr marL="914400" lvl="1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endParaRPr lang="en-US" altLang="zh-TW" sz="800" dirty="0"/>
          </a:p>
          <a:p>
            <a:pPr marL="914400" lvl="1" indent="-457200">
              <a:buClr>
                <a:srgbClr val="FF0000"/>
              </a:buClr>
              <a:buFont typeface="新細明體" panose="02020500000000000000" pitchFamily="18" charset="-120"/>
              <a:buChar char="。"/>
            </a:pPr>
            <a:r>
              <a:rPr lang="en-US" altLang="zh-TW" sz="2800" dirty="0"/>
              <a:t>Inference inpainting</a:t>
            </a:r>
          </a:p>
          <a:p>
            <a:endParaRPr lang="en-US" altLang="zh-TW" sz="2800" dirty="0"/>
          </a:p>
        </p:txBody>
      </p:sp>
    </p:spTree>
    <p:extLst>
      <p:ext uri="{BB962C8B-B14F-4D97-AF65-F5344CB8AC3E}">
        <p14:creationId xmlns:p14="http://schemas.microsoft.com/office/powerpoint/2010/main" val="278640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9412</TotalTime>
  <Words>1002</Words>
  <Application>Microsoft Office PowerPoint</Application>
  <PresentationFormat>寬螢幕</PresentationFormat>
  <Paragraphs>148</Paragraphs>
  <Slides>22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32" baseType="lpstr">
      <vt:lpstr>-apple-system</vt:lpstr>
      <vt:lpstr>微軟正黑體</vt:lpstr>
      <vt:lpstr>新細明體</vt:lpstr>
      <vt:lpstr>Arial</vt:lpstr>
      <vt:lpstr>Calibri</vt:lpstr>
      <vt:lpstr>Calibri Light</vt:lpstr>
      <vt:lpstr>Cambria Math</vt:lpstr>
      <vt:lpstr>Consolas</vt:lpstr>
      <vt:lpstr>Wingdings</vt:lpstr>
      <vt:lpstr>Office 佈景主題</vt:lpstr>
      <vt:lpstr>Lab3 - MaskGIT for Image Inpainting</vt:lpstr>
      <vt:lpstr>Submission</vt:lpstr>
      <vt:lpstr>Introduction</vt:lpstr>
      <vt:lpstr>VQ-VAE (prior work)</vt:lpstr>
      <vt:lpstr>VQ-GAN (prior work)</vt:lpstr>
      <vt:lpstr>MaskGIT Pipeline Overview</vt:lpstr>
      <vt:lpstr>Sequential Decoding v.s Iterative Decoding</vt:lpstr>
      <vt:lpstr>Lab Details</vt:lpstr>
      <vt:lpstr>Lab Objective</vt:lpstr>
      <vt:lpstr>Dataset</vt:lpstr>
      <vt:lpstr>VQGAN Stage1 Pretrained Weight</vt:lpstr>
      <vt:lpstr>Multi-Head Self-Attention</vt:lpstr>
      <vt:lpstr>MaskGIT Stage2 Training</vt:lpstr>
      <vt:lpstr>PowerPoint 簡報</vt:lpstr>
      <vt:lpstr>Inference for Image Inpainting Task</vt:lpstr>
      <vt:lpstr>Iterative Decoding</vt:lpstr>
      <vt:lpstr>#At the end of the decoding process, add back the original(non-masked) token values </vt:lpstr>
      <vt:lpstr>Requirements</vt:lpstr>
      <vt:lpstr>Report Spec (100%)</vt:lpstr>
      <vt:lpstr>Experiment Score</vt:lpstr>
      <vt:lpstr>Experiment Score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Lab5 - MaskGIT for Image Inpainting</dc:title>
  <dc:creator>雨婷 詹</dc:creator>
  <cp:lastModifiedBy>Yu-Ting Zhan</cp:lastModifiedBy>
  <cp:revision>42</cp:revision>
  <dcterms:created xsi:type="dcterms:W3CDTF">2024-04-04T08:25:12Z</dcterms:created>
  <dcterms:modified xsi:type="dcterms:W3CDTF">2025-03-16T10:41:20Z</dcterms:modified>
</cp:coreProperties>
</file>