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8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22"/>
  </p:notesMasterIdLst>
  <p:handoutMasterIdLst>
    <p:handoutMasterId r:id="rId23"/>
  </p:handoutMasterIdLst>
  <p:sldIdLst>
    <p:sldId id="441" r:id="rId2"/>
    <p:sldId id="585" r:id="rId3"/>
    <p:sldId id="584" r:id="rId4"/>
    <p:sldId id="570" r:id="rId5"/>
    <p:sldId id="543" r:id="rId6"/>
    <p:sldId id="587" r:id="rId7"/>
    <p:sldId id="551" r:id="rId8"/>
    <p:sldId id="490" r:id="rId9"/>
    <p:sldId id="481" r:id="rId10"/>
    <p:sldId id="572" r:id="rId11"/>
    <p:sldId id="578" r:id="rId12"/>
    <p:sldId id="579" r:id="rId13"/>
    <p:sldId id="580" r:id="rId14"/>
    <p:sldId id="581" r:id="rId15"/>
    <p:sldId id="573" r:id="rId16"/>
    <p:sldId id="436" r:id="rId17"/>
    <p:sldId id="458" r:id="rId18"/>
    <p:sldId id="599" r:id="rId19"/>
    <p:sldId id="521" r:id="rId20"/>
    <p:sldId id="590" r:id="rId21"/>
  </p:sldIdLst>
  <p:sldSz cx="12192000" cy="6858000"/>
  <p:notesSz cx="7315200" cy="9601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FFCCFF"/>
    <a:srgbClr val="FFCC99"/>
    <a:srgbClr val="99CCFF"/>
    <a:srgbClr val="008000"/>
    <a:srgbClr val="CC6600"/>
    <a:srgbClr val="996600"/>
    <a:srgbClr val="663300"/>
    <a:srgbClr val="2D2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9" autoAdjust="0"/>
    <p:restoredTop sz="80574" autoAdjust="0"/>
  </p:normalViewPr>
  <p:slideViewPr>
    <p:cSldViewPr>
      <p:cViewPr varScale="1">
        <p:scale>
          <a:sx n="83" d="100"/>
          <a:sy n="83" d="100"/>
        </p:scale>
        <p:origin x="5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38672AD-12AE-4354-8ADE-1E86BC48C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84C7023-1648-4F51-874D-1B6680E39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Notes: these images licensed from iStockphoto for UC Berkeley use.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E0FD6-A987-4E1A-BCF4-7669DC860F72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4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A524C-0FE5-4D64-AE7F-8C8CC01270F0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6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F9AF4-5B05-467D-A88D-11CD62E3A2C2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6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559F-2ED3-42FB-97D7-7C336CEBC9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28D4-0D48-40B4-A2B4-AA16B583E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81A5-8CD7-46EA-B6E3-B84F6F7DE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E4EA-EF72-4592-B966-0919EDBC0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84D3-0B6F-43E9-96DD-B384A1346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CD15-A186-434C-A76C-E16FE73CAB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1A73-48D6-4B22-86A8-533683877D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BE99A-4DC5-4CD3-AA5A-F0648462A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7EAA6-40E0-4638-8426-274C359A2A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C8E3-8727-4A80-8860-67A2C5A4D4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0F85-53AA-4CB9-B5F3-E0A7D91F13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7BFCCC65-4CBD-445E-A057-E1EE8E8797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3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2.png"/><Relationship Id="rId5" Type="http://schemas.openxmlformats.org/officeDocument/2006/relationships/tags" Target="../tags/tag10.xml"/><Relationship Id="rId10" Type="http://schemas.openxmlformats.org/officeDocument/2006/relationships/image" Target="../media/image16.png"/><Relationship Id="rId4" Type="http://schemas.openxmlformats.org/officeDocument/2006/relationships/tags" Target="../tags/tag9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4.xml"/><Relationship Id="rId7" Type="http://schemas.openxmlformats.org/officeDocument/2006/relationships/image" Target="../media/image18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16.xml"/><Relationship Id="rId10" Type="http://schemas.openxmlformats.org/officeDocument/2006/relationships/image" Target="../media/image12.png"/><Relationship Id="rId4" Type="http://schemas.openxmlformats.org/officeDocument/2006/relationships/tags" Target="../tags/tag15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9.xml"/><Relationship Id="rId7" Type="http://schemas.openxmlformats.org/officeDocument/2006/relationships/image" Target="../media/image16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8"/>
          <p:cNvSpPr>
            <a:spLocks noChangeArrowheads="1"/>
          </p:cNvSpPr>
          <p:nvPr/>
        </p:nvSpPr>
        <p:spPr bwMode="auto">
          <a:xfrm>
            <a:off x="8353425" y="4494213"/>
            <a:ext cx="1912937" cy="1771651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43" name="Freeform 21"/>
          <p:cNvSpPr>
            <a:spLocks/>
          </p:cNvSpPr>
          <p:nvPr/>
        </p:nvSpPr>
        <p:spPr bwMode="auto">
          <a:xfrm>
            <a:off x="8745536" y="1412875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Uniform Cost Search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162799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Strategy: expand lowest path cost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good: UCS is complete and optimal!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bad: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Explores options in every “direction”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No information about goal location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9256712" y="5270501"/>
            <a:ext cx="163513" cy="1539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8994774" y="5386389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10183812" y="5292726"/>
            <a:ext cx="163513" cy="1539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10244136" y="5410201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</a:t>
            </a:r>
          </a:p>
        </p:txBody>
      </p:sp>
      <p:sp>
        <p:nvSpPr>
          <p:cNvPr id="10250" name="Freeform 9"/>
          <p:cNvSpPr>
            <a:spLocks/>
          </p:cNvSpPr>
          <p:nvPr/>
        </p:nvSpPr>
        <p:spPr bwMode="auto">
          <a:xfrm>
            <a:off x="8251825" y="1560514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9374186" y="191611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2" name="Oval 11"/>
          <p:cNvSpPr>
            <a:spLocks noChangeArrowheads="1"/>
          </p:cNvSpPr>
          <p:nvPr/>
        </p:nvSpPr>
        <p:spPr bwMode="auto">
          <a:xfrm>
            <a:off x="9850437" y="190658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9504361" y="1766889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0254" name="Oval 16"/>
          <p:cNvSpPr>
            <a:spLocks noChangeArrowheads="1"/>
          </p:cNvSpPr>
          <p:nvPr/>
        </p:nvSpPr>
        <p:spPr bwMode="auto">
          <a:xfrm>
            <a:off x="10098086" y="2955926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5" name="Oval 17"/>
          <p:cNvSpPr>
            <a:spLocks noChangeArrowheads="1"/>
          </p:cNvSpPr>
          <p:nvPr/>
        </p:nvSpPr>
        <p:spPr bwMode="auto">
          <a:xfrm>
            <a:off x="9618662" y="3511550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6" name="Freeform 19"/>
          <p:cNvSpPr>
            <a:spLocks/>
          </p:cNvSpPr>
          <p:nvPr/>
        </p:nvSpPr>
        <p:spPr bwMode="auto">
          <a:xfrm>
            <a:off x="9572624" y="2301877"/>
            <a:ext cx="179387" cy="1196975"/>
          </a:xfrm>
          <a:custGeom>
            <a:avLst/>
            <a:gdLst>
              <a:gd name="T0" fmla="*/ 2147483647 w 113"/>
              <a:gd name="T1" fmla="*/ 0 h 754"/>
              <a:gd name="T2" fmla="*/ 2147483647 w 113"/>
              <a:gd name="T3" fmla="*/ 2147483647 h 754"/>
              <a:gd name="T4" fmla="*/ 2147483647 w 113"/>
              <a:gd name="T5" fmla="*/ 2147483647 h 754"/>
              <a:gd name="T6" fmla="*/ 2147483647 w 113"/>
              <a:gd name="T7" fmla="*/ 2147483647 h 754"/>
              <a:gd name="T8" fmla="*/ 2147483647 w 113"/>
              <a:gd name="T9" fmla="*/ 2147483647 h 754"/>
              <a:gd name="T10" fmla="*/ 0 w 113"/>
              <a:gd name="T11" fmla="*/ 2147483647 h 754"/>
              <a:gd name="T12" fmla="*/ 2147483647 w 113"/>
              <a:gd name="T13" fmla="*/ 2147483647 h 754"/>
              <a:gd name="T14" fmla="*/ 2147483647 w 113"/>
              <a:gd name="T15" fmla="*/ 2147483647 h 754"/>
              <a:gd name="T16" fmla="*/ 2147483647 w 113"/>
              <a:gd name="T17" fmla="*/ 2147483647 h 754"/>
              <a:gd name="T18" fmla="*/ 2147483647 w 113"/>
              <a:gd name="T19" fmla="*/ 2147483647 h 7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754"/>
              <a:gd name="T32" fmla="*/ 113 w 113"/>
              <a:gd name="T33" fmla="*/ 754 h 7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754">
                <a:moveTo>
                  <a:pt x="80" y="0"/>
                </a:moveTo>
                <a:cubicBezTo>
                  <a:pt x="85" y="21"/>
                  <a:pt x="90" y="40"/>
                  <a:pt x="97" y="60"/>
                </a:cubicBezTo>
                <a:cubicBezTo>
                  <a:pt x="113" y="160"/>
                  <a:pt x="99" y="191"/>
                  <a:pt x="54" y="264"/>
                </a:cubicBezTo>
                <a:cubicBezTo>
                  <a:pt x="47" y="289"/>
                  <a:pt x="35" y="313"/>
                  <a:pt x="21" y="334"/>
                </a:cubicBezTo>
                <a:cubicBezTo>
                  <a:pt x="12" y="374"/>
                  <a:pt x="21" y="340"/>
                  <a:pt x="10" y="372"/>
                </a:cubicBezTo>
                <a:cubicBezTo>
                  <a:pt x="6" y="383"/>
                  <a:pt x="0" y="404"/>
                  <a:pt x="0" y="404"/>
                </a:cubicBezTo>
                <a:cubicBezTo>
                  <a:pt x="4" y="446"/>
                  <a:pt x="13" y="491"/>
                  <a:pt x="43" y="523"/>
                </a:cubicBezTo>
                <a:cubicBezTo>
                  <a:pt x="45" y="530"/>
                  <a:pt x="45" y="537"/>
                  <a:pt x="48" y="544"/>
                </a:cubicBezTo>
                <a:cubicBezTo>
                  <a:pt x="51" y="550"/>
                  <a:pt x="57" y="554"/>
                  <a:pt x="59" y="560"/>
                </a:cubicBezTo>
                <a:cubicBezTo>
                  <a:pt x="78" y="626"/>
                  <a:pt x="70" y="684"/>
                  <a:pt x="70" y="7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57" name="Freeform 20"/>
          <p:cNvSpPr>
            <a:spLocks/>
          </p:cNvSpPr>
          <p:nvPr/>
        </p:nvSpPr>
        <p:spPr bwMode="auto">
          <a:xfrm>
            <a:off x="9990136" y="2498725"/>
            <a:ext cx="222251" cy="436563"/>
          </a:xfrm>
          <a:custGeom>
            <a:avLst/>
            <a:gdLst>
              <a:gd name="T0" fmla="*/ 0 w 140"/>
              <a:gd name="T1" fmla="*/ 0 h 275"/>
              <a:gd name="T2" fmla="*/ 2147483647 w 140"/>
              <a:gd name="T3" fmla="*/ 2147483647 h 275"/>
              <a:gd name="T4" fmla="*/ 2147483647 w 140"/>
              <a:gd name="T5" fmla="*/ 2147483647 h 275"/>
              <a:gd name="T6" fmla="*/ 2147483647 w 140"/>
              <a:gd name="T7" fmla="*/ 2147483647 h 275"/>
              <a:gd name="T8" fmla="*/ 2147483647 w 140"/>
              <a:gd name="T9" fmla="*/ 2147483647 h 275"/>
              <a:gd name="T10" fmla="*/ 2147483647 w 140"/>
              <a:gd name="T11" fmla="*/ 2147483647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75"/>
              <a:gd name="T20" fmla="*/ 140 w 140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75">
                <a:moveTo>
                  <a:pt x="0" y="0"/>
                </a:moveTo>
                <a:cubicBezTo>
                  <a:pt x="11" y="11"/>
                  <a:pt x="20" y="24"/>
                  <a:pt x="33" y="33"/>
                </a:cubicBezTo>
                <a:cubicBezTo>
                  <a:pt x="59" y="52"/>
                  <a:pt x="92" y="58"/>
                  <a:pt x="119" y="76"/>
                </a:cubicBezTo>
                <a:cubicBezTo>
                  <a:pt x="140" y="106"/>
                  <a:pt x="138" y="138"/>
                  <a:pt x="124" y="172"/>
                </a:cubicBezTo>
                <a:cubicBezTo>
                  <a:pt x="116" y="190"/>
                  <a:pt x="92" y="221"/>
                  <a:pt x="92" y="221"/>
                </a:cubicBezTo>
                <a:cubicBezTo>
                  <a:pt x="98" y="240"/>
                  <a:pt x="114" y="255"/>
                  <a:pt x="114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58" name="Oval 22"/>
          <p:cNvSpPr>
            <a:spLocks noChangeArrowheads="1"/>
          </p:cNvSpPr>
          <p:nvPr/>
        </p:nvSpPr>
        <p:spPr bwMode="auto">
          <a:xfrm>
            <a:off x="9605962" y="1490664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9" name="Freeform 23"/>
          <p:cNvSpPr>
            <a:spLocks/>
          </p:cNvSpPr>
          <p:nvPr/>
        </p:nvSpPr>
        <p:spPr bwMode="auto">
          <a:xfrm>
            <a:off x="9034462" y="2395539"/>
            <a:ext cx="1181100" cy="557212"/>
          </a:xfrm>
          <a:custGeom>
            <a:avLst/>
            <a:gdLst>
              <a:gd name="T0" fmla="*/ 2147483647 w 744"/>
              <a:gd name="T1" fmla="*/ 0 h 351"/>
              <a:gd name="T2" fmla="*/ 2147483647 w 744"/>
              <a:gd name="T3" fmla="*/ 2147483647 h 351"/>
              <a:gd name="T4" fmla="*/ 2147483647 w 744"/>
              <a:gd name="T5" fmla="*/ 2147483647 h 351"/>
              <a:gd name="T6" fmla="*/ 2147483647 w 744"/>
              <a:gd name="T7" fmla="*/ 2147483647 h 351"/>
              <a:gd name="T8" fmla="*/ 0 w 744"/>
              <a:gd name="T9" fmla="*/ 2147483647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351"/>
              <a:gd name="T17" fmla="*/ 744 w 744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351">
                <a:moveTo>
                  <a:pt x="744" y="0"/>
                </a:moveTo>
                <a:cubicBezTo>
                  <a:pt x="672" y="25"/>
                  <a:pt x="600" y="51"/>
                  <a:pt x="547" y="105"/>
                </a:cubicBezTo>
                <a:cubicBezTo>
                  <a:pt x="494" y="159"/>
                  <a:pt x="485" y="295"/>
                  <a:pt x="428" y="323"/>
                </a:cubicBezTo>
                <a:cubicBezTo>
                  <a:pt x="371" y="351"/>
                  <a:pt x="274" y="293"/>
                  <a:pt x="203" y="274"/>
                </a:cubicBezTo>
                <a:cubicBezTo>
                  <a:pt x="132" y="255"/>
                  <a:pt x="66" y="233"/>
                  <a:pt x="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60" name="Freeform 24"/>
          <p:cNvSpPr>
            <a:spLocks/>
          </p:cNvSpPr>
          <p:nvPr/>
        </p:nvSpPr>
        <p:spPr bwMode="auto">
          <a:xfrm>
            <a:off x="9290050" y="2127251"/>
            <a:ext cx="747712" cy="293688"/>
          </a:xfrm>
          <a:custGeom>
            <a:avLst/>
            <a:gdLst>
              <a:gd name="T0" fmla="*/ 2147483647 w 471"/>
              <a:gd name="T1" fmla="*/ 0 h 185"/>
              <a:gd name="T2" fmla="*/ 2147483647 w 471"/>
              <a:gd name="T3" fmla="*/ 2147483647 h 185"/>
              <a:gd name="T4" fmla="*/ 0 w 471"/>
              <a:gd name="T5" fmla="*/ 2147483647 h 185"/>
              <a:gd name="T6" fmla="*/ 0 60000 65536"/>
              <a:gd name="T7" fmla="*/ 0 60000 65536"/>
              <a:gd name="T8" fmla="*/ 0 60000 65536"/>
              <a:gd name="T9" fmla="*/ 0 w 471"/>
              <a:gd name="T10" fmla="*/ 0 h 185"/>
              <a:gd name="T11" fmla="*/ 471 w 471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1" h="185">
                <a:moveTo>
                  <a:pt x="471" y="0"/>
                </a:moveTo>
                <a:cubicBezTo>
                  <a:pt x="394" y="76"/>
                  <a:pt x="317" y="153"/>
                  <a:pt x="239" y="169"/>
                </a:cubicBezTo>
                <a:cubicBezTo>
                  <a:pt x="161" y="185"/>
                  <a:pt x="80" y="142"/>
                  <a:pt x="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61" name="Oval 25"/>
          <p:cNvSpPr>
            <a:spLocks noChangeArrowheads="1"/>
          </p:cNvSpPr>
          <p:nvPr/>
        </p:nvSpPr>
        <p:spPr bwMode="auto">
          <a:xfrm>
            <a:off x="8888412" y="4929189"/>
            <a:ext cx="869951" cy="8699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62" name="Text Box 26"/>
          <p:cNvSpPr txBox="1">
            <a:spLocks noChangeArrowheads="1"/>
          </p:cNvSpPr>
          <p:nvPr/>
        </p:nvSpPr>
        <p:spPr bwMode="auto">
          <a:xfrm>
            <a:off x="10528300" y="2495551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3</a:t>
            </a:r>
          </a:p>
        </p:txBody>
      </p:sp>
      <p:sp>
        <p:nvSpPr>
          <p:cNvPr id="10263" name="Text Box 27"/>
          <p:cNvSpPr txBox="1">
            <a:spLocks noChangeArrowheads="1"/>
          </p:cNvSpPr>
          <p:nvPr/>
        </p:nvSpPr>
        <p:spPr bwMode="auto">
          <a:xfrm>
            <a:off x="10401300" y="2100263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2</a:t>
            </a:r>
          </a:p>
        </p:txBody>
      </p:sp>
      <p:sp>
        <p:nvSpPr>
          <p:cNvPr id="10264" name="Text Box 28"/>
          <p:cNvSpPr txBox="1">
            <a:spLocks noChangeArrowheads="1"/>
          </p:cNvSpPr>
          <p:nvPr/>
        </p:nvSpPr>
        <p:spPr bwMode="auto">
          <a:xfrm>
            <a:off x="10201274" y="1722439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1</a:t>
            </a:r>
          </a:p>
        </p:txBody>
      </p:sp>
      <p:sp>
        <p:nvSpPr>
          <p:cNvPr id="10265" name="TextBox 18"/>
          <p:cNvSpPr txBox="1">
            <a:spLocks noChangeArrowheads="1"/>
          </p:cNvSpPr>
          <p:nvPr/>
        </p:nvSpPr>
        <p:spPr bwMode="auto">
          <a:xfrm>
            <a:off x="7315200" y="6248400"/>
            <a:ext cx="4841875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[Demo: contours UCS empty (L3D1)]</a:t>
            </a:r>
          </a:p>
          <a:p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[Demo: contours UCS </a:t>
            </a:r>
            <a:r>
              <a:rPr lang="en-US" dirty="0" err="1">
                <a:solidFill>
                  <a:srgbClr val="C00000"/>
                </a:solidFill>
                <a:latin typeface="Calibri"/>
                <a:cs typeface="Calibri"/>
              </a:rPr>
              <a:t>pacman</a:t>
            </a: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 small maze (L3D3)]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Optimality of A* Tree Search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01" y="1753559"/>
            <a:ext cx="5862797" cy="422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4290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Optimality of A* Tree Search</a:t>
            </a:r>
          </a:p>
        </p:txBody>
      </p:sp>
      <p:sp>
        <p:nvSpPr>
          <p:cNvPr id="18447" name="Content Placeholder 19"/>
          <p:cNvSpPr>
            <a:spLocks noGrp="1"/>
          </p:cNvSpPr>
          <p:nvPr>
            <p:ph idx="1"/>
          </p:nvPr>
        </p:nvSpPr>
        <p:spPr>
          <a:xfrm>
            <a:off x="1371440" y="1447800"/>
            <a:ext cx="50292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Calibri"/>
                <a:cs typeface="Calibri"/>
              </a:rPr>
              <a:t>Assume:</a:t>
            </a:r>
          </a:p>
          <a:p>
            <a:r>
              <a:rPr lang="en-US" sz="2400" dirty="0">
                <a:latin typeface="Calibri"/>
                <a:cs typeface="Calibri"/>
              </a:rPr>
              <a:t>A is an optimal goal node</a:t>
            </a:r>
          </a:p>
          <a:p>
            <a:r>
              <a:rPr lang="en-US" sz="2400" dirty="0">
                <a:latin typeface="Calibri"/>
                <a:cs typeface="Calibri"/>
              </a:rPr>
              <a:t>B is a suboptimal goal node</a:t>
            </a:r>
          </a:p>
          <a:p>
            <a:r>
              <a:rPr lang="en-US" sz="2400" dirty="0">
                <a:latin typeface="Calibri"/>
                <a:cs typeface="Calibri"/>
              </a:rPr>
              <a:t>h is admissible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Claim:</a:t>
            </a:r>
          </a:p>
          <a:p>
            <a:r>
              <a:rPr lang="en-US" sz="2400" dirty="0">
                <a:latin typeface="Calibri"/>
                <a:cs typeface="Calibri"/>
              </a:rPr>
              <a:t>A will exit the fringe before B</a:t>
            </a:r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7384889" y="1789113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8507250" y="2144712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8983501" y="2135187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8637425" y="1995486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9989976" y="3832224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7703976" y="3527424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8739026" y="1719262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334304" y="3819722"/>
            <a:ext cx="257496" cy="24110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7285983" y="3514921"/>
            <a:ext cx="257817" cy="257817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29615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ular Callout 44"/>
          <p:cNvSpPr/>
          <p:nvPr/>
        </p:nvSpPr>
        <p:spPr>
          <a:xfrm>
            <a:off x="5410200" y="4572000"/>
            <a:ext cx="6553200" cy="1905000"/>
          </a:xfrm>
          <a:prstGeom prst="wedgeRoundRectCallout">
            <a:avLst>
              <a:gd name="adj1" fmla="val -60117"/>
              <a:gd name="adj2" fmla="val -90421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Optimality of A* Tree Search: Blocking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49530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alibri"/>
                <a:cs typeface="Calibri"/>
              </a:rPr>
              <a:t>Proof: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Imagine B is on the fringe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Some ancestor </a:t>
            </a:r>
            <a:r>
              <a:rPr lang="en-US" sz="2400" i="1" dirty="0"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of A is on the fringe, too (maybe A!)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Claim: </a:t>
            </a:r>
            <a:r>
              <a:rPr lang="en-US" sz="2400" i="1" dirty="0"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will be expanded before B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dirty="0">
                <a:latin typeface="Calibri"/>
                <a:cs typeface="Calibri"/>
              </a:rPr>
              <a:t>f(n) is less or equal to f(A)</a:t>
            </a: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4903471"/>
            <a:ext cx="301307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9144000" y="4822578"/>
            <a:ext cx="304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alibri"/>
                <a:cs typeface="Calibri"/>
              </a:rPr>
              <a:t>Definition of f-cost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714998" y="5374957"/>
            <a:ext cx="1864893" cy="318467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9144000" y="5284243"/>
            <a:ext cx="304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alibri"/>
                <a:cs typeface="Calibri"/>
              </a:rPr>
              <a:t>Admissibility of h</a:t>
            </a:r>
          </a:p>
        </p:txBody>
      </p:sp>
      <p:sp>
        <p:nvSpPr>
          <p:cNvPr id="27" name="Freeform 34"/>
          <p:cNvSpPr>
            <a:spLocks/>
          </p:cNvSpPr>
          <p:nvPr/>
        </p:nvSpPr>
        <p:spPr bwMode="auto">
          <a:xfrm>
            <a:off x="8200864" y="1538287"/>
            <a:ext cx="1931987" cy="2371725"/>
          </a:xfrm>
          <a:custGeom>
            <a:avLst/>
            <a:gdLst>
              <a:gd name="T0" fmla="*/ 2147483647 w 1217"/>
              <a:gd name="T1" fmla="*/ 0 h 1494"/>
              <a:gd name="T2" fmla="*/ 0 w 1217"/>
              <a:gd name="T3" fmla="*/ 2147483647 h 1494"/>
              <a:gd name="T4" fmla="*/ 2147483647 w 1217"/>
              <a:gd name="T5" fmla="*/ 2147483647 h 1494"/>
              <a:gd name="T6" fmla="*/ 2147483647 w 1217"/>
              <a:gd name="T7" fmla="*/ 2147483647 h 1494"/>
              <a:gd name="T8" fmla="*/ 2147483647 w 1217"/>
              <a:gd name="T9" fmla="*/ 2147483647 h 1494"/>
              <a:gd name="T10" fmla="*/ 2147483647 w 1217"/>
              <a:gd name="T11" fmla="*/ 2147483647 h 1494"/>
              <a:gd name="T12" fmla="*/ 2147483647 w 1217"/>
              <a:gd name="T13" fmla="*/ 0 h 1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7"/>
              <a:gd name="T22" fmla="*/ 0 h 1494"/>
              <a:gd name="T23" fmla="*/ 1217 w 1217"/>
              <a:gd name="T24" fmla="*/ 1494 h 14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7" h="1494">
                <a:moveTo>
                  <a:pt x="386" y="0"/>
                </a:moveTo>
                <a:cubicBezTo>
                  <a:pt x="322" y="114"/>
                  <a:pt x="196" y="352"/>
                  <a:pt x="0" y="682"/>
                </a:cubicBezTo>
                <a:cubicBezTo>
                  <a:pt x="56" y="829"/>
                  <a:pt x="128" y="798"/>
                  <a:pt x="196" y="857"/>
                </a:cubicBezTo>
                <a:cubicBezTo>
                  <a:pt x="264" y="916"/>
                  <a:pt x="308" y="996"/>
                  <a:pt x="407" y="1034"/>
                </a:cubicBezTo>
                <a:cubicBezTo>
                  <a:pt x="506" y="1072"/>
                  <a:pt x="667" y="1035"/>
                  <a:pt x="791" y="1082"/>
                </a:cubicBezTo>
                <a:cubicBezTo>
                  <a:pt x="915" y="1129"/>
                  <a:pt x="1217" y="1494"/>
                  <a:pt x="1152" y="1314"/>
                </a:cubicBezTo>
                <a:cubicBezTo>
                  <a:pt x="1087" y="1134"/>
                  <a:pt x="557" y="274"/>
                  <a:pt x="400" y="0"/>
                </a:cubicBezTo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7384889" y="1517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8507250" y="187325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8983501" y="18637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8637425" y="1724024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37" name="Oval 16"/>
          <p:cNvSpPr>
            <a:spLocks noChangeArrowheads="1"/>
          </p:cNvSpPr>
          <p:nvPr/>
        </p:nvSpPr>
        <p:spPr bwMode="auto">
          <a:xfrm>
            <a:off x="9989976" y="35607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7703976" y="32559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8739026" y="144780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8084976" y="2570162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41" name="Picture 2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0175" y="2493961"/>
            <a:ext cx="192088" cy="16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0334304" y="3548260"/>
            <a:ext cx="257496" cy="241101"/>
          </a:xfrm>
          <a:prstGeom prst="rect">
            <a:avLst/>
          </a:prstGeom>
          <a:noFill/>
          <a:ln/>
          <a:effectLst/>
        </p:spPr>
      </p:pic>
      <p:sp>
        <p:nvSpPr>
          <p:cNvPr id="46" name="Oval 45"/>
          <p:cNvSpPr/>
          <p:nvPr/>
        </p:nvSpPr>
        <p:spPr>
          <a:xfrm rot="1800000">
            <a:off x="7335252" y="2272604"/>
            <a:ext cx="954869" cy="15552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731099" y="5867401"/>
            <a:ext cx="1944584" cy="318518"/>
          </a:xfrm>
          <a:prstGeom prst="rect">
            <a:avLst/>
          </a:prstGeom>
          <a:noFill/>
          <a:ln/>
          <a:effectLst/>
        </p:spPr>
      </p:pic>
      <p:sp>
        <p:nvSpPr>
          <p:cNvPr id="48" name="TextBox 47"/>
          <p:cNvSpPr txBox="1"/>
          <p:nvPr/>
        </p:nvSpPr>
        <p:spPr>
          <a:xfrm>
            <a:off x="9144000" y="5741443"/>
            <a:ext cx="304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alibri"/>
                <a:cs typeface="Calibri"/>
              </a:rPr>
              <a:t>h = 0 at a goal</a:t>
            </a: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315200" y="3200400"/>
            <a:ext cx="257817" cy="257817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348260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1" grpId="0"/>
      <p:bldP spid="24" grpId="0"/>
      <p:bldP spid="27" grpId="0" animBg="1"/>
      <p:bldP spid="40" grpId="0" animBg="1"/>
      <p:bldP spid="46" grpId="0" animBg="1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ular Callout 53"/>
          <p:cNvSpPr/>
          <p:nvPr/>
        </p:nvSpPr>
        <p:spPr>
          <a:xfrm>
            <a:off x="5562600" y="4572000"/>
            <a:ext cx="6400800" cy="1371600"/>
          </a:xfrm>
          <a:prstGeom prst="wedgeRoundRectCallout">
            <a:avLst>
              <a:gd name="adj1" fmla="val -75813"/>
              <a:gd name="adj2" fmla="val -77449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Optimality of A* Tree Search: Blocking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49530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alibri"/>
                <a:cs typeface="Calibri"/>
              </a:rPr>
              <a:t>Proof: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Imagine B is on the fringe</a:t>
            </a:r>
          </a:p>
          <a:p>
            <a:r>
              <a:rPr lang="en-US" sz="2400" dirty="0">
                <a:latin typeface="Calibri"/>
                <a:cs typeface="Calibri"/>
              </a:rPr>
              <a:t>Some ancestor </a:t>
            </a:r>
            <a:r>
              <a:rPr lang="en-US" sz="2400" i="1" dirty="0"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of A is on the fringe, too (maybe A!)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Claim: </a:t>
            </a:r>
            <a:r>
              <a:rPr lang="en-US" sz="2400" i="1" dirty="0"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will be expanded before B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dirty="0">
                <a:latin typeface="Calibri"/>
                <a:cs typeface="Calibri"/>
              </a:rPr>
              <a:t>f(n) is less or equal to f(A)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dirty="0">
                <a:latin typeface="Calibri"/>
                <a:cs typeface="Calibri"/>
              </a:rPr>
              <a:t>f(A) is less than f(B)</a:t>
            </a:r>
          </a:p>
        </p:txBody>
      </p:sp>
      <p:pic>
        <p:nvPicPr>
          <p:cNvPr id="27" name="Picture 2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512222" y="5354956"/>
            <a:ext cx="1930189" cy="318668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497464" y="4881879"/>
            <a:ext cx="1914135" cy="318704"/>
          </a:xfrm>
          <a:prstGeom prst="rect">
            <a:avLst/>
          </a:prstGeom>
          <a:noFill/>
          <a:ln/>
          <a:effectLst/>
        </p:spPr>
      </p:pic>
      <p:sp>
        <p:nvSpPr>
          <p:cNvPr id="25" name="TextBox 24"/>
          <p:cNvSpPr txBox="1"/>
          <p:nvPr/>
        </p:nvSpPr>
        <p:spPr>
          <a:xfrm>
            <a:off x="9296400" y="4785610"/>
            <a:ext cx="304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alibri"/>
                <a:cs typeface="Calibri"/>
              </a:rPr>
              <a:t>B is suboptimal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96400" y="5242810"/>
            <a:ext cx="304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alibri"/>
                <a:cs typeface="Calibri"/>
              </a:rPr>
              <a:t>h = 0 at a goal</a:t>
            </a:r>
          </a:p>
        </p:txBody>
      </p:sp>
      <p:sp>
        <p:nvSpPr>
          <p:cNvPr id="29" name="Freeform 34"/>
          <p:cNvSpPr>
            <a:spLocks/>
          </p:cNvSpPr>
          <p:nvPr/>
        </p:nvSpPr>
        <p:spPr bwMode="auto">
          <a:xfrm>
            <a:off x="8200864" y="1538287"/>
            <a:ext cx="1931987" cy="2371725"/>
          </a:xfrm>
          <a:custGeom>
            <a:avLst/>
            <a:gdLst>
              <a:gd name="T0" fmla="*/ 2147483647 w 1217"/>
              <a:gd name="T1" fmla="*/ 0 h 1494"/>
              <a:gd name="T2" fmla="*/ 0 w 1217"/>
              <a:gd name="T3" fmla="*/ 2147483647 h 1494"/>
              <a:gd name="T4" fmla="*/ 2147483647 w 1217"/>
              <a:gd name="T5" fmla="*/ 2147483647 h 1494"/>
              <a:gd name="T6" fmla="*/ 2147483647 w 1217"/>
              <a:gd name="T7" fmla="*/ 2147483647 h 1494"/>
              <a:gd name="T8" fmla="*/ 2147483647 w 1217"/>
              <a:gd name="T9" fmla="*/ 2147483647 h 1494"/>
              <a:gd name="T10" fmla="*/ 2147483647 w 1217"/>
              <a:gd name="T11" fmla="*/ 2147483647 h 1494"/>
              <a:gd name="T12" fmla="*/ 2147483647 w 1217"/>
              <a:gd name="T13" fmla="*/ 0 h 1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7"/>
              <a:gd name="T22" fmla="*/ 0 h 1494"/>
              <a:gd name="T23" fmla="*/ 1217 w 1217"/>
              <a:gd name="T24" fmla="*/ 1494 h 14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7" h="1494">
                <a:moveTo>
                  <a:pt x="386" y="0"/>
                </a:moveTo>
                <a:cubicBezTo>
                  <a:pt x="322" y="114"/>
                  <a:pt x="196" y="352"/>
                  <a:pt x="0" y="682"/>
                </a:cubicBezTo>
                <a:cubicBezTo>
                  <a:pt x="56" y="829"/>
                  <a:pt x="128" y="798"/>
                  <a:pt x="196" y="857"/>
                </a:cubicBezTo>
                <a:cubicBezTo>
                  <a:pt x="264" y="916"/>
                  <a:pt x="308" y="996"/>
                  <a:pt x="407" y="1034"/>
                </a:cubicBezTo>
                <a:cubicBezTo>
                  <a:pt x="506" y="1072"/>
                  <a:pt x="667" y="1035"/>
                  <a:pt x="791" y="1082"/>
                </a:cubicBezTo>
                <a:cubicBezTo>
                  <a:pt x="915" y="1129"/>
                  <a:pt x="1217" y="1494"/>
                  <a:pt x="1152" y="1314"/>
                </a:cubicBezTo>
                <a:cubicBezTo>
                  <a:pt x="1087" y="1134"/>
                  <a:pt x="557" y="274"/>
                  <a:pt x="400" y="0"/>
                </a:cubicBezTo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0" name="Freeform 12"/>
          <p:cNvSpPr>
            <a:spLocks/>
          </p:cNvSpPr>
          <p:nvPr/>
        </p:nvSpPr>
        <p:spPr bwMode="auto">
          <a:xfrm>
            <a:off x="7384889" y="1517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8507250" y="187325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8983501" y="18637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8637425" y="1724024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9989976" y="35607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7703976" y="32559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8739026" y="144780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8084976" y="2570162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1" name="Picture 2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80175" y="2493961"/>
            <a:ext cx="192088" cy="16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5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334304" y="3548260"/>
            <a:ext cx="257496" cy="241101"/>
          </a:xfrm>
          <a:prstGeom prst="rect">
            <a:avLst/>
          </a:prstGeom>
          <a:noFill/>
          <a:ln/>
          <a:effectLst/>
        </p:spPr>
      </p:pic>
      <p:sp>
        <p:nvSpPr>
          <p:cNvPr id="56" name="Oval 55"/>
          <p:cNvSpPr/>
          <p:nvPr/>
        </p:nvSpPr>
        <p:spPr>
          <a:xfrm rot="359986">
            <a:off x="7040951" y="3019060"/>
            <a:ext cx="3870153" cy="9506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7315200" y="3200400"/>
            <a:ext cx="257817" cy="257817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893214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5" grpId="0"/>
      <p:bldP spid="26" grpId="0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ular Callout 53"/>
          <p:cNvSpPr/>
          <p:nvPr/>
        </p:nvSpPr>
        <p:spPr>
          <a:xfrm>
            <a:off x="7391400" y="4800600"/>
            <a:ext cx="3733800" cy="914400"/>
          </a:xfrm>
          <a:prstGeom prst="wedgeRoundRectCallout">
            <a:avLst>
              <a:gd name="adj1" fmla="val -141787"/>
              <a:gd name="adj2" fmla="val -64255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Optimality of A* Tree Search: Blocking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49530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alibri"/>
                <a:cs typeface="Calibri"/>
              </a:rPr>
              <a:t>Proof: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Imagine B is on the fringe</a:t>
            </a:r>
          </a:p>
          <a:p>
            <a:r>
              <a:rPr lang="en-US" sz="2400" dirty="0">
                <a:latin typeface="Calibri"/>
                <a:cs typeface="Calibri"/>
              </a:rPr>
              <a:t>Some ancestor </a:t>
            </a:r>
            <a:r>
              <a:rPr lang="en-US" sz="2400" i="1" dirty="0"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of A is on the fringe, too (maybe A!)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Claim: </a:t>
            </a:r>
            <a:r>
              <a:rPr lang="en-US" sz="2400" i="1" dirty="0"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will be expanded before B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dirty="0">
                <a:latin typeface="Calibri"/>
                <a:cs typeface="Calibri"/>
              </a:rPr>
              <a:t>f(n) is less or equal to f(A)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dirty="0">
                <a:latin typeface="Calibri"/>
                <a:cs typeface="Calibri"/>
              </a:rPr>
              <a:t>f(A) is less than f(B)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i="1" dirty="0"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expands before B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All ancestors of A expand before B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A expands before B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A* search is optimal</a:t>
            </a: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709669" y="5105400"/>
            <a:ext cx="3110735" cy="318731"/>
          </a:xfrm>
          <a:prstGeom prst="rect">
            <a:avLst/>
          </a:prstGeom>
          <a:noFill/>
          <a:ln/>
          <a:effectLst/>
        </p:spPr>
      </p:pic>
      <p:sp>
        <p:nvSpPr>
          <p:cNvPr id="29" name="Freeform 34"/>
          <p:cNvSpPr>
            <a:spLocks/>
          </p:cNvSpPr>
          <p:nvPr/>
        </p:nvSpPr>
        <p:spPr bwMode="auto">
          <a:xfrm>
            <a:off x="8200864" y="1538287"/>
            <a:ext cx="1931987" cy="2371725"/>
          </a:xfrm>
          <a:custGeom>
            <a:avLst/>
            <a:gdLst>
              <a:gd name="T0" fmla="*/ 2147483647 w 1217"/>
              <a:gd name="T1" fmla="*/ 0 h 1494"/>
              <a:gd name="T2" fmla="*/ 0 w 1217"/>
              <a:gd name="T3" fmla="*/ 2147483647 h 1494"/>
              <a:gd name="T4" fmla="*/ 2147483647 w 1217"/>
              <a:gd name="T5" fmla="*/ 2147483647 h 1494"/>
              <a:gd name="T6" fmla="*/ 2147483647 w 1217"/>
              <a:gd name="T7" fmla="*/ 2147483647 h 1494"/>
              <a:gd name="T8" fmla="*/ 2147483647 w 1217"/>
              <a:gd name="T9" fmla="*/ 2147483647 h 1494"/>
              <a:gd name="T10" fmla="*/ 2147483647 w 1217"/>
              <a:gd name="T11" fmla="*/ 2147483647 h 1494"/>
              <a:gd name="T12" fmla="*/ 2147483647 w 1217"/>
              <a:gd name="T13" fmla="*/ 0 h 1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7"/>
              <a:gd name="T22" fmla="*/ 0 h 1494"/>
              <a:gd name="T23" fmla="*/ 1217 w 1217"/>
              <a:gd name="T24" fmla="*/ 1494 h 14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7" h="1494">
                <a:moveTo>
                  <a:pt x="386" y="0"/>
                </a:moveTo>
                <a:cubicBezTo>
                  <a:pt x="322" y="114"/>
                  <a:pt x="196" y="352"/>
                  <a:pt x="0" y="682"/>
                </a:cubicBezTo>
                <a:cubicBezTo>
                  <a:pt x="56" y="829"/>
                  <a:pt x="128" y="798"/>
                  <a:pt x="196" y="857"/>
                </a:cubicBezTo>
                <a:cubicBezTo>
                  <a:pt x="264" y="916"/>
                  <a:pt x="308" y="996"/>
                  <a:pt x="407" y="1034"/>
                </a:cubicBezTo>
                <a:cubicBezTo>
                  <a:pt x="506" y="1072"/>
                  <a:pt x="667" y="1035"/>
                  <a:pt x="791" y="1082"/>
                </a:cubicBezTo>
                <a:cubicBezTo>
                  <a:pt x="915" y="1129"/>
                  <a:pt x="1217" y="1494"/>
                  <a:pt x="1152" y="1314"/>
                </a:cubicBezTo>
                <a:cubicBezTo>
                  <a:pt x="1087" y="1134"/>
                  <a:pt x="557" y="274"/>
                  <a:pt x="400" y="0"/>
                </a:cubicBezTo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0" name="Freeform 12"/>
          <p:cNvSpPr>
            <a:spLocks/>
          </p:cNvSpPr>
          <p:nvPr/>
        </p:nvSpPr>
        <p:spPr bwMode="auto">
          <a:xfrm>
            <a:off x="7384889" y="1517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8507250" y="187325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8983501" y="18637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8637425" y="1724024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9989976" y="35607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7703976" y="32559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8739026" y="144780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8084976" y="2570162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1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80175" y="2493961"/>
            <a:ext cx="192088" cy="16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5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334304" y="3548260"/>
            <a:ext cx="257496" cy="241101"/>
          </a:xfrm>
          <a:prstGeom prst="rect">
            <a:avLst/>
          </a:prstGeom>
          <a:noFill/>
          <a:ln/>
          <a:effectLst/>
        </p:spPr>
      </p:pic>
      <p:sp>
        <p:nvSpPr>
          <p:cNvPr id="23" name="Oval 22"/>
          <p:cNvSpPr/>
          <p:nvPr/>
        </p:nvSpPr>
        <p:spPr>
          <a:xfrm rot="1372885">
            <a:off x="7307550" y="2652452"/>
            <a:ext cx="3645108" cy="9506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315200" y="3200400"/>
            <a:ext cx="257817" cy="257817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4225757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23" grpId="0" animBg="1"/>
      <p:bldP spid="2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90800"/>
            <a:ext cx="12192000" cy="1143000"/>
          </a:xfrm>
        </p:spPr>
        <p:txBody>
          <a:bodyPr/>
          <a:lstStyle/>
          <a:p>
            <a:pPr eaLnBrk="1" hangingPunct="1"/>
            <a:r>
              <a:rPr lang="en-US" sz="6000" dirty="0"/>
              <a:t>Properties of A*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1219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Properties of A*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66725" y="1441451"/>
            <a:ext cx="8229600" cy="524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/>
          <a:lstStyle/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342891" indent="-34289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20484" name="Freeform 88"/>
          <p:cNvSpPr>
            <a:spLocks/>
          </p:cNvSpPr>
          <p:nvPr/>
        </p:nvSpPr>
        <p:spPr bwMode="auto">
          <a:xfrm>
            <a:off x="2895600" y="2703514"/>
            <a:ext cx="2438400" cy="20970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485" name="Freeform 126"/>
          <p:cNvSpPr>
            <a:spLocks/>
          </p:cNvSpPr>
          <p:nvPr/>
        </p:nvSpPr>
        <p:spPr bwMode="auto">
          <a:xfrm>
            <a:off x="3429001" y="2667001"/>
            <a:ext cx="1371555" cy="1598510"/>
          </a:xfrm>
          <a:custGeom>
            <a:avLst/>
            <a:gdLst>
              <a:gd name="T0" fmla="*/ 2147483647 w 769"/>
              <a:gd name="T1" fmla="*/ 0 h 1239"/>
              <a:gd name="T2" fmla="*/ 0 w 769"/>
              <a:gd name="T3" fmla="*/ 2147483647 h 1239"/>
              <a:gd name="T4" fmla="*/ 2147483647 w 769"/>
              <a:gd name="T5" fmla="*/ 2147483647 h 1239"/>
              <a:gd name="T6" fmla="*/ 2147483647 w 769"/>
              <a:gd name="T7" fmla="*/ 2147483647 h 1239"/>
              <a:gd name="T8" fmla="*/ 2147483647 w 769"/>
              <a:gd name="T9" fmla="*/ 2147483647 h 1239"/>
              <a:gd name="T10" fmla="*/ 2147483647 w 769"/>
              <a:gd name="T11" fmla="*/ 2147483647 h 1239"/>
              <a:gd name="T12" fmla="*/ 2147483647 w 769"/>
              <a:gd name="T13" fmla="*/ 2147483647 h 1239"/>
              <a:gd name="T14" fmla="*/ 2147483647 w 769"/>
              <a:gd name="T15" fmla="*/ 0 h 12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9"/>
              <a:gd name="T25" fmla="*/ 0 h 1239"/>
              <a:gd name="T26" fmla="*/ 769 w 769"/>
              <a:gd name="T27" fmla="*/ 1239 h 1239"/>
              <a:gd name="connsiteX0" fmla="*/ 5618 w 11235"/>
              <a:gd name="connsiteY0" fmla="*/ 0 h 10000"/>
              <a:gd name="connsiteX1" fmla="*/ 0 w 11235"/>
              <a:gd name="connsiteY1" fmla="*/ 6199 h 10000"/>
              <a:gd name="connsiteX2" fmla="*/ 1873 w 11235"/>
              <a:gd name="connsiteY2" fmla="*/ 6973 h 10000"/>
              <a:gd name="connsiteX3" fmla="*/ 4993 w 11235"/>
              <a:gd name="connsiteY3" fmla="*/ 7748 h 10000"/>
              <a:gd name="connsiteX4" fmla="*/ 6957 w 11235"/>
              <a:gd name="connsiteY4" fmla="*/ 6538 h 10000"/>
              <a:gd name="connsiteX5" fmla="*/ 9272 w 11235"/>
              <a:gd name="connsiteY5" fmla="*/ 9621 h 10000"/>
              <a:gd name="connsiteX6" fmla="*/ 11235 w 11235"/>
              <a:gd name="connsiteY6" fmla="*/ 6199 h 10000"/>
              <a:gd name="connsiteX7" fmla="*/ 5618 w 11235"/>
              <a:gd name="connsiteY7" fmla="*/ 0 h 10000"/>
              <a:gd name="connsiteX0" fmla="*/ 5618 w 11235"/>
              <a:gd name="connsiteY0" fmla="*/ 0 h 8127"/>
              <a:gd name="connsiteX1" fmla="*/ 0 w 11235"/>
              <a:gd name="connsiteY1" fmla="*/ 6199 h 8127"/>
              <a:gd name="connsiteX2" fmla="*/ 1873 w 11235"/>
              <a:gd name="connsiteY2" fmla="*/ 6973 h 8127"/>
              <a:gd name="connsiteX3" fmla="*/ 4993 w 11235"/>
              <a:gd name="connsiteY3" fmla="*/ 7748 h 8127"/>
              <a:gd name="connsiteX4" fmla="*/ 6957 w 11235"/>
              <a:gd name="connsiteY4" fmla="*/ 6538 h 8127"/>
              <a:gd name="connsiteX5" fmla="*/ 9987 w 11235"/>
              <a:gd name="connsiteY5" fmla="*/ 7748 h 8127"/>
              <a:gd name="connsiteX6" fmla="*/ 11235 w 11235"/>
              <a:gd name="connsiteY6" fmla="*/ 6199 h 8127"/>
              <a:gd name="connsiteX7" fmla="*/ 5618 w 11235"/>
              <a:gd name="connsiteY7" fmla="*/ 0 h 8127"/>
              <a:gd name="connsiteX0" fmla="*/ 5000 w 10000"/>
              <a:gd name="connsiteY0" fmla="*/ 0 h 10000"/>
              <a:gd name="connsiteX1" fmla="*/ 0 w 10000"/>
              <a:gd name="connsiteY1" fmla="*/ 7628 h 10000"/>
              <a:gd name="connsiteX2" fmla="*/ 1667 w 10000"/>
              <a:gd name="connsiteY2" fmla="*/ 9057 h 10000"/>
              <a:gd name="connsiteX3" fmla="*/ 4444 w 10000"/>
              <a:gd name="connsiteY3" fmla="*/ 9534 h 10000"/>
              <a:gd name="connsiteX4" fmla="*/ 6192 w 10000"/>
              <a:gd name="connsiteY4" fmla="*/ 8045 h 10000"/>
              <a:gd name="connsiteX5" fmla="*/ 8889 w 10000"/>
              <a:gd name="connsiteY5" fmla="*/ 9534 h 10000"/>
              <a:gd name="connsiteX6" fmla="*/ 10000 w 10000"/>
              <a:gd name="connsiteY6" fmla="*/ 7628 h 10000"/>
              <a:gd name="connsiteX7" fmla="*/ 5000 w 10000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5000" y="0"/>
                </a:moveTo>
                <a:lnTo>
                  <a:pt x="0" y="7628"/>
                </a:lnTo>
                <a:lnTo>
                  <a:pt x="1667" y="9057"/>
                </a:lnTo>
                <a:cubicBezTo>
                  <a:pt x="1667" y="9057"/>
                  <a:pt x="3611" y="9851"/>
                  <a:pt x="4444" y="9534"/>
                </a:cubicBezTo>
                <a:cubicBezTo>
                  <a:pt x="5197" y="9872"/>
                  <a:pt x="5452" y="8045"/>
                  <a:pt x="6192" y="8045"/>
                </a:cubicBezTo>
                <a:cubicBezTo>
                  <a:pt x="6933" y="8045"/>
                  <a:pt x="8530" y="10000"/>
                  <a:pt x="8889" y="9534"/>
                </a:cubicBezTo>
                <a:cubicBezTo>
                  <a:pt x="9537" y="8819"/>
                  <a:pt x="9514" y="8243"/>
                  <a:pt x="10000" y="7628"/>
                </a:cubicBezTo>
                <a:lnTo>
                  <a:pt x="5000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486" name="Oval 89"/>
          <p:cNvSpPr>
            <a:spLocks noChangeArrowheads="1"/>
          </p:cNvSpPr>
          <p:nvPr/>
        </p:nvSpPr>
        <p:spPr bwMode="auto">
          <a:xfrm>
            <a:off x="3789364" y="3059113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487" name="Oval 90"/>
          <p:cNvSpPr>
            <a:spLocks noChangeArrowheads="1"/>
          </p:cNvSpPr>
          <p:nvPr/>
        </p:nvSpPr>
        <p:spPr bwMode="auto">
          <a:xfrm>
            <a:off x="4265613" y="3049589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488" name="Text Box 91"/>
          <p:cNvSpPr txBox="1">
            <a:spLocks noChangeArrowheads="1"/>
          </p:cNvSpPr>
          <p:nvPr/>
        </p:nvSpPr>
        <p:spPr bwMode="auto">
          <a:xfrm>
            <a:off x="3919539" y="2909889"/>
            <a:ext cx="274637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20489" name="Freeform 92"/>
          <p:cNvSpPr>
            <a:spLocks/>
          </p:cNvSpPr>
          <p:nvPr/>
        </p:nvSpPr>
        <p:spPr bwMode="auto">
          <a:xfrm>
            <a:off x="3902075" y="286385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490" name="Text Box 93"/>
          <p:cNvSpPr txBox="1">
            <a:spLocks noChangeArrowheads="1"/>
          </p:cNvSpPr>
          <p:nvPr/>
        </p:nvSpPr>
        <p:spPr bwMode="auto">
          <a:xfrm>
            <a:off x="4303713" y="2662240"/>
            <a:ext cx="29845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b</a:t>
            </a:r>
          </a:p>
        </p:txBody>
      </p:sp>
      <p:sp>
        <p:nvSpPr>
          <p:cNvPr id="20491" name="Oval 95"/>
          <p:cNvSpPr>
            <a:spLocks noChangeArrowheads="1"/>
          </p:cNvSpPr>
          <p:nvPr/>
        </p:nvSpPr>
        <p:spPr bwMode="auto">
          <a:xfrm>
            <a:off x="3962401" y="4079875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492" name="Oval 99"/>
          <p:cNvSpPr>
            <a:spLocks noChangeArrowheads="1"/>
          </p:cNvSpPr>
          <p:nvPr/>
        </p:nvSpPr>
        <p:spPr bwMode="auto">
          <a:xfrm>
            <a:off x="4021139" y="2633664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493" name="Freeform 109"/>
          <p:cNvSpPr>
            <a:spLocks/>
          </p:cNvSpPr>
          <p:nvPr/>
        </p:nvSpPr>
        <p:spPr bwMode="auto">
          <a:xfrm>
            <a:off x="7010400" y="2668589"/>
            <a:ext cx="2438400" cy="2132012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494" name="Freeform 127"/>
          <p:cNvSpPr>
            <a:spLocks/>
          </p:cNvSpPr>
          <p:nvPr/>
        </p:nvSpPr>
        <p:spPr bwMode="auto">
          <a:xfrm>
            <a:off x="7848610" y="2667000"/>
            <a:ext cx="762001" cy="1524000"/>
          </a:xfrm>
          <a:custGeom>
            <a:avLst/>
            <a:gdLst>
              <a:gd name="T0" fmla="*/ 2147483647 w 591"/>
              <a:gd name="T1" fmla="*/ 0 h 960"/>
              <a:gd name="T2" fmla="*/ 0 w 591"/>
              <a:gd name="T3" fmla="*/ 2147483647 h 960"/>
              <a:gd name="T4" fmla="*/ 2147483647 w 591"/>
              <a:gd name="T5" fmla="*/ 2147483647 h 960"/>
              <a:gd name="T6" fmla="*/ 2147483647 w 591"/>
              <a:gd name="T7" fmla="*/ 2147483647 h 960"/>
              <a:gd name="T8" fmla="*/ 2147483647 w 591"/>
              <a:gd name="T9" fmla="*/ 2147483647 h 960"/>
              <a:gd name="T10" fmla="*/ 2147483647 w 591"/>
              <a:gd name="T11" fmla="*/ 2147483647 h 960"/>
              <a:gd name="T12" fmla="*/ 2147483647 w 591"/>
              <a:gd name="T13" fmla="*/ 0 h 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1"/>
              <a:gd name="T22" fmla="*/ 0 h 960"/>
              <a:gd name="T23" fmla="*/ 591 w 591"/>
              <a:gd name="T24" fmla="*/ 960 h 960"/>
              <a:gd name="connsiteX0" fmla="*/ 5110 w 9171"/>
              <a:gd name="connsiteY0" fmla="*/ 0 h 10000"/>
              <a:gd name="connsiteX1" fmla="*/ 0 w 9171"/>
              <a:gd name="connsiteY1" fmla="*/ 5510 h 10000"/>
              <a:gd name="connsiteX2" fmla="*/ 2843 w 9171"/>
              <a:gd name="connsiteY2" fmla="*/ 7052 h 10000"/>
              <a:gd name="connsiteX3" fmla="*/ 4298 w 9171"/>
              <a:gd name="connsiteY3" fmla="*/ 10000 h 10000"/>
              <a:gd name="connsiteX4" fmla="*/ 6633 w 9171"/>
              <a:gd name="connsiteY4" fmla="*/ 6573 h 10000"/>
              <a:gd name="connsiteX5" fmla="*/ 9171 w 9171"/>
              <a:gd name="connsiteY5" fmla="*/ 4500 h 10000"/>
              <a:gd name="connsiteX6" fmla="*/ 5110 w 9171"/>
              <a:gd name="connsiteY6" fmla="*/ 0 h 10000"/>
              <a:gd name="connsiteX0" fmla="*/ 5572 w 10000"/>
              <a:gd name="connsiteY0" fmla="*/ 0 h 10000"/>
              <a:gd name="connsiteX1" fmla="*/ 0 w 10000"/>
              <a:gd name="connsiteY1" fmla="*/ 5510 h 10000"/>
              <a:gd name="connsiteX2" fmla="*/ 2915 w 10000"/>
              <a:gd name="connsiteY2" fmla="*/ 7500 h 10000"/>
              <a:gd name="connsiteX3" fmla="*/ 4687 w 10000"/>
              <a:gd name="connsiteY3" fmla="*/ 10000 h 10000"/>
              <a:gd name="connsiteX4" fmla="*/ 7233 w 10000"/>
              <a:gd name="connsiteY4" fmla="*/ 6573 h 10000"/>
              <a:gd name="connsiteX5" fmla="*/ 10000 w 10000"/>
              <a:gd name="connsiteY5" fmla="*/ 4500 h 10000"/>
              <a:gd name="connsiteX6" fmla="*/ 5572 w 10000"/>
              <a:gd name="connsiteY6" fmla="*/ 0 h 10000"/>
              <a:gd name="connsiteX0" fmla="*/ 4428 w 8856"/>
              <a:gd name="connsiteY0" fmla="*/ 0 h 10000"/>
              <a:gd name="connsiteX1" fmla="*/ 0 w 8856"/>
              <a:gd name="connsiteY1" fmla="*/ 4500 h 10000"/>
              <a:gd name="connsiteX2" fmla="*/ 1771 w 8856"/>
              <a:gd name="connsiteY2" fmla="*/ 7500 h 10000"/>
              <a:gd name="connsiteX3" fmla="*/ 3543 w 8856"/>
              <a:gd name="connsiteY3" fmla="*/ 10000 h 10000"/>
              <a:gd name="connsiteX4" fmla="*/ 6089 w 8856"/>
              <a:gd name="connsiteY4" fmla="*/ 6573 h 10000"/>
              <a:gd name="connsiteX5" fmla="*/ 8856 w 8856"/>
              <a:gd name="connsiteY5" fmla="*/ 4500 h 10000"/>
              <a:gd name="connsiteX6" fmla="*/ 4428 w 8856"/>
              <a:gd name="connsiteY6" fmla="*/ 0 h 10000"/>
              <a:gd name="connsiteX0" fmla="*/ 5000 w 10000"/>
              <a:gd name="connsiteY0" fmla="*/ 0 h 10000"/>
              <a:gd name="connsiteX1" fmla="*/ 0 w 10000"/>
              <a:gd name="connsiteY1" fmla="*/ 4500 h 10000"/>
              <a:gd name="connsiteX2" fmla="*/ 2000 w 10000"/>
              <a:gd name="connsiteY2" fmla="*/ 6500 h 10000"/>
              <a:gd name="connsiteX3" fmla="*/ 4001 w 10000"/>
              <a:gd name="connsiteY3" fmla="*/ 10000 h 10000"/>
              <a:gd name="connsiteX4" fmla="*/ 6876 w 10000"/>
              <a:gd name="connsiteY4" fmla="*/ 6573 h 10000"/>
              <a:gd name="connsiteX5" fmla="*/ 10000 w 10000"/>
              <a:gd name="connsiteY5" fmla="*/ 4500 h 10000"/>
              <a:gd name="connsiteX6" fmla="*/ 5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5000" y="0"/>
                </a:moveTo>
                <a:cubicBezTo>
                  <a:pt x="3166" y="1479"/>
                  <a:pt x="3041" y="1792"/>
                  <a:pt x="0" y="4500"/>
                </a:cubicBezTo>
                <a:cubicBezTo>
                  <a:pt x="958" y="5511"/>
                  <a:pt x="1145" y="5740"/>
                  <a:pt x="2000" y="6500"/>
                </a:cubicBezTo>
                <a:cubicBezTo>
                  <a:pt x="2000" y="6500"/>
                  <a:pt x="2416" y="8542"/>
                  <a:pt x="4001" y="10000"/>
                </a:cubicBezTo>
                <a:cubicBezTo>
                  <a:pt x="6021" y="8490"/>
                  <a:pt x="5875" y="7490"/>
                  <a:pt x="6876" y="6573"/>
                </a:cubicBezTo>
                <a:cubicBezTo>
                  <a:pt x="7875" y="5656"/>
                  <a:pt x="9125" y="5146"/>
                  <a:pt x="10000" y="4500"/>
                </a:cubicBezTo>
                <a:cubicBezTo>
                  <a:pt x="7000" y="1750"/>
                  <a:pt x="6250" y="1125"/>
                  <a:pt x="5000" y="0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495" name="Oval 110"/>
          <p:cNvSpPr>
            <a:spLocks noChangeArrowheads="1"/>
          </p:cNvSpPr>
          <p:nvPr/>
        </p:nvSpPr>
        <p:spPr bwMode="auto">
          <a:xfrm>
            <a:off x="7904164" y="3024189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496" name="Oval 111"/>
          <p:cNvSpPr>
            <a:spLocks noChangeArrowheads="1"/>
          </p:cNvSpPr>
          <p:nvPr/>
        </p:nvSpPr>
        <p:spPr bwMode="auto">
          <a:xfrm>
            <a:off x="8380413" y="3014664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497" name="Text Box 112"/>
          <p:cNvSpPr txBox="1">
            <a:spLocks noChangeArrowheads="1"/>
          </p:cNvSpPr>
          <p:nvPr/>
        </p:nvSpPr>
        <p:spPr bwMode="auto">
          <a:xfrm>
            <a:off x="8034339" y="2874964"/>
            <a:ext cx="274637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20498" name="Freeform 113"/>
          <p:cNvSpPr>
            <a:spLocks/>
          </p:cNvSpPr>
          <p:nvPr/>
        </p:nvSpPr>
        <p:spPr bwMode="auto">
          <a:xfrm>
            <a:off x="8016875" y="2828926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499" name="Text Box 114"/>
          <p:cNvSpPr txBox="1">
            <a:spLocks noChangeArrowheads="1"/>
          </p:cNvSpPr>
          <p:nvPr/>
        </p:nvSpPr>
        <p:spPr bwMode="auto">
          <a:xfrm>
            <a:off x="8418513" y="2627314"/>
            <a:ext cx="29845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b</a:t>
            </a:r>
          </a:p>
        </p:txBody>
      </p:sp>
      <p:sp>
        <p:nvSpPr>
          <p:cNvPr id="20500" name="Oval 116"/>
          <p:cNvSpPr>
            <a:spLocks noChangeArrowheads="1"/>
          </p:cNvSpPr>
          <p:nvPr/>
        </p:nvSpPr>
        <p:spPr bwMode="auto">
          <a:xfrm>
            <a:off x="8135939" y="2598739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501" name="Oval 115"/>
          <p:cNvSpPr>
            <a:spLocks noChangeArrowheads="1"/>
          </p:cNvSpPr>
          <p:nvPr/>
        </p:nvSpPr>
        <p:spPr bwMode="auto">
          <a:xfrm>
            <a:off x="8077201" y="4044951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502" name="Text Box 123"/>
          <p:cNvSpPr txBox="1">
            <a:spLocks noChangeArrowheads="1"/>
          </p:cNvSpPr>
          <p:nvPr/>
        </p:nvSpPr>
        <p:spPr bwMode="auto">
          <a:xfrm>
            <a:off x="2971800" y="1676401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/>
                <a:cs typeface="Calibri"/>
              </a:rPr>
              <a:t>Uniform-Cost</a:t>
            </a:r>
          </a:p>
        </p:txBody>
      </p:sp>
      <p:sp>
        <p:nvSpPr>
          <p:cNvPr id="20503" name="Text Box 124"/>
          <p:cNvSpPr txBox="1">
            <a:spLocks noChangeArrowheads="1"/>
          </p:cNvSpPr>
          <p:nvPr/>
        </p:nvSpPr>
        <p:spPr bwMode="auto">
          <a:xfrm>
            <a:off x="8001000" y="1676401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/>
                <a:cs typeface="Calibri"/>
              </a:rPr>
              <a:t>A*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14"/>
          <p:cNvSpPr>
            <a:spLocks noChangeArrowheads="1"/>
          </p:cNvSpPr>
          <p:nvPr/>
        </p:nvSpPr>
        <p:spPr bwMode="auto">
          <a:xfrm>
            <a:off x="9005887" y="5029202"/>
            <a:ext cx="1284288" cy="6270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 sz="2400">
              <a:latin typeface="Calibri"/>
              <a:cs typeface="Calibri"/>
            </a:endParaRPr>
          </a:p>
        </p:txBody>
      </p:sp>
      <p:sp>
        <p:nvSpPr>
          <p:cNvPr id="21507" name="Oval 8"/>
          <p:cNvSpPr>
            <a:spLocks noChangeArrowheads="1"/>
          </p:cNvSpPr>
          <p:nvPr/>
        </p:nvSpPr>
        <p:spPr bwMode="auto">
          <a:xfrm>
            <a:off x="8396287" y="1828800"/>
            <a:ext cx="1912939" cy="1771651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 sz="2400">
              <a:latin typeface="Calibri"/>
              <a:cs typeface="Calibri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UCS </a:t>
            </a:r>
            <a:r>
              <a:rPr lang="en-US" dirty="0" err="1">
                <a:latin typeface="Calibri"/>
                <a:cs typeface="Calibri"/>
              </a:rPr>
              <a:t>vs</a:t>
            </a:r>
            <a:r>
              <a:rPr lang="en-US" dirty="0">
                <a:latin typeface="Calibri"/>
                <a:cs typeface="Calibri"/>
              </a:rPr>
              <a:t> A* Contours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46237"/>
            <a:ext cx="6705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Uniform-cost expands equally in all “directions”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A* expands mainly toward the goal, but does hedge its bets to ensure optimality</a:t>
            </a:r>
          </a:p>
        </p:txBody>
      </p:sp>
      <p:sp>
        <p:nvSpPr>
          <p:cNvPr id="21510" name="Oval 4"/>
          <p:cNvSpPr>
            <a:spLocks noChangeArrowheads="1"/>
          </p:cNvSpPr>
          <p:nvPr/>
        </p:nvSpPr>
        <p:spPr bwMode="auto">
          <a:xfrm>
            <a:off x="9299575" y="2605089"/>
            <a:ext cx="163512" cy="1539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 sz="2400">
              <a:latin typeface="Calibri"/>
              <a:cs typeface="Calibri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8534400" y="2720977"/>
            <a:ext cx="914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Start</a:t>
            </a:r>
          </a:p>
        </p:txBody>
      </p:sp>
      <p:sp>
        <p:nvSpPr>
          <p:cNvPr id="21512" name="Oval 6"/>
          <p:cNvSpPr>
            <a:spLocks noChangeArrowheads="1"/>
          </p:cNvSpPr>
          <p:nvPr/>
        </p:nvSpPr>
        <p:spPr bwMode="auto">
          <a:xfrm>
            <a:off x="10226675" y="2627313"/>
            <a:ext cx="163512" cy="1539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 sz="2400">
              <a:latin typeface="Calibri"/>
              <a:cs typeface="Calibri"/>
            </a:endParaRP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10287000" y="2744789"/>
            <a:ext cx="914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Goal</a:t>
            </a:r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8931276" y="2263775"/>
            <a:ext cx="869951" cy="8699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 sz="2400">
              <a:latin typeface="Calibri"/>
              <a:cs typeface="Calibri"/>
            </a:endParaRP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9234488" y="5270501"/>
            <a:ext cx="163513" cy="1539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 sz="2400">
              <a:latin typeface="Calibri"/>
              <a:cs typeface="Calibri"/>
            </a:endParaRPr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8382000" y="5410200"/>
            <a:ext cx="914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Start</a:t>
            </a:r>
          </a:p>
        </p:txBody>
      </p:sp>
      <p:sp>
        <p:nvSpPr>
          <p:cNvPr id="21517" name="Oval 12"/>
          <p:cNvSpPr>
            <a:spLocks noChangeArrowheads="1"/>
          </p:cNvSpPr>
          <p:nvPr/>
        </p:nvSpPr>
        <p:spPr bwMode="auto">
          <a:xfrm>
            <a:off x="10213975" y="5257801"/>
            <a:ext cx="163512" cy="1539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 sz="2400">
              <a:latin typeface="Calibri"/>
              <a:cs typeface="Calibri"/>
            </a:endParaRPr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10221912" y="5405737"/>
            <a:ext cx="914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Goal</a:t>
            </a:r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9126537" y="5105400"/>
            <a:ext cx="869951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 sz="2400">
              <a:latin typeface="Calibri"/>
              <a:cs typeface="Calibri"/>
            </a:endParaRPr>
          </a:p>
        </p:txBody>
      </p:sp>
      <p:sp>
        <p:nvSpPr>
          <p:cNvPr id="21520" name="TextBox 18"/>
          <p:cNvSpPr txBox="1">
            <a:spLocks noChangeArrowheads="1"/>
          </p:cNvSpPr>
          <p:nvPr/>
        </p:nvSpPr>
        <p:spPr bwMode="auto">
          <a:xfrm>
            <a:off x="6705600" y="6172200"/>
            <a:ext cx="5486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[Demo: contours UCS / greedy / A* empty (L3D1)]</a:t>
            </a:r>
          </a:p>
          <a:p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[Demo: contours A* </a:t>
            </a:r>
            <a:r>
              <a:rPr lang="en-US" sz="2000" dirty="0" err="1">
                <a:solidFill>
                  <a:srgbClr val="C00000"/>
                </a:solidFill>
                <a:latin typeface="Calibri"/>
                <a:cs typeface="Calibri"/>
              </a:rPr>
              <a:t>pacman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 small maze (L3D5)]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of Demo Contours (</a:t>
            </a:r>
            <a:r>
              <a:rPr lang="en-US" dirty="0" err="1"/>
              <a:t>Pacman</a:t>
            </a:r>
            <a:r>
              <a:rPr lang="en-US" dirty="0"/>
              <a:t> Small Maze) – A*</a:t>
            </a:r>
          </a:p>
        </p:txBody>
      </p:sp>
      <p:pic>
        <p:nvPicPr>
          <p:cNvPr id="3" name="ContoursPacmanSmallMaze-astar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09700" y="1143000"/>
            <a:ext cx="9372600" cy="52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8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 Applications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Video games</a:t>
            </a:r>
          </a:p>
          <a:p>
            <a:pPr eaLnBrk="1" hangingPunct="1"/>
            <a:r>
              <a:rPr lang="en-US" dirty="0" err="1"/>
              <a:t>Pathing</a:t>
            </a:r>
            <a:r>
              <a:rPr lang="en-US" dirty="0"/>
              <a:t> / routing problems</a:t>
            </a:r>
          </a:p>
          <a:p>
            <a:pPr eaLnBrk="1" hangingPunct="1"/>
            <a:r>
              <a:rPr lang="en-US" dirty="0"/>
              <a:t>Resource planning problems</a:t>
            </a:r>
          </a:p>
          <a:p>
            <a:pPr eaLnBrk="1" hangingPunct="1"/>
            <a:r>
              <a:rPr lang="en-US" dirty="0"/>
              <a:t>Robot motion planning</a:t>
            </a:r>
          </a:p>
          <a:p>
            <a:pPr eaLnBrk="1" hangingPunct="1"/>
            <a:r>
              <a:rPr lang="en-US" dirty="0"/>
              <a:t>Language analysis</a:t>
            </a:r>
          </a:p>
          <a:p>
            <a:pPr eaLnBrk="1" hangingPunct="1"/>
            <a:r>
              <a:rPr lang="en-US" dirty="0"/>
              <a:t>Machine translation</a:t>
            </a:r>
          </a:p>
          <a:p>
            <a:pPr eaLnBrk="1" hangingPunct="1"/>
            <a:r>
              <a:rPr lang="en-US" dirty="0"/>
              <a:t>Speech recognition</a:t>
            </a:r>
          </a:p>
          <a:p>
            <a:pPr eaLnBrk="1" hangingPunct="1"/>
            <a:r>
              <a:rPr lang="en-US" dirty="0"/>
              <a:t>…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6477000" y="6150116"/>
            <a:ext cx="57150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[Demo: UCS / A*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pacman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tiny maze (L3D6,L3D7)]</a:t>
            </a:r>
          </a:p>
          <a:p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[Demo: guess algorithm Empty Shallow/Deep (L3D8)]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524000"/>
            <a:ext cx="5638800" cy="427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of Demo Contours UCS Empty</a:t>
            </a:r>
          </a:p>
        </p:txBody>
      </p:sp>
      <p:pic>
        <p:nvPicPr>
          <p:cNvPr id="3" name="Empty-UC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05920" y="1128214"/>
            <a:ext cx="6380161" cy="534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7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of Demo </a:t>
            </a:r>
            <a:r>
              <a:rPr lang="en-US" dirty="0" err="1"/>
              <a:t>Pacman</a:t>
            </a:r>
            <a:r>
              <a:rPr lang="en-US" dirty="0"/>
              <a:t> (Tiny Maze) – UCS / A*</a:t>
            </a:r>
          </a:p>
        </p:txBody>
      </p:sp>
      <p:pic>
        <p:nvPicPr>
          <p:cNvPr id="5" name="Lecture3-demo6-tiny-ucs-astar-pacman-v2.wmv">
            <a:hlinkClick r:id="" action="ppaction://media"/>
            <a:extLst>
              <a:ext uri="{FF2B5EF4-FFF2-40B4-BE49-F238E27FC236}">
                <a16:creationId xmlns:a16="http://schemas.microsoft.com/office/drawing/2014/main" id="{10293531-4C3B-9B47-8F9B-7D1D239509C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03960" y="1143000"/>
            <a:ext cx="978408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0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dirty="0"/>
              <a:t>Video of Demo Contours UCS </a:t>
            </a:r>
            <a:r>
              <a:rPr lang="en-US" dirty="0" err="1"/>
              <a:t>Pacman</a:t>
            </a:r>
            <a:r>
              <a:rPr lang="en-US" dirty="0"/>
              <a:t> Small Maze</a:t>
            </a:r>
          </a:p>
        </p:txBody>
      </p:sp>
      <p:pic>
        <p:nvPicPr>
          <p:cNvPr id="2" name="ContoursPacmanSmallMaze-UC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5183" y="1143000"/>
            <a:ext cx="1012163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4691" y="1603435"/>
            <a:ext cx="6463617" cy="42624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85841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Heuristics</a:t>
            </a:r>
          </a:p>
        </p:txBody>
      </p:sp>
      <p:pic>
        <p:nvPicPr>
          <p:cNvPr id="32771" name="Picture 2" descr="Z:\Shared with PC\smallMa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498849"/>
            <a:ext cx="6623051" cy="297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57200" y="1219200"/>
            <a:ext cx="6858000" cy="170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/>
          <a:lstStyle/>
          <a:p>
            <a:pPr marL="342866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A heuristic is: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A function that </a:t>
            </a:r>
            <a:r>
              <a:rPr lang="en-US" sz="2000" i="1" kern="0" dirty="0">
                <a:latin typeface="Calibri" pitchFamily="34" charset="0"/>
                <a:cs typeface="+mn-cs"/>
              </a:rPr>
              <a:t>estimates</a:t>
            </a:r>
            <a:r>
              <a:rPr lang="en-US" sz="2000" kern="0" dirty="0">
                <a:latin typeface="Calibri" pitchFamily="34" charset="0"/>
                <a:cs typeface="+mn-cs"/>
              </a:rPr>
              <a:t> how close a state is to a goal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Designed for a particular search problem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Examples: Manhattan distance, Euclidean distance for </a:t>
            </a:r>
            <a:r>
              <a:rPr lang="en-US" sz="2000" kern="0" dirty="0" err="1">
                <a:latin typeface="Calibri" pitchFamily="34" charset="0"/>
                <a:cs typeface="+mn-cs"/>
              </a:rPr>
              <a:t>pathing</a:t>
            </a:r>
            <a:endParaRPr lang="en-US" sz="2000" kern="0" dirty="0">
              <a:latin typeface="Calibri" pitchFamily="34" charset="0"/>
              <a:cs typeface="+mn-cs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03293" y="4078286"/>
            <a:ext cx="3025775" cy="1924051"/>
            <a:chOff x="1573306" y="4155142"/>
            <a:chExt cx="3025588" cy="1922929"/>
          </a:xfrm>
        </p:grpSpPr>
        <p:sp>
          <p:nvSpPr>
            <p:cNvPr id="13" name="Freeform 12"/>
            <p:cNvSpPr/>
            <p:nvPr/>
          </p:nvSpPr>
          <p:spPr>
            <a:xfrm>
              <a:off x="1573306" y="4578757"/>
              <a:ext cx="3025588" cy="1499314"/>
            </a:xfrm>
            <a:custGeom>
              <a:avLst/>
              <a:gdLst>
                <a:gd name="connsiteX0" fmla="*/ 3065929 w 3065929"/>
                <a:gd name="connsiteY0" fmla="*/ 13447 h 1479177"/>
                <a:gd name="connsiteX1" fmla="*/ 0 w 3065929"/>
                <a:gd name="connsiteY1" fmla="*/ 0 h 1479177"/>
                <a:gd name="connsiteX2" fmla="*/ 26894 w 3065929"/>
                <a:gd name="connsiteY2" fmla="*/ 1479177 h 147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5929" h="1479177">
                  <a:moveTo>
                    <a:pt x="3065929" y="13447"/>
                  </a:moveTo>
                  <a:lnTo>
                    <a:pt x="0" y="0"/>
                  </a:lnTo>
                  <a:lnTo>
                    <a:pt x="26894" y="1479177"/>
                  </a:lnTo>
                </a:path>
              </a:pathLst>
            </a:cu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78" name="TextBox 15"/>
            <p:cNvSpPr txBox="1">
              <a:spLocks noChangeArrowheads="1"/>
            </p:cNvSpPr>
            <p:nvPr/>
          </p:nvSpPr>
          <p:spPr bwMode="auto">
            <a:xfrm>
              <a:off x="2164976" y="4155142"/>
              <a:ext cx="441119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32779" name="TextBox 16"/>
            <p:cNvSpPr txBox="1">
              <a:spLocks noChangeArrowheads="1"/>
            </p:cNvSpPr>
            <p:nvPr/>
          </p:nvSpPr>
          <p:spPr bwMode="auto">
            <a:xfrm>
              <a:off x="1591236" y="4953001"/>
              <a:ext cx="312887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84257" y="4495801"/>
            <a:ext cx="2978143" cy="1506537"/>
            <a:chOff x="1653989" y="4572529"/>
            <a:chExt cx="2978334" cy="150554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653989" y="4572529"/>
              <a:ext cx="2978334" cy="150554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76" name="TextBox 17"/>
            <p:cNvSpPr txBox="1">
              <a:spLocks noChangeArrowheads="1"/>
            </p:cNvSpPr>
            <p:nvPr/>
          </p:nvSpPr>
          <p:spPr bwMode="auto">
            <a:xfrm>
              <a:off x="3016625" y="5356413"/>
              <a:ext cx="620787" cy="369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11.2</a:t>
              </a:r>
            </a:p>
          </p:txBody>
        </p:sp>
      </p:grp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9223" y="1524000"/>
            <a:ext cx="3407831" cy="2300286"/>
          </a:xfrm>
          <a:prstGeom prst="rect">
            <a:avLst/>
          </a:prstGeom>
          <a:noFill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0" y="4116375"/>
            <a:ext cx="3476133" cy="237424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Video of Demo Contours Greedy (</a:t>
            </a:r>
            <a:r>
              <a:rPr lang="en-US" sz="4000" dirty="0" err="1"/>
              <a:t>Pacman</a:t>
            </a:r>
            <a:r>
              <a:rPr lang="en-US" sz="4000" dirty="0"/>
              <a:t> Small Maze)</a:t>
            </a:r>
          </a:p>
        </p:txBody>
      </p:sp>
      <p:pic>
        <p:nvPicPr>
          <p:cNvPr id="3" name="ContoursPacmanSmallMaze-greedy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28361" y="1143000"/>
            <a:ext cx="933527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7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 Search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676400"/>
            <a:ext cx="287178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1447800"/>
            <a:ext cx="16002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3744914"/>
            <a:ext cx="3557588" cy="2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633787" y="3276601"/>
            <a:ext cx="1524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UCS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62800" y="3276601"/>
            <a:ext cx="1524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Greedy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562599" y="5954714"/>
            <a:ext cx="1524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A*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1447800"/>
            <a:ext cx="5791200" cy="502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AutoShape 2"/>
          <p:cNvCxnSpPr>
            <a:cxnSpLocks noChangeShapeType="1"/>
            <a:stCxn id="14344" idx="6"/>
            <a:endCxn id="14346" idx="2"/>
          </p:cNvCxnSpPr>
          <p:nvPr/>
        </p:nvCxnSpPr>
        <p:spPr bwMode="auto">
          <a:xfrm>
            <a:off x="5029200" y="4038600"/>
            <a:ext cx="1371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39" name="AutoShape 3"/>
          <p:cNvCxnSpPr>
            <a:cxnSpLocks noChangeShapeType="1"/>
            <a:stCxn id="14365" idx="4"/>
            <a:endCxn id="14344" idx="0"/>
          </p:cNvCxnSpPr>
          <p:nvPr/>
        </p:nvCxnSpPr>
        <p:spPr bwMode="auto">
          <a:xfrm flipH="1">
            <a:off x="4800600" y="3352800"/>
            <a:ext cx="6858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Combining UCS and Greedy</a:t>
            </a:r>
          </a:p>
        </p:txBody>
      </p:sp>
      <p:sp>
        <p:nvSpPr>
          <p:cNvPr id="852997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3333FF"/>
                </a:solidFill>
                <a:latin typeface="Calibri"/>
                <a:cs typeface="Calibri"/>
              </a:rPr>
              <a:t>Uniform-cost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orders by path cost, or </a:t>
            </a:r>
            <a:r>
              <a:rPr lang="en-US" sz="2300" i="1" dirty="0">
                <a:solidFill>
                  <a:schemeClr val="tx2"/>
                </a:solidFill>
                <a:latin typeface="Calibri"/>
                <a:cs typeface="Calibri"/>
              </a:rPr>
              <a:t>backward cost 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g(n)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CC0000"/>
                </a:solidFill>
                <a:latin typeface="Calibri"/>
                <a:cs typeface="Calibri"/>
              </a:rPr>
              <a:t>Greedy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orders by goal proximity, or </a:t>
            </a:r>
            <a:r>
              <a:rPr lang="en-US" sz="2300" i="1" dirty="0">
                <a:solidFill>
                  <a:schemeClr val="tx2"/>
                </a:solidFill>
                <a:latin typeface="Calibri"/>
                <a:cs typeface="Calibri"/>
              </a:rPr>
              <a:t>forward cost 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h(n)</a:t>
            </a:r>
            <a:endParaRPr lang="en-US" sz="2300" i="1" dirty="0">
              <a:solidFill>
                <a:schemeClr val="tx2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solidFill>
                <a:schemeClr val="tx2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CC00CC"/>
                </a:solidFill>
                <a:latin typeface="Calibri"/>
                <a:cs typeface="Calibri"/>
              </a:rPr>
              <a:t>A* Search</a:t>
            </a:r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 orders by the sum: f(n) = g(n) + h(n)</a:t>
            </a:r>
            <a:endParaRPr lang="en-US" sz="23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572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17526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1752600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64008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981200" y="41910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h=5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676400" y="51816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800600" y="43434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h=2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0668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276600" y="22860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8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066800" y="45720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524000" y="42513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5626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04800" y="4191001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6172200" y="43434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h=0</a:t>
            </a:r>
          </a:p>
        </p:txBody>
      </p:sp>
      <p:cxnSp>
        <p:nvCxnSpPr>
          <p:cNvPr id="14357" name="AutoShape 21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914400" y="4038600"/>
            <a:ext cx="838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8" name="AutoShape 22"/>
          <p:cNvCxnSpPr>
            <a:cxnSpLocks noChangeShapeType="1"/>
            <a:stCxn id="14343" idx="4"/>
            <a:endCxn id="14345" idx="0"/>
          </p:cNvCxnSpPr>
          <p:nvPr/>
        </p:nvCxnSpPr>
        <p:spPr bwMode="auto">
          <a:xfrm>
            <a:off x="1981200" y="4267200"/>
            <a:ext cx="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9" name="AutoShape 23"/>
          <p:cNvCxnSpPr>
            <a:cxnSpLocks noChangeShapeType="1"/>
            <a:stCxn id="14343" idx="0"/>
            <a:endCxn id="14365" idx="1"/>
          </p:cNvCxnSpPr>
          <p:nvPr/>
        </p:nvCxnSpPr>
        <p:spPr bwMode="auto">
          <a:xfrm rot="-5400000">
            <a:off x="3228976" y="1714501"/>
            <a:ext cx="847725" cy="3343275"/>
          </a:xfrm>
          <a:prstGeom prst="curvedConnector3">
            <a:avLst>
              <a:gd name="adj1" fmla="val 134833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0" name="AutoShape 24"/>
          <p:cNvCxnSpPr>
            <a:cxnSpLocks noChangeShapeType="1"/>
            <a:stCxn id="14345" idx="2"/>
            <a:endCxn id="14361" idx="6"/>
          </p:cNvCxnSpPr>
          <p:nvPr/>
        </p:nvCxnSpPr>
        <p:spPr bwMode="auto">
          <a:xfrm rot="10800000">
            <a:off x="914400" y="4953001"/>
            <a:ext cx="8382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1" name="Oval 25"/>
          <p:cNvSpPr>
            <a:spLocks noChangeArrowheads="1"/>
          </p:cNvSpPr>
          <p:nvPr/>
        </p:nvSpPr>
        <p:spPr bwMode="auto">
          <a:xfrm>
            <a:off x="457200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cxnSp>
        <p:nvCxnSpPr>
          <p:cNvPr id="14362" name="AutoShape 27"/>
          <p:cNvCxnSpPr>
            <a:cxnSpLocks noChangeShapeType="1"/>
            <a:stCxn id="14343" idx="6"/>
            <a:endCxn id="14344" idx="2"/>
          </p:cNvCxnSpPr>
          <p:nvPr/>
        </p:nvCxnSpPr>
        <p:spPr bwMode="auto">
          <a:xfrm>
            <a:off x="2209800" y="4038600"/>
            <a:ext cx="2362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3" name="Text Box 28"/>
          <p:cNvSpPr txBox="1">
            <a:spLocks noChangeArrowheads="1"/>
          </p:cNvSpPr>
          <p:nvPr/>
        </p:nvSpPr>
        <p:spPr bwMode="auto">
          <a:xfrm>
            <a:off x="304800" y="51657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h=7</a:t>
            </a:r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auto">
          <a:xfrm>
            <a:off x="31242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4365" name="Oval 31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14366" name="Text Box 32"/>
          <p:cNvSpPr txBox="1">
            <a:spLocks noChangeArrowheads="1"/>
          </p:cNvSpPr>
          <p:nvPr/>
        </p:nvSpPr>
        <p:spPr bwMode="auto">
          <a:xfrm>
            <a:off x="5715000" y="28956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h=1</a:t>
            </a:r>
          </a:p>
        </p:txBody>
      </p:sp>
      <p:sp>
        <p:nvSpPr>
          <p:cNvPr id="14367" name="Text Box 33"/>
          <p:cNvSpPr txBox="1">
            <a:spLocks noChangeArrowheads="1"/>
          </p:cNvSpPr>
          <p:nvPr/>
        </p:nvSpPr>
        <p:spPr bwMode="auto">
          <a:xfrm>
            <a:off x="4724400" y="32004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14400" y="4038601"/>
            <a:ext cx="1066800" cy="915988"/>
            <a:chOff x="1392" y="2544"/>
            <a:chExt cx="672" cy="577"/>
          </a:xfrm>
        </p:grpSpPr>
        <p:cxnSp>
          <p:nvCxnSpPr>
            <p:cNvPr id="14379" name="AutoShape 35"/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4380" name="AutoShape 36"/>
            <p:cNvCxnSpPr>
              <a:cxnSpLocks noChangeShapeType="1"/>
            </p:cNvCxnSpPr>
            <p:nvPr/>
          </p:nvCxnSpPr>
          <p:spPr bwMode="auto">
            <a:xfrm>
              <a:off x="2064" y="2688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4381" name="AutoShape 37"/>
            <p:cNvCxnSpPr>
              <a:cxnSpLocks noChangeShapeType="1"/>
            </p:cNvCxnSpPr>
            <p:nvPr/>
          </p:nvCxnSpPr>
          <p:spPr bwMode="auto">
            <a:xfrm rot="10800000">
              <a:off x="1392" y="3120"/>
              <a:ext cx="528" cy="1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914400" y="2962276"/>
            <a:ext cx="5486400" cy="1076325"/>
            <a:chOff x="1392" y="1872"/>
            <a:chExt cx="3456" cy="678"/>
          </a:xfrm>
        </p:grpSpPr>
        <p:cxnSp>
          <p:nvCxnSpPr>
            <p:cNvPr id="14375" name="AutoShape 39"/>
            <p:cNvCxnSpPr>
              <a:cxnSpLocks noChangeShapeType="1"/>
            </p:cNvCxnSpPr>
            <p:nvPr/>
          </p:nvCxnSpPr>
          <p:spPr bwMode="auto">
            <a:xfrm>
              <a:off x="3984" y="2550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6" name="AutoShape 40"/>
            <p:cNvCxnSpPr>
              <a:cxnSpLocks noChangeShapeType="1"/>
            </p:cNvCxnSpPr>
            <p:nvPr/>
          </p:nvCxnSpPr>
          <p:spPr bwMode="auto">
            <a:xfrm flipH="1">
              <a:off x="3840" y="2118"/>
              <a:ext cx="432" cy="28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7" name="AutoShape 41"/>
            <p:cNvCxnSpPr>
              <a:cxnSpLocks noChangeShapeType="1"/>
            </p:cNvCxnSpPr>
            <p:nvPr/>
          </p:nvCxnSpPr>
          <p:spPr bwMode="auto">
            <a:xfrm>
              <a:off x="1392" y="2550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8" name="AutoShape 42"/>
            <p:cNvCxnSpPr>
              <a:cxnSpLocks noChangeShapeType="1"/>
            </p:cNvCxnSpPr>
            <p:nvPr/>
          </p:nvCxnSpPr>
          <p:spPr bwMode="auto">
            <a:xfrm rot="-5400000">
              <a:off x="2850" y="1086"/>
              <a:ext cx="534" cy="2106"/>
            </a:xfrm>
            <a:prstGeom prst="curvedConnector3">
              <a:avLst>
                <a:gd name="adj1" fmla="val 134833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914400" y="4038600"/>
            <a:ext cx="5486400" cy="0"/>
            <a:chOff x="1392" y="2544"/>
            <a:chExt cx="3456" cy="0"/>
          </a:xfrm>
        </p:grpSpPr>
        <p:cxnSp>
          <p:nvCxnSpPr>
            <p:cNvPr id="14372" name="AutoShape 44"/>
            <p:cNvCxnSpPr>
              <a:cxnSpLocks noChangeShapeType="1"/>
            </p:cNvCxnSpPr>
            <p:nvPr/>
          </p:nvCxnSpPr>
          <p:spPr bwMode="auto">
            <a:xfrm>
              <a:off x="3984" y="2544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4373" name="AutoShape 45"/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4374" name="AutoShape 46"/>
            <p:cNvCxnSpPr>
              <a:cxnSpLocks noChangeShapeType="1"/>
            </p:cNvCxnSpPr>
            <p:nvPr/>
          </p:nvCxnSpPr>
          <p:spPr bwMode="auto">
            <a:xfrm>
              <a:off x="2208" y="2544"/>
              <a:ext cx="148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</p:grpSp>
      <p:sp>
        <p:nvSpPr>
          <p:cNvPr id="14371" name="Text Box 50"/>
          <p:cNvSpPr txBox="1">
            <a:spLocks noChangeArrowheads="1"/>
          </p:cNvSpPr>
          <p:nvPr/>
        </p:nvSpPr>
        <p:spPr bwMode="auto">
          <a:xfrm>
            <a:off x="9296400" y="6457892"/>
            <a:ext cx="2819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dirty="0" err="1">
                <a:latin typeface="Calibri"/>
                <a:cs typeface="Calibri"/>
              </a:rPr>
              <a:t>Teg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Grenager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9753600" y="2362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9220200" y="2971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86868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50" name="Oval 25"/>
          <p:cNvSpPr>
            <a:spLocks noChangeArrowheads="1"/>
          </p:cNvSpPr>
          <p:nvPr/>
        </p:nvSpPr>
        <p:spPr bwMode="auto">
          <a:xfrm>
            <a:off x="8686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sp>
        <p:nvSpPr>
          <p:cNvPr id="51" name="Oval 31"/>
          <p:cNvSpPr>
            <a:spLocks noChangeArrowheads="1"/>
          </p:cNvSpPr>
          <p:nvPr/>
        </p:nvSpPr>
        <p:spPr bwMode="auto">
          <a:xfrm>
            <a:off x="108966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94488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108966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9448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10896600" y="5715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7" name="Straight Connector 6"/>
          <p:cNvCxnSpPr>
            <a:stCxn id="47" idx="4"/>
            <a:endCxn id="48" idx="7"/>
          </p:cNvCxnSpPr>
          <p:nvPr/>
        </p:nvCxnSpPr>
        <p:spPr>
          <a:xfrm flipH="1">
            <a:off x="9610445" y="2819400"/>
            <a:ext cx="371755" cy="2193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52" idx="0"/>
          </p:cNvCxnSpPr>
          <p:nvPr/>
        </p:nvCxnSpPr>
        <p:spPr>
          <a:xfrm>
            <a:off x="9448800" y="3429000"/>
            <a:ext cx="2286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4"/>
            <a:endCxn id="53" idx="0"/>
          </p:cNvCxnSpPr>
          <p:nvPr/>
        </p:nvCxnSpPr>
        <p:spPr>
          <a:xfrm>
            <a:off x="111252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4" idx="0"/>
          </p:cNvCxnSpPr>
          <p:nvPr/>
        </p:nvCxnSpPr>
        <p:spPr>
          <a:xfrm>
            <a:off x="96774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0"/>
            <a:endCxn id="48" idx="4"/>
          </p:cNvCxnSpPr>
          <p:nvPr/>
        </p:nvCxnSpPr>
        <p:spPr>
          <a:xfrm flipH="1" flipV="1">
            <a:off x="9448800" y="3429000"/>
            <a:ext cx="1676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4"/>
            <a:endCxn id="49" idx="0"/>
          </p:cNvCxnSpPr>
          <p:nvPr/>
        </p:nvCxnSpPr>
        <p:spPr>
          <a:xfrm flipH="1">
            <a:off x="8915400" y="34290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4"/>
            <a:endCxn id="50" idx="0"/>
          </p:cNvCxnSpPr>
          <p:nvPr/>
        </p:nvCxnSpPr>
        <p:spPr>
          <a:xfrm>
            <a:off x="89154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3" idx="4"/>
            <a:endCxn id="55" idx="0"/>
          </p:cNvCxnSpPr>
          <p:nvPr/>
        </p:nvCxnSpPr>
        <p:spPr>
          <a:xfrm>
            <a:off x="11125200" y="52578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Box 19"/>
          <p:cNvSpPr txBox="1">
            <a:spLocks noChangeArrowheads="1"/>
          </p:cNvSpPr>
          <p:nvPr/>
        </p:nvSpPr>
        <p:spPr bwMode="auto">
          <a:xfrm>
            <a:off x="10287000" y="2209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0 h=6</a:t>
            </a: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8458200" y="27973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 h=5</a:t>
            </a:r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7848600" y="3733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2 h=6</a:t>
            </a: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7848600" y="46261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3 h=7</a:t>
            </a:r>
          </a:p>
        </p:txBody>
      </p:sp>
      <p:sp>
        <p:nvSpPr>
          <p:cNvPr id="68" name="Text Box 19"/>
          <p:cNvSpPr txBox="1">
            <a:spLocks noChangeArrowheads="1"/>
          </p:cNvSpPr>
          <p:nvPr/>
        </p:nvSpPr>
        <p:spPr bwMode="auto">
          <a:xfrm>
            <a:off x="9829800" y="38100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4 h=2</a:t>
            </a:r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9829800" y="46482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6 h=0</a:t>
            </a: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1277600" y="37117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9 h=1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11277600" y="4702316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10 h=2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11277600" y="5562600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12 h=0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Admissible Heuristics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11277600" cy="4876800"/>
          </a:xfrm>
        </p:spPr>
        <p:txBody>
          <a:bodyPr/>
          <a:lstStyle/>
          <a:p>
            <a:pPr eaLnBrk="1" hangingPunct="1"/>
            <a:r>
              <a:rPr lang="en-US" dirty="0"/>
              <a:t>A heuristic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 is </a:t>
            </a:r>
            <a:r>
              <a:rPr lang="en-US" i="1" dirty="0">
                <a:solidFill>
                  <a:srgbClr val="C00000"/>
                </a:solidFill>
              </a:rPr>
              <a:t>admissible</a:t>
            </a:r>
            <a:r>
              <a:rPr lang="en-US" i="1" dirty="0"/>
              <a:t> </a:t>
            </a:r>
            <a:r>
              <a:rPr lang="en-US" dirty="0"/>
              <a:t>(optimistic) if: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where               is the true cost to a nearest goal</a:t>
            </a:r>
          </a:p>
          <a:p>
            <a:pPr eaLnBrk="1" hangingPunct="1">
              <a:buFont typeface="Wingdings" pitchFamily="2" charset="2"/>
              <a:buNone/>
            </a:pPr>
            <a:endParaRPr lang="en-US" sz="1600" dirty="0"/>
          </a:p>
          <a:p>
            <a:pPr eaLnBrk="1" hangingPunct="1"/>
            <a:r>
              <a:rPr lang="en-US" dirty="0"/>
              <a:t>Examples: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Coming up with admissible heuristics is most of what’s involved in using A* in practice.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343400" y="2133600"/>
            <a:ext cx="3130785" cy="403304"/>
          </a:xfrm>
          <a:prstGeom prst="rect">
            <a:avLst/>
          </a:prstGeom>
          <a:noFill/>
          <a:ln/>
          <a:effectLst/>
        </p:spPr>
      </p:pic>
      <p:pic>
        <p:nvPicPr>
          <p:cNvPr id="17413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2949575"/>
            <a:ext cx="9794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343400" y="4038600"/>
            <a:ext cx="2663825" cy="1196975"/>
            <a:chOff x="4724400" y="4114800"/>
            <a:chExt cx="2663541" cy="1197700"/>
          </a:xfrm>
        </p:grpSpPr>
        <p:pic>
          <p:nvPicPr>
            <p:cNvPr id="17416" name="Picture 2" descr="Z:\Shared with PC\smallMaz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24400" y="4114800"/>
              <a:ext cx="2663541" cy="119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Straight Arrow Connector 13"/>
            <p:cNvCxnSpPr/>
            <p:nvPr/>
          </p:nvCxnSpPr>
          <p:spPr bwMode="auto">
            <a:xfrm rot="10800000" flipV="1">
              <a:off x="4952976" y="4553215"/>
              <a:ext cx="1125418" cy="1906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18" name="TextBox 17"/>
            <p:cNvSpPr txBox="1">
              <a:spLocks noChangeArrowheads="1"/>
            </p:cNvSpPr>
            <p:nvPr/>
          </p:nvSpPr>
          <p:spPr bwMode="auto">
            <a:xfrm>
              <a:off x="5105401" y="4648200"/>
              <a:ext cx="548590" cy="52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"/>
                  <a:cs typeface="Calibri"/>
                </a:rPr>
                <a:t>15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5400000">
              <a:off x="4648785" y="4876468"/>
              <a:ext cx="609969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DAN@SGFAKZNFUVWXY5M7" val="3532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g(A) = f(A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2"/>
  <p:tag name="PICTUREFILESIZE" val="62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A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87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f(A) &lt; f(B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677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g(A) &lt; g(B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0"/>
  <p:tag name="PICTUREFILESIZE" val="645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10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A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87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[&#10;\textcolor{BrickRed}{f(n) \le f(A) &lt; f(B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95"/>
  <p:tag name="PICTUREFILESIZE" val="1466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10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[&#10;\textcolor{BrickRed}{0 \le h(n) \le h^*(n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1318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A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8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rickRed}{h^*(n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51"/>
  <p:tag name="PICTUREFILESIZE" val="598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10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A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87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f(n) = g(n) + h(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94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f(n) \le g(A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67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101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91438" tIns="45719" rIns="91438" bIns="45719">
        <a:spAutoFit/>
      </a:bodyPr>
      <a:lstStyle>
        <a:defPPr>
          <a:defRPr>
            <a:solidFill>
              <a:schemeClr val="bg2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A8922072DE36A640BA03A10096162296" ma:contentTypeVersion="10" ma:contentTypeDescription="建立新的文件。" ma:contentTypeScope="" ma:versionID="7f355971bdf8b543d1f79baf98f66512">
  <xsd:schema xmlns:xsd="http://www.w3.org/2001/XMLSchema" xmlns:xs="http://www.w3.org/2001/XMLSchema" xmlns:p="http://schemas.microsoft.com/office/2006/metadata/properties" xmlns:ns2="24c551a5-68be-4903-bb97-ec1e9dc4e132" xmlns:ns3="648c8bbe-8cbc-4b66-bb06-a56f7f1b5cd5" targetNamespace="http://schemas.microsoft.com/office/2006/metadata/properties" ma:root="true" ma:fieldsID="b5b5546ea4918783fc685dde4596909f" ns2:_="" ns3:_="">
    <xsd:import namespace="24c551a5-68be-4903-bb97-ec1e9dc4e132"/>
    <xsd:import namespace="648c8bbe-8cbc-4b66-bb06-a56f7f1b5c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551a5-68be-4903-bb97-ec1e9dc4e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8c8bbe-8cbc-4b66-bb06-a56f7f1b5cd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F9F3F0-A956-4FBE-AD51-FE2C5E40AA8B}"/>
</file>

<file path=customXml/itemProps2.xml><?xml version="1.0" encoding="utf-8"?>
<ds:datastoreItem xmlns:ds="http://schemas.openxmlformats.org/officeDocument/2006/customXml" ds:itemID="{FE9F99AE-41E0-4F9A-8F8C-623E1A1AD9A4}"/>
</file>

<file path=customXml/itemProps3.xml><?xml version="1.0" encoding="utf-8"?>
<ds:datastoreItem xmlns:ds="http://schemas.openxmlformats.org/officeDocument/2006/customXml" ds:itemID="{5485507F-991F-4E27-B69A-CB3FBE848E18}"/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39010</TotalTime>
  <Words>756</Words>
  <Application>Microsoft Macintosh PowerPoint</Application>
  <PresentationFormat>寬螢幕</PresentationFormat>
  <Paragraphs>197</Paragraphs>
  <Slides>20</Slides>
  <Notes>4</Notes>
  <HiddenSlides>0</HiddenSlides>
  <MMClips>5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dan-berkeley-nlp-v1</vt:lpstr>
      <vt:lpstr>Uniform Cost Search</vt:lpstr>
      <vt:lpstr>Video of Demo Contours UCS Empty</vt:lpstr>
      <vt:lpstr>Video of Demo Contours UCS Pacman Small Maze</vt:lpstr>
      <vt:lpstr>Informed Search</vt:lpstr>
      <vt:lpstr>Search Heuristics</vt:lpstr>
      <vt:lpstr>Video of Demo Contours Greedy (Pacman Small Maze)</vt:lpstr>
      <vt:lpstr>A* Search</vt:lpstr>
      <vt:lpstr>Combining UCS and Greedy</vt:lpstr>
      <vt:lpstr>Admissible Heuristics</vt:lpstr>
      <vt:lpstr>Optimality of A* Tree Search</vt:lpstr>
      <vt:lpstr>Optimality of A* Tree Search</vt:lpstr>
      <vt:lpstr>Optimality of A* Tree Search: Blocking</vt:lpstr>
      <vt:lpstr>Optimality of A* Tree Search: Blocking</vt:lpstr>
      <vt:lpstr>Optimality of A* Tree Search: Blocking</vt:lpstr>
      <vt:lpstr>Properties of A*</vt:lpstr>
      <vt:lpstr>Properties of A*</vt:lpstr>
      <vt:lpstr>UCS vs A* Contours</vt:lpstr>
      <vt:lpstr>Video of Demo Contours (Pacman Small Maze) – A*</vt:lpstr>
      <vt:lpstr>A* Applications</vt:lpstr>
      <vt:lpstr>Video of Demo Pacman (Tiny Maze) – UCS / A*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彭文志</cp:lastModifiedBy>
  <cp:revision>2272</cp:revision>
  <cp:lastPrinted>2018-08-30T06:00:54Z</cp:lastPrinted>
  <dcterms:created xsi:type="dcterms:W3CDTF">2004-08-27T04:16:05Z</dcterms:created>
  <dcterms:modified xsi:type="dcterms:W3CDTF">2022-03-22T03:17:24Z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0x010100A8922072DE36A640BA03A10096162296</vt:lpwstr>
  </property>
</Properties>
</file>