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3"/>
  </p:notesMasterIdLst>
  <p:handoutMasterIdLst>
    <p:handoutMasterId r:id="rId24"/>
  </p:handoutMasterIdLst>
  <p:sldIdLst>
    <p:sldId id="466" r:id="rId2"/>
    <p:sldId id="392" r:id="rId3"/>
    <p:sldId id="463" r:id="rId4"/>
    <p:sldId id="445" r:id="rId5"/>
    <p:sldId id="427" r:id="rId6"/>
    <p:sldId id="449" r:id="rId7"/>
    <p:sldId id="467" r:id="rId8"/>
    <p:sldId id="450" r:id="rId9"/>
    <p:sldId id="394" r:id="rId10"/>
    <p:sldId id="393" r:id="rId11"/>
    <p:sldId id="400" r:id="rId12"/>
    <p:sldId id="468" r:id="rId13"/>
    <p:sldId id="401" r:id="rId14"/>
    <p:sldId id="453" r:id="rId15"/>
    <p:sldId id="455" r:id="rId16"/>
    <p:sldId id="402" r:id="rId17"/>
    <p:sldId id="406" r:id="rId18"/>
    <p:sldId id="408" r:id="rId19"/>
    <p:sldId id="409" r:id="rId20"/>
    <p:sldId id="457" r:id="rId21"/>
    <p:sldId id="413" r:id="rId22"/>
  </p:sldIdLst>
  <p:sldSz cx="12192000" cy="6858000"/>
  <p:notesSz cx="7099300" cy="10234613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FFF"/>
    <a:srgbClr val="B9CAFF"/>
    <a:srgbClr val="7999FF"/>
    <a:srgbClr val="0033CC"/>
    <a:srgbClr val="008000"/>
    <a:srgbClr val="FF9999"/>
    <a:srgbClr val="FF3300"/>
    <a:srgbClr val="CC00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4836" autoAdjust="0"/>
  </p:normalViewPr>
  <p:slideViewPr>
    <p:cSldViewPr>
      <p:cViewPr varScale="1">
        <p:scale>
          <a:sx n="88" d="100"/>
          <a:sy n="88" d="100"/>
        </p:scale>
        <p:origin x="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comes back on exams</a:t>
            </a:r>
          </a:p>
          <a:p>
            <a:endParaRPr lang="en-US" dirty="0"/>
          </a:p>
          <a:p>
            <a:r>
              <a:rPr lang="en-US" dirty="0"/>
              <a:t>Goal test – sometimes</a:t>
            </a:r>
            <a:r>
              <a:rPr lang="en-US" baseline="0" dirty="0"/>
              <a:t> more than one state that satisfies having achieved the goal, for example, “eat all the dots”</a:t>
            </a:r>
          </a:p>
          <a:p>
            <a:endParaRPr lang="en-US" baseline="0" dirty="0"/>
          </a:p>
          <a:p>
            <a:r>
              <a:rPr lang="en-US" baseline="0" dirty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example for “eat-all-dots”: (x, y, dot 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90 * (2^30-1) + 30 * 2^29 = 145 billion</a:t>
            </a:r>
          </a:p>
          <a:p>
            <a:r>
              <a:rPr lang="en-US">
                <a:latin typeface="Arial" charset="0"/>
              </a:rPr>
              <a:t>2^29 = 536 870 912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041C6AE4-F625-4A1A-A100-707641139ACC}" type="slidenum">
              <a:rPr lang="en-US" smtClean="0"/>
              <a:pPr defTabSz="965200"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plans that achieve the same state, will be different nodes in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9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/>
              <a:t>A search tree:</a:t>
            </a:r>
          </a:p>
          <a:p>
            <a:pPr lvl="1" eaLnBrk="1" hangingPunct="1"/>
            <a:r>
              <a:rPr lang="en-US" sz="2000" dirty="0"/>
              <a:t>A “what if” tree of plans and their outcomes</a:t>
            </a:r>
          </a:p>
          <a:p>
            <a:pPr lvl="1" eaLnBrk="1" hangingPunct="1"/>
            <a:r>
              <a:rPr lang="en-US" sz="2000" dirty="0"/>
              <a:t>The start state is the root node</a:t>
            </a:r>
          </a:p>
          <a:p>
            <a:pPr lvl="1" eaLnBrk="1" hangingPunct="1"/>
            <a:r>
              <a:rPr lang="en-US" sz="2000" dirty="0"/>
              <a:t>Children correspond to successors</a:t>
            </a:r>
          </a:p>
          <a:p>
            <a:pPr lvl="1" eaLnBrk="1" hangingPunct="1"/>
            <a:r>
              <a:rPr lang="en-US" sz="2000" dirty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This is now / start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Possible futures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4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in the search tree is an entire PATH in the state space 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Space Graph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/>
              <a:t>Complete: Guaranteed to find a solution if one exists?</a:t>
            </a:r>
          </a:p>
          <a:p>
            <a:r>
              <a:rPr lang="en-US" sz="2400" dirty="0"/>
              <a:t>Optimal: Guaranteed to find the least cost path?</a:t>
            </a:r>
          </a:p>
          <a:p>
            <a:r>
              <a:rPr lang="en-US" sz="2400" dirty="0"/>
              <a:t>Time complexity?</a:t>
            </a:r>
          </a:p>
          <a:p>
            <a:r>
              <a:rPr lang="en-US" sz="2400" dirty="0"/>
              <a:t>Space complexity?</a:t>
            </a:r>
          </a:p>
          <a:p>
            <a:pPr lvl="1"/>
            <a:endParaRPr lang="en-US" sz="2000" dirty="0"/>
          </a:p>
          <a:p>
            <a:r>
              <a:rPr lang="en-US" sz="2400" dirty="0"/>
              <a:t>Cartoon of search tree:</a:t>
            </a:r>
          </a:p>
          <a:p>
            <a:pPr lvl="1"/>
            <a:r>
              <a:rPr lang="en-US" sz="2000" dirty="0"/>
              <a:t>b is the branching factor</a:t>
            </a:r>
          </a:p>
          <a:p>
            <a:pPr lvl="1"/>
            <a:r>
              <a:rPr lang="en-US" sz="2000" dirty="0"/>
              <a:t>m is the maximum depth</a:t>
            </a:r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en-US" sz="2400" dirty="0"/>
              <a:t>Number of nodes in entire tree?</a:t>
            </a:r>
          </a:p>
          <a:p>
            <a:pPr lvl="1"/>
            <a:r>
              <a:rPr lang="en-US" sz="2000" dirty="0"/>
              <a:t>1 + b + b</a:t>
            </a:r>
            <a:r>
              <a:rPr lang="en-US" sz="2000" baseline="30000" dirty="0"/>
              <a:t>2</a:t>
            </a:r>
            <a:r>
              <a:rPr lang="en-US" sz="2000" dirty="0"/>
              <a:t> + …. 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 =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/>
          <a:lstStyle/>
          <a:p>
            <a:r>
              <a:rPr lang="en-US" sz="2400" dirty="0"/>
              <a:t>What nodes DFS expand?</a:t>
            </a:r>
          </a:p>
          <a:p>
            <a:pPr lvl="1"/>
            <a:r>
              <a:rPr lang="en-US" sz="2000" dirty="0"/>
              <a:t>Some left prefix of the tree.</a:t>
            </a:r>
          </a:p>
          <a:p>
            <a:pPr lvl="1"/>
            <a:r>
              <a:rPr lang="en-US" sz="2000" dirty="0"/>
              <a:t>Could process the whole tree!</a:t>
            </a:r>
          </a:p>
          <a:p>
            <a:pPr lvl="1"/>
            <a:r>
              <a:rPr lang="en-US" sz="2000" dirty="0"/>
              <a:t>If m is finite,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Only has siblings on path to root, so O(</a:t>
            </a:r>
            <a:r>
              <a:rPr lang="en-US" sz="2000" dirty="0" err="1"/>
              <a:t>bm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m could be infinite, so only if we prevent cycles (more later)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No, it finds the “leftmost” solution, regardless of depth or cost</a:t>
            </a:r>
          </a:p>
          <a:p>
            <a:pPr lvl="1"/>
            <a:endParaRPr lang="en-US" sz="2000" dirty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2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/>
              <a:t>What nodes does BFS expand?</a:t>
            </a:r>
          </a:p>
          <a:p>
            <a:pPr lvl="1"/>
            <a:r>
              <a:rPr lang="en-US" sz="2000" dirty="0"/>
              <a:t>Processes all nodes above shallowest solution</a:t>
            </a:r>
          </a:p>
          <a:p>
            <a:pPr lvl="1"/>
            <a:r>
              <a:rPr lang="en-US" sz="2000" dirty="0"/>
              <a:t>Let depth of shallowest solution be s</a:t>
            </a:r>
          </a:p>
          <a:p>
            <a:pPr lvl="1"/>
            <a:r>
              <a:rPr lang="en-US" sz="2000" dirty="0"/>
              <a:t>Search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s must be finite if a solution exists, so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Only if costs are all 1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Cost-Sensitive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86401"/>
            <a:ext cx="12192000" cy="1227139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BFS finds the shortest path in terms of number of actions.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It does not find the least-cost path.  We will now cover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a similar algorithm which does find the least-cost path.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0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/>
          <a:lstStyle/>
          <a:p>
            <a:r>
              <a:rPr lang="en-US" sz="2400" dirty="0"/>
              <a:t>What nodes </a:t>
            </a:r>
            <a:r>
              <a:rPr lang="en-US" sz="2400"/>
              <a:t>does UCS </a:t>
            </a:r>
            <a:r>
              <a:rPr lang="en-US" sz="2400" dirty="0"/>
              <a:t>expand?</a:t>
            </a:r>
          </a:p>
          <a:p>
            <a:pPr lvl="1"/>
            <a:r>
              <a:rPr lang="en-US" sz="2000" dirty="0"/>
              <a:t>Processes all nodes with cost less than cheapest solution!</a:t>
            </a:r>
          </a:p>
          <a:p>
            <a:pPr lvl="1"/>
            <a:r>
              <a:rPr lang="en-US" sz="2000" dirty="0"/>
              <a:t>If that solution costs </a:t>
            </a:r>
            <a:r>
              <a:rPr lang="en-US" sz="2000" i="1" dirty="0">
                <a:latin typeface="Times New Roman" pitchFamily="18" charset="0"/>
              </a:rPr>
              <a:t>C* </a:t>
            </a:r>
            <a:r>
              <a:rPr lang="en-US" sz="2000" dirty="0"/>
              <a:t>and arcs cost at least 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>
                <a:sym typeface="Symbol" pitchFamily="18" charset="2"/>
              </a:rPr>
              <a:t>,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then the “effective depth” is roughly </a:t>
            </a:r>
            <a:r>
              <a:rPr lang="en-US" sz="2000" i="1" dirty="0">
                <a:latin typeface="Times New Roman" pitchFamily="18" charset="0"/>
              </a:rPr>
              <a:t>C*/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/>
          </a:p>
          <a:p>
            <a:pPr lvl="1"/>
            <a:r>
              <a:rPr lang="en-US" sz="2000" dirty="0"/>
              <a:t>Takes time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 (exponential in effective depth)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Assuming best solution has a finite cost and minimum arc cost is positive,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  <p:sp>
        <p:nvSpPr>
          <p:cNvPr id="31769" name="TextBox 26"/>
          <p:cNvSpPr txBox="1">
            <a:spLocks noChangeArrowheads="1"/>
          </p:cNvSpPr>
          <p:nvPr/>
        </p:nvSpPr>
        <p:spPr bwMode="auto">
          <a:xfrm>
            <a:off x="8467725" y="5943600"/>
            <a:ext cx="3724275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[Demo: empty grid UCS (L2D5)]</a:t>
            </a:r>
          </a:p>
          <a:p>
            <a:r>
              <a:rPr lang="en-US" dirty="0">
                <a:solidFill>
                  <a:srgbClr val="C00000"/>
                </a:solidFill>
              </a:rPr>
              <a:t>[Demo: maze with deep/shallow water DFS/BFS/UCS (L2D7)]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 Are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1372097"/>
            <a:ext cx="8302482" cy="435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19200" y="3505200"/>
            <a:ext cx="9829800" cy="3048000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2" y="1273178"/>
            <a:ext cx="9829801" cy="2003425"/>
          </a:xfrm>
          <a:prstGeom prst="roundRect">
            <a:avLst/>
          </a:prstGeom>
          <a:solidFill>
            <a:srgbClr val="D5DFFF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8" rIns="91432" bIns="45718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a State Space?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4086225"/>
            <a:ext cx="4038600" cy="2413000"/>
          </a:xfrm>
        </p:spPr>
        <p:txBody>
          <a:bodyPr/>
          <a:lstStyle/>
          <a:p>
            <a:r>
              <a:rPr lang="en-US" sz="2400" dirty="0"/>
              <a:t>Problem: </a:t>
            </a:r>
            <a:r>
              <a:rPr lang="en-US" sz="2400" dirty="0" err="1"/>
              <a:t>Pathing</a:t>
            </a:r>
            <a:endParaRPr lang="en-US" sz="2400" dirty="0"/>
          </a:p>
          <a:p>
            <a:pPr lvl="1"/>
            <a:r>
              <a:rPr lang="en-US" sz="2000" dirty="0"/>
              <a:t>States: (</a:t>
            </a:r>
            <a:r>
              <a:rPr lang="en-US" sz="2000" dirty="0" err="1"/>
              <a:t>x,y</a:t>
            </a:r>
            <a:r>
              <a:rPr lang="en-US" sz="2000" dirty="0"/>
              <a:t>) location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Successor: update location only</a:t>
            </a:r>
          </a:p>
          <a:p>
            <a:pPr lvl="1"/>
            <a:r>
              <a:rPr lang="en-US" sz="2000" dirty="0"/>
              <a:t>Goal test: is (</a:t>
            </a:r>
            <a:r>
              <a:rPr lang="en-US" sz="2000" dirty="0" err="1"/>
              <a:t>x,y</a:t>
            </a:r>
            <a:r>
              <a:rPr lang="en-US" sz="2000" dirty="0"/>
              <a:t>)=END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7000" y="4094167"/>
            <a:ext cx="3962400" cy="2405063"/>
          </a:xfrm>
        </p:spPr>
        <p:txBody>
          <a:bodyPr/>
          <a:lstStyle/>
          <a:p>
            <a:r>
              <a:rPr lang="en-US" sz="2400" dirty="0"/>
              <a:t>Problem: Eat-All-Dots</a:t>
            </a:r>
          </a:p>
          <a:p>
            <a:pPr lvl="1"/>
            <a:r>
              <a:rPr lang="en-US" sz="2000" dirty="0"/>
              <a:t>States: {(</a:t>
            </a:r>
            <a:r>
              <a:rPr lang="en-US" sz="2000" dirty="0" err="1"/>
              <a:t>x,y</a:t>
            </a:r>
            <a:r>
              <a:rPr lang="en-US" sz="2000" dirty="0"/>
              <a:t>), dot </a:t>
            </a:r>
            <a:r>
              <a:rPr lang="en-US" sz="2000" dirty="0" err="1"/>
              <a:t>booleans</a:t>
            </a:r>
            <a:r>
              <a:rPr lang="en-US" sz="2000" dirty="0"/>
              <a:t>}</a:t>
            </a:r>
          </a:p>
          <a:p>
            <a:pPr lvl="1"/>
            <a:r>
              <a:rPr lang="en-US" sz="2000" dirty="0"/>
              <a:t>Actions: NSEW</a:t>
            </a:r>
          </a:p>
          <a:p>
            <a:pPr lvl="1"/>
            <a:r>
              <a:rPr lang="en-US" sz="2000" dirty="0"/>
              <a:t>Successor: update location and possibly a dot </a:t>
            </a:r>
            <a:r>
              <a:rPr lang="en-US" sz="2000" dirty="0" err="1"/>
              <a:t>boolean</a:t>
            </a:r>
            <a:endParaRPr lang="en-US" sz="2000" dirty="0"/>
          </a:p>
          <a:p>
            <a:pPr lvl="1"/>
            <a:r>
              <a:rPr lang="en-US" sz="2000" dirty="0"/>
              <a:t>Goal test: dots all false</a:t>
            </a:r>
          </a:p>
        </p:txBody>
      </p: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1219201" y="1352497"/>
            <a:ext cx="97536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world state</a:t>
            </a:r>
            <a:r>
              <a:rPr lang="en-US" sz="2000" dirty="0">
                <a:latin typeface="Calibri" pitchFamily="34" charset="0"/>
              </a:rPr>
              <a:t> includes every last detail of the environment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" y="3579814"/>
            <a:ext cx="12192000" cy="4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search state</a:t>
            </a:r>
            <a:r>
              <a:rPr lang="en-US" sz="2000" dirty="0">
                <a:latin typeface="Calibri" pitchFamily="34" charset="0"/>
              </a:rPr>
              <a:t> keeps only the details needed for planning (abstraction)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752600"/>
            <a:ext cx="4953000" cy="139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uiExpand="1" build="p"/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Sizes?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00200" y="1558925"/>
            <a:ext cx="5943600" cy="4525963"/>
          </a:xfrm>
        </p:spPr>
        <p:txBody>
          <a:bodyPr/>
          <a:lstStyle/>
          <a:p>
            <a:r>
              <a:rPr lang="en-US" sz="2400" dirty="0"/>
              <a:t>World state:</a:t>
            </a:r>
          </a:p>
          <a:p>
            <a:pPr lvl="1"/>
            <a:r>
              <a:rPr lang="en-US" sz="2000" dirty="0"/>
              <a:t>Agent positions: 120</a:t>
            </a:r>
          </a:p>
          <a:p>
            <a:pPr lvl="1"/>
            <a:r>
              <a:rPr lang="en-US" sz="2000" dirty="0"/>
              <a:t>Food count: 30</a:t>
            </a:r>
          </a:p>
          <a:p>
            <a:pPr lvl="1"/>
            <a:r>
              <a:rPr lang="en-US" sz="2000" dirty="0"/>
              <a:t>Ghost positions: 12</a:t>
            </a:r>
          </a:p>
          <a:p>
            <a:pPr lvl="1"/>
            <a:r>
              <a:rPr lang="en-US" sz="2000" dirty="0"/>
              <a:t>Agent facing: NSEW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How many</a:t>
            </a:r>
          </a:p>
          <a:p>
            <a:pPr lvl="1"/>
            <a:r>
              <a:rPr lang="en-US" sz="2000" dirty="0"/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120x(2</a:t>
            </a:r>
            <a:r>
              <a:rPr lang="en-US" sz="2000" baseline="30000" dirty="0"/>
              <a:t>30</a:t>
            </a:r>
            <a:r>
              <a:rPr lang="en-US" sz="2000" dirty="0"/>
              <a:t>)x(12</a:t>
            </a:r>
            <a:r>
              <a:rPr lang="en-US" sz="2000" baseline="30000" dirty="0"/>
              <a:t>2</a:t>
            </a:r>
            <a:r>
              <a:rPr lang="en-US" sz="2000" dirty="0"/>
              <a:t>)x4</a:t>
            </a:r>
          </a:p>
          <a:p>
            <a:pPr lvl="1"/>
            <a:r>
              <a:rPr lang="en-US" sz="2000" dirty="0"/>
              <a:t>States for </a:t>
            </a:r>
            <a:r>
              <a:rPr lang="en-US" sz="2000" dirty="0" err="1"/>
              <a:t>pathing</a:t>
            </a:r>
            <a:r>
              <a:rPr lang="en-US" sz="2000" dirty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120</a:t>
            </a:r>
          </a:p>
          <a:p>
            <a:pPr lvl="1"/>
            <a:r>
              <a:rPr lang="en-US" sz="2000" dirty="0"/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120x(2</a:t>
            </a:r>
            <a:r>
              <a:rPr lang="en-US" sz="2000" baseline="30000" dirty="0"/>
              <a:t>30</a:t>
            </a:r>
            <a:r>
              <a:rPr lang="en-US" sz="2000" dirty="0"/>
              <a:t>)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11268" name="Picture 3" descr="Z:\Shared with PC\box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3" y="1905001"/>
            <a:ext cx="4030663" cy="409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Safe Passage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29200"/>
            <a:ext cx="11379200" cy="1524000"/>
          </a:xfrm>
        </p:spPr>
        <p:txBody>
          <a:bodyPr/>
          <a:lstStyle/>
          <a:p>
            <a:r>
              <a:rPr lang="en-US" sz="2800" dirty="0"/>
              <a:t>Problem: eat all dots while keeping the ghosts </a:t>
            </a:r>
            <a:r>
              <a:rPr lang="en-US" sz="2800" dirty="0" err="1"/>
              <a:t>perma</a:t>
            </a:r>
            <a:r>
              <a:rPr lang="en-US" sz="2800" dirty="0"/>
              <a:t>-scared</a:t>
            </a:r>
          </a:p>
          <a:p>
            <a:r>
              <a:rPr lang="en-US" sz="2800" dirty="0"/>
              <a:t>What does the state space have to specify?</a:t>
            </a:r>
          </a:p>
          <a:p>
            <a:pPr lvl="1"/>
            <a:r>
              <a:rPr lang="en-US" sz="2400" dirty="0"/>
              <a:t>(agent position, dot </a:t>
            </a:r>
            <a:r>
              <a:rPr lang="en-US" sz="2400" dirty="0" err="1"/>
              <a:t>booleans</a:t>
            </a:r>
            <a:r>
              <a:rPr lang="en-US" sz="2400" dirty="0"/>
              <a:t>, power pellet </a:t>
            </a:r>
            <a:r>
              <a:rPr lang="en-US" sz="2400" dirty="0" err="1"/>
              <a:t>booleans</a:t>
            </a:r>
            <a:r>
              <a:rPr lang="en-US" sz="2400" dirty="0"/>
              <a:t>, remaining scared time)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3" y="1371601"/>
            <a:ext cx="1184751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state space graph, each state occurs only once!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search graph, each state occurs only once!</a:t>
            </a:r>
          </a:p>
          <a:p>
            <a:pPr lvl="1" eaLnBrk="1" hangingPunct="1"/>
            <a:endParaRPr lang="en-US" sz="2000" dirty="0"/>
          </a:p>
          <a:p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Tiny search graph for a tiny search problem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8922072DE36A640BA03A10096162296" ma:contentTypeVersion="10" ma:contentTypeDescription="建立新的文件。" ma:contentTypeScope="" ma:versionID="7f355971bdf8b543d1f79baf98f66512">
  <xsd:schema xmlns:xsd="http://www.w3.org/2001/XMLSchema" xmlns:xs="http://www.w3.org/2001/XMLSchema" xmlns:p="http://schemas.microsoft.com/office/2006/metadata/properties" xmlns:ns2="24c551a5-68be-4903-bb97-ec1e9dc4e132" xmlns:ns3="648c8bbe-8cbc-4b66-bb06-a56f7f1b5cd5" targetNamespace="http://schemas.microsoft.com/office/2006/metadata/properties" ma:root="true" ma:fieldsID="b5b5546ea4918783fc685dde4596909f" ns2:_="" ns3:_="">
    <xsd:import namespace="24c551a5-68be-4903-bb97-ec1e9dc4e132"/>
    <xsd:import namespace="648c8bbe-8cbc-4b66-bb06-a56f7f1b5c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551a5-68be-4903-bb97-ec1e9dc4e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c8bbe-8cbc-4b66-bb06-a56f7f1b5c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44499-4C52-444C-A98E-4EB36C14CD4E}"/>
</file>

<file path=customXml/itemProps2.xml><?xml version="1.0" encoding="utf-8"?>
<ds:datastoreItem xmlns:ds="http://schemas.openxmlformats.org/officeDocument/2006/customXml" ds:itemID="{D9C59CA1-962D-4D9C-A66F-A03A0170411D}"/>
</file>

<file path=customXml/itemProps3.xml><?xml version="1.0" encoding="utf-8"?>
<ds:datastoreItem xmlns:ds="http://schemas.openxmlformats.org/officeDocument/2006/customXml" ds:itemID="{F6962B32-A3F7-459B-9796-C86E56B45DED}"/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37883</TotalTime>
  <Words>1421</Words>
  <Application>Microsoft Macintosh PowerPoint</Application>
  <PresentationFormat>寬螢幕</PresentationFormat>
  <Paragraphs>456</Paragraphs>
  <Slides>21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dan-berkeley-nlp-v1</vt:lpstr>
      <vt:lpstr>Search Problems</vt:lpstr>
      <vt:lpstr>Search Problems</vt:lpstr>
      <vt:lpstr>Search Problems Are Models</vt:lpstr>
      <vt:lpstr>What’s in a State Space?</vt:lpstr>
      <vt:lpstr>State Space Sizes?</vt:lpstr>
      <vt:lpstr>Quiz: Safe Passage</vt:lpstr>
      <vt:lpstr>State Space Graphs and Search Trees</vt:lpstr>
      <vt:lpstr>State Space Graphs</vt:lpstr>
      <vt:lpstr>State Space Graphs</vt:lpstr>
      <vt:lpstr>Search Trees</vt:lpstr>
      <vt:lpstr>State Space Graphs vs. Search Trees</vt:lpstr>
      <vt:lpstr>Tree Search</vt:lpstr>
      <vt:lpstr>Depth-First Search</vt:lpstr>
      <vt:lpstr>Search Algorithm Properties</vt:lpstr>
      <vt:lpstr>Depth-First Search (DFS) Properties</vt:lpstr>
      <vt:lpstr>Breadth-First Search</vt:lpstr>
      <vt:lpstr>Breadth-First Search (BFS) Properties</vt:lpstr>
      <vt:lpstr>Cost-Sensitive Search</vt:lpstr>
      <vt:lpstr>Uniform Cost Search</vt:lpstr>
      <vt:lpstr>Uniform Cost Search (UCS) Properties</vt:lpstr>
      <vt:lpstr>Uniform Cost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彭文志</cp:lastModifiedBy>
  <cp:revision>1999</cp:revision>
  <cp:lastPrinted>2014-01-23T07:59:40Z</cp:lastPrinted>
  <dcterms:created xsi:type="dcterms:W3CDTF">2004-08-27T04:16:05Z</dcterms:created>
  <dcterms:modified xsi:type="dcterms:W3CDTF">2022-03-21T23:01:50Z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0x010100A8922072DE36A640BA03A10096162296</vt:lpwstr>
  </property>
</Properties>
</file>