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79" r:id="rId3"/>
    <p:sldId id="257" r:id="rId4"/>
    <p:sldId id="258" r:id="rId5"/>
    <p:sldId id="275" r:id="rId6"/>
    <p:sldId id="259" r:id="rId7"/>
    <p:sldId id="260" r:id="rId8"/>
    <p:sldId id="262" r:id="rId9"/>
    <p:sldId id="261" r:id="rId10"/>
    <p:sldId id="263" r:id="rId11"/>
    <p:sldId id="264" r:id="rId12"/>
    <p:sldId id="265" r:id="rId13"/>
    <p:sldId id="268" r:id="rId14"/>
    <p:sldId id="276" r:id="rId15"/>
    <p:sldId id="277" r:id="rId16"/>
    <p:sldId id="278" r:id="rId17"/>
    <p:sldId id="271" r:id="rId18"/>
    <p:sldId id="274" r:id="rId1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4712" autoAdjust="0"/>
  </p:normalViewPr>
  <p:slideViewPr>
    <p:cSldViewPr>
      <p:cViewPr varScale="1">
        <p:scale>
          <a:sx n="62" d="100"/>
          <a:sy n="62" d="100"/>
        </p:scale>
        <p:origin x="58" y="4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34418A-33A9-45CA-B298-5FEB5AB5B330}" type="datetimeFigureOut">
              <a:rPr lang="zh-TW" altLang="en-US" smtClean="0"/>
              <a:t>2019/5/20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E4E792-54E2-457D-B7CE-9244A1109F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89246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一把土的細菌數量</a:t>
            </a:r>
            <a:r>
              <a:rPr lang="en-US" altLang="zh-TW" dirty="0"/>
              <a:t>:</a:t>
            </a:r>
            <a:r>
              <a:rPr lang="zh-TW" altLang="en-US" dirty="0"/>
              <a:t>超過現存</a:t>
            </a:r>
            <a:r>
              <a:rPr lang="en-US" altLang="zh-TW" dirty="0"/>
              <a:t>+</a:t>
            </a:r>
            <a:r>
              <a:rPr lang="zh-TW" altLang="en-US" dirty="0"/>
              <a:t>已逝的人類總數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E4E792-54E2-457D-B7CE-9244A1109FCA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22743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接著就是遊戲了喔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E4E792-54E2-457D-B7CE-9244A1109FCA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88445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記得總結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E4E792-54E2-457D-B7CE-9244A1109FCA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83887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嗜中性球、</a:t>
            </a:r>
            <a:r>
              <a:rPr lang="en-US" altLang="zh-TW" dirty="0"/>
              <a:t>NK</a:t>
            </a:r>
            <a:r>
              <a:rPr lang="zh-TW" altLang="en-US" dirty="0"/>
              <a:t>、嗜酸性球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E4E792-54E2-457D-B7CE-9244A1109FCA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24300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WBC</a:t>
            </a:r>
            <a:r>
              <a:rPr lang="zh-TW" altLang="en-US" dirty="0"/>
              <a:t>正常值</a:t>
            </a:r>
            <a:r>
              <a:rPr lang="en-US" altLang="zh-TW" dirty="0"/>
              <a:t>:4</a:t>
            </a:r>
            <a:r>
              <a:rPr lang="zh-TW" altLang="en-US" dirty="0"/>
              <a:t>*</a:t>
            </a:r>
            <a:r>
              <a:rPr lang="en-US" altLang="zh-TW" dirty="0"/>
              <a:t>10</a:t>
            </a:r>
            <a:r>
              <a:rPr lang="en-US" altLang="zh-TW" baseline="30000" dirty="0"/>
              <a:t>6</a:t>
            </a:r>
            <a:r>
              <a:rPr lang="en-US" altLang="zh-TW" baseline="0" dirty="0"/>
              <a:t>~9</a:t>
            </a:r>
            <a:r>
              <a:rPr lang="zh-TW" altLang="en-US" baseline="0" dirty="0"/>
              <a:t>*</a:t>
            </a:r>
            <a:r>
              <a:rPr lang="en-US" altLang="zh-TW" baseline="0" dirty="0"/>
              <a:t>10</a:t>
            </a:r>
            <a:r>
              <a:rPr lang="en-US" altLang="zh-TW" baseline="30000" dirty="0"/>
              <a:t>6</a:t>
            </a:r>
            <a:r>
              <a:rPr lang="en-US" altLang="zh-TW" baseline="0" dirty="0"/>
              <a:t>/cm</a:t>
            </a:r>
            <a:r>
              <a:rPr lang="en-US" altLang="zh-TW" baseline="30000" dirty="0"/>
              <a:t>3</a:t>
            </a:r>
          </a:p>
          <a:p>
            <a:r>
              <a:rPr lang="zh-TW" altLang="en-US" baseline="0" dirty="0"/>
              <a:t>顆粒球</a:t>
            </a:r>
            <a:r>
              <a:rPr lang="en-US" altLang="zh-TW" baseline="0" dirty="0"/>
              <a:t>&amp;</a:t>
            </a:r>
            <a:r>
              <a:rPr lang="zh-TW" altLang="en-US" baseline="0" dirty="0"/>
              <a:t>淋巴球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E4E792-54E2-457D-B7CE-9244A1109FCA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67542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記得要講圖圖喔</a:t>
            </a:r>
            <a:r>
              <a:rPr lang="en-US" altLang="zh-TW" dirty="0"/>
              <a:t>~</a:t>
            </a:r>
          </a:p>
          <a:p>
            <a:r>
              <a:rPr lang="zh-TW" altLang="en-US" dirty="0"/>
              <a:t>提醒他們認真看圖圖</a:t>
            </a:r>
            <a:r>
              <a:rPr lang="en-US" altLang="zh-TW" dirty="0"/>
              <a:t>:</a:t>
            </a:r>
            <a:r>
              <a:rPr lang="zh-TW" altLang="en-US" dirty="0"/>
              <a:t>等一下看有沒有人能告訴我們要怎麼分類喔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E4E792-54E2-457D-B7CE-9244A1109FCA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48995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記得要講圖圖喔</a:t>
            </a:r>
            <a:r>
              <a:rPr lang="en-US" altLang="zh-TW" dirty="0"/>
              <a:t>~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E4E792-54E2-457D-B7CE-9244A1109FCA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38816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記得要講圖圖喔</a:t>
            </a:r>
            <a:r>
              <a:rPr lang="en-US" altLang="zh-TW" dirty="0"/>
              <a:t>~</a:t>
            </a:r>
          </a:p>
          <a:p>
            <a:r>
              <a:rPr lang="zh-TW" altLang="en-US" dirty="0"/>
              <a:t>互動</a:t>
            </a:r>
            <a:r>
              <a:rPr lang="en-US" altLang="zh-TW" dirty="0"/>
              <a:t>:</a:t>
            </a:r>
            <a:r>
              <a:rPr lang="zh-TW" altLang="en-US" dirty="0"/>
              <a:t>有沒有人要講看看分類的方法</a:t>
            </a:r>
            <a:r>
              <a:rPr lang="en-US" altLang="zh-TW" dirty="0"/>
              <a:t>???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E4E792-54E2-457D-B7CE-9244A1109FCA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17518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T&amp;B</a:t>
            </a:r>
            <a:r>
              <a:rPr lang="zh-TW" altLang="en-US" dirty="0"/>
              <a:t>的意義</a:t>
            </a:r>
            <a:r>
              <a:rPr lang="en-US" altLang="zh-TW" dirty="0"/>
              <a:t>:</a:t>
            </a:r>
            <a:r>
              <a:rPr lang="zh-TW" altLang="en-US" dirty="0"/>
              <a:t>胸腺</a:t>
            </a:r>
            <a:r>
              <a:rPr lang="en-US" altLang="zh-TW" dirty="0"/>
              <a:t>&amp;(</a:t>
            </a:r>
            <a:r>
              <a:rPr lang="zh-TW" altLang="en-US" dirty="0"/>
              <a:t>法氏囊</a:t>
            </a:r>
            <a:r>
              <a:rPr lang="en-US" altLang="zh-TW" dirty="0"/>
              <a:t>or</a:t>
            </a:r>
            <a:r>
              <a:rPr lang="zh-TW" altLang="en-US" dirty="0"/>
              <a:t>骨髓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E4E792-54E2-457D-B7CE-9244A1109FCA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38707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HLA(</a:t>
            </a:r>
            <a:r>
              <a:rPr lang="zh-TW" altLang="en-US" dirty="0"/>
              <a:t>人類白血球抗原基因</a:t>
            </a:r>
            <a:r>
              <a:rPr lang="en-US" altLang="zh-TW" dirty="0"/>
              <a:t>)</a:t>
            </a:r>
            <a:r>
              <a:rPr lang="zh-TW" altLang="en-US" dirty="0"/>
              <a:t>是編碼</a:t>
            </a:r>
            <a:r>
              <a:rPr lang="en-US" altLang="zh-TW" dirty="0"/>
              <a:t>MHC</a:t>
            </a:r>
            <a:r>
              <a:rPr lang="zh-TW" altLang="en-US" dirty="0"/>
              <a:t>的基因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E4E792-54E2-457D-B7CE-9244A1109FCA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07132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跟專一性受體長得很像的抗體</a:t>
            </a:r>
            <a:r>
              <a:rPr lang="zh-TW" altLang="en-US" baseline="0" dirty="0"/>
              <a:t> 就是結合位的部分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E4E792-54E2-457D-B7CE-9244A1109FCA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89715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1FBA4-6FF1-48E0-B401-08AD17F6E954}" type="datetimeFigureOut">
              <a:rPr lang="zh-TW" altLang="en-US" smtClean="0"/>
              <a:t>2019/5/20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9B06A-DE4A-4D4C-A05A-6A4AAE1773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5202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1FBA4-6FF1-48E0-B401-08AD17F6E954}" type="datetimeFigureOut">
              <a:rPr lang="zh-TW" altLang="en-US" smtClean="0"/>
              <a:t>2019/5/20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9B06A-DE4A-4D4C-A05A-6A4AAE1773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200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1FBA4-6FF1-48E0-B401-08AD17F6E954}" type="datetimeFigureOut">
              <a:rPr lang="zh-TW" altLang="en-US" smtClean="0"/>
              <a:t>2019/5/20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9B06A-DE4A-4D4C-A05A-6A4AAE1773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5101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1FBA4-6FF1-48E0-B401-08AD17F6E954}" type="datetimeFigureOut">
              <a:rPr lang="zh-TW" altLang="en-US" smtClean="0"/>
              <a:t>2019/5/20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9B06A-DE4A-4D4C-A05A-6A4AAE1773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4605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1FBA4-6FF1-48E0-B401-08AD17F6E954}" type="datetimeFigureOut">
              <a:rPr lang="zh-TW" altLang="en-US" smtClean="0"/>
              <a:t>2019/5/20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9B06A-DE4A-4D4C-A05A-6A4AAE1773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3077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1FBA4-6FF1-48E0-B401-08AD17F6E954}" type="datetimeFigureOut">
              <a:rPr lang="zh-TW" altLang="en-US" smtClean="0"/>
              <a:t>2019/5/20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9B06A-DE4A-4D4C-A05A-6A4AAE1773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8747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1FBA4-6FF1-48E0-B401-08AD17F6E954}" type="datetimeFigureOut">
              <a:rPr lang="zh-TW" altLang="en-US" smtClean="0"/>
              <a:t>2019/5/20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9B06A-DE4A-4D4C-A05A-6A4AAE1773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4101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1FBA4-6FF1-48E0-B401-08AD17F6E954}" type="datetimeFigureOut">
              <a:rPr lang="zh-TW" altLang="en-US" smtClean="0"/>
              <a:t>2019/5/20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9B06A-DE4A-4D4C-A05A-6A4AAE1773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5839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1FBA4-6FF1-48E0-B401-08AD17F6E954}" type="datetimeFigureOut">
              <a:rPr lang="zh-TW" altLang="en-US" smtClean="0"/>
              <a:t>2019/5/20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9B06A-DE4A-4D4C-A05A-6A4AAE1773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5377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1FBA4-6FF1-48E0-B401-08AD17F6E954}" type="datetimeFigureOut">
              <a:rPr lang="zh-TW" altLang="en-US" smtClean="0"/>
              <a:t>2019/5/20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9B06A-DE4A-4D4C-A05A-6A4AAE1773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4510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1FBA4-6FF1-48E0-B401-08AD17F6E954}" type="datetimeFigureOut">
              <a:rPr lang="zh-TW" altLang="en-US" smtClean="0"/>
              <a:t>2019/5/20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9B06A-DE4A-4D4C-A05A-6A4AAE1773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7973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1FBA4-6FF1-48E0-B401-08AD17F6E954}" type="datetimeFigureOut">
              <a:rPr lang="zh-TW" altLang="en-US" smtClean="0"/>
              <a:t>2019/5/20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B9B06A-DE4A-4D4C-A05A-6A4AAE1773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0528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g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693987"/>
            <a:ext cx="7772400" cy="1470025"/>
          </a:xfrm>
        </p:spPr>
        <p:txBody>
          <a:bodyPr/>
          <a:lstStyle/>
          <a:p>
            <a:r>
              <a:rPr lang="zh-TW" altLang="en-US" dirty="0">
                <a:latin typeface="思源宋體" panose="02020700000000000000" pitchFamily="18" charset="-120"/>
                <a:ea typeface="思源宋體" panose="02020700000000000000" pitchFamily="18" charset="-120"/>
              </a:rPr>
              <a:t>石內卜的</a:t>
            </a:r>
            <a:r>
              <a:rPr lang="en-US" altLang="zh-TW" dirty="0">
                <a:latin typeface="思源宋體" panose="02020700000000000000" pitchFamily="18" charset="-120"/>
                <a:ea typeface="思源宋體" panose="02020700000000000000" pitchFamily="18" charset="-120"/>
              </a:rPr>
              <a:t>”</a:t>
            </a:r>
            <a:r>
              <a:rPr lang="zh-TW" altLang="en-US" dirty="0">
                <a:latin typeface="思源宋體" panose="02020700000000000000" pitchFamily="18" charset="-120"/>
                <a:ea typeface="思源宋體" panose="02020700000000000000" pitchFamily="18" charset="-120"/>
              </a:rPr>
              <a:t>黑魔法</a:t>
            </a:r>
            <a:r>
              <a:rPr lang="en-US" altLang="zh-TW" dirty="0">
                <a:latin typeface="思源宋體" panose="02020700000000000000" pitchFamily="18" charset="-120"/>
                <a:ea typeface="思源宋體" panose="02020700000000000000" pitchFamily="18" charset="-120"/>
              </a:rPr>
              <a:t>”</a:t>
            </a:r>
            <a:r>
              <a:rPr lang="zh-TW" altLang="en-US" dirty="0">
                <a:latin typeface="思源宋體" panose="02020700000000000000" pitchFamily="18" charset="-120"/>
                <a:ea typeface="思源宋體" panose="02020700000000000000" pitchFamily="18" charset="-120"/>
              </a:rPr>
              <a:t>防禦術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655665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思源宋體" panose="02020700000000000000" pitchFamily="18" charset="-120"/>
                <a:ea typeface="思源宋體" panose="02020700000000000000" pitchFamily="18" charset="-120"/>
              </a:rPr>
              <a:t>淋巴球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altLang="zh-TW" dirty="0">
                <a:latin typeface="思源宋體" panose="02020700000000000000" pitchFamily="18" charset="-120"/>
                <a:ea typeface="思源宋體" panose="02020700000000000000" pitchFamily="18" charset="-120"/>
              </a:rPr>
              <a:t>T</a:t>
            </a:r>
            <a:r>
              <a:rPr lang="zh-TW" altLang="en-US" dirty="0">
                <a:latin typeface="思源宋體" panose="02020700000000000000" pitchFamily="18" charset="-120"/>
                <a:ea typeface="思源宋體" panose="02020700000000000000" pitchFamily="18" charset="-120"/>
              </a:rPr>
              <a:t>細胞</a:t>
            </a:r>
            <a:endParaRPr lang="en-US" altLang="zh-TW" dirty="0">
              <a:latin typeface="思源宋體" panose="02020700000000000000" pitchFamily="18" charset="-120"/>
              <a:ea typeface="思源宋體" panose="02020700000000000000" pitchFamily="18" charset="-120"/>
            </a:endParaRPr>
          </a:p>
          <a:p>
            <a:pPr marL="0" indent="0">
              <a:buNone/>
            </a:pPr>
            <a:r>
              <a:rPr lang="zh-TW" altLang="en-US" dirty="0">
                <a:latin typeface="思源宋體" panose="02020700000000000000" pitchFamily="18" charset="-120"/>
                <a:ea typeface="思源宋體" panose="02020700000000000000" pitchFamily="18" charset="-120"/>
              </a:rPr>
              <a:t>          分為</a:t>
            </a:r>
            <a:r>
              <a:rPr lang="en-US" altLang="zh-TW" dirty="0">
                <a:latin typeface="思源宋體" panose="02020700000000000000" pitchFamily="18" charset="-120"/>
                <a:ea typeface="思源宋體" panose="02020700000000000000" pitchFamily="18" charset="-120"/>
              </a:rPr>
              <a:t>:</a:t>
            </a:r>
          </a:p>
          <a:p>
            <a:pPr lvl="3"/>
            <a:r>
              <a:rPr lang="zh-TW" altLang="en-US" sz="4400" dirty="0">
                <a:latin typeface="思源宋體" panose="02020700000000000000" pitchFamily="18" charset="-120"/>
                <a:ea typeface="思源宋體" panose="02020700000000000000" pitchFamily="18" charset="-120"/>
              </a:rPr>
              <a:t>胞殺型</a:t>
            </a:r>
            <a:r>
              <a:rPr lang="en-US" altLang="zh-TW" sz="3200" dirty="0">
                <a:latin typeface="思源宋體" panose="02020700000000000000" pitchFamily="18" charset="-120"/>
                <a:ea typeface="思源宋體" panose="02020700000000000000" pitchFamily="18" charset="-120"/>
              </a:rPr>
              <a:t>T</a:t>
            </a:r>
            <a:r>
              <a:rPr lang="zh-TW" altLang="en-US" sz="3200" dirty="0">
                <a:latin typeface="思源宋體" panose="02020700000000000000" pitchFamily="18" charset="-120"/>
                <a:ea typeface="思源宋體" panose="02020700000000000000" pitchFamily="18" charset="-120"/>
              </a:rPr>
              <a:t>細胞</a:t>
            </a:r>
            <a:r>
              <a:rPr lang="en-US" altLang="zh-TW" sz="3200" dirty="0">
                <a:latin typeface="思源宋體" panose="02020700000000000000" pitchFamily="18" charset="-120"/>
                <a:ea typeface="思源宋體" panose="02020700000000000000" pitchFamily="18" charset="-120"/>
              </a:rPr>
              <a:t>(T</a:t>
            </a:r>
            <a:r>
              <a:rPr lang="en-US" altLang="zh-TW" sz="3200" baseline="-25000" dirty="0">
                <a:latin typeface="思源宋體" panose="02020700000000000000" pitchFamily="18" charset="-120"/>
                <a:ea typeface="思源宋體" panose="02020700000000000000" pitchFamily="18" charset="-120"/>
              </a:rPr>
              <a:t>C</a:t>
            </a:r>
            <a:r>
              <a:rPr lang="en-US" altLang="zh-TW" sz="3200" dirty="0">
                <a:latin typeface="思源宋體" panose="02020700000000000000" pitchFamily="18" charset="-120"/>
                <a:ea typeface="思源宋體" panose="02020700000000000000" pitchFamily="18" charset="-120"/>
              </a:rPr>
              <a:t>)</a:t>
            </a:r>
          </a:p>
          <a:p>
            <a:pPr lvl="3"/>
            <a:r>
              <a:rPr lang="zh-TW" altLang="en-US" sz="4400" dirty="0">
                <a:latin typeface="思源宋體" panose="02020700000000000000" pitchFamily="18" charset="-120"/>
                <a:ea typeface="思源宋體" panose="02020700000000000000" pitchFamily="18" charset="-120"/>
              </a:rPr>
              <a:t>輔助型</a:t>
            </a:r>
            <a:r>
              <a:rPr lang="en-US" altLang="zh-TW" sz="3200" dirty="0">
                <a:latin typeface="思源宋體" panose="02020700000000000000" pitchFamily="18" charset="-120"/>
                <a:ea typeface="思源宋體" panose="02020700000000000000" pitchFamily="18" charset="-120"/>
              </a:rPr>
              <a:t>T</a:t>
            </a:r>
            <a:r>
              <a:rPr lang="zh-TW" altLang="en-US" sz="3200" dirty="0">
                <a:latin typeface="思源宋體" panose="02020700000000000000" pitchFamily="18" charset="-120"/>
                <a:ea typeface="思源宋體" panose="02020700000000000000" pitchFamily="18" charset="-120"/>
              </a:rPr>
              <a:t>細胞</a:t>
            </a:r>
            <a:r>
              <a:rPr lang="en-US" altLang="zh-TW" sz="3200" dirty="0">
                <a:latin typeface="思源宋體" panose="02020700000000000000" pitchFamily="18" charset="-120"/>
                <a:ea typeface="思源宋體" panose="02020700000000000000" pitchFamily="18" charset="-120"/>
              </a:rPr>
              <a:t>(T</a:t>
            </a:r>
            <a:r>
              <a:rPr lang="en-US" altLang="zh-TW" sz="3200" baseline="-25000" dirty="0">
                <a:latin typeface="思源宋體" panose="02020700000000000000" pitchFamily="18" charset="-120"/>
                <a:ea typeface="思源宋體" panose="02020700000000000000" pitchFamily="18" charset="-120"/>
              </a:rPr>
              <a:t>H</a:t>
            </a:r>
            <a:r>
              <a:rPr lang="en-US" altLang="zh-TW" sz="3200" dirty="0">
                <a:latin typeface="思源宋體" panose="02020700000000000000" pitchFamily="18" charset="-120"/>
                <a:ea typeface="思源宋體" panose="02020700000000000000" pitchFamily="18" charset="-120"/>
              </a:rPr>
              <a:t>)</a:t>
            </a:r>
          </a:p>
          <a:p>
            <a:pPr marL="0" indent="0">
              <a:buNone/>
            </a:pPr>
            <a:endParaRPr lang="en-US" altLang="zh-TW" dirty="0">
              <a:latin typeface="思源宋體" panose="02020700000000000000" pitchFamily="18" charset="-120"/>
              <a:ea typeface="思源宋體" panose="02020700000000000000" pitchFamily="18" charset="-120"/>
            </a:endParaRPr>
          </a:p>
          <a:p>
            <a:pPr marL="0" indent="0">
              <a:buNone/>
            </a:pPr>
            <a:r>
              <a:rPr lang="en-US" altLang="zh-TW" dirty="0">
                <a:latin typeface="思源宋體" panose="02020700000000000000" pitchFamily="18" charset="-120"/>
                <a:ea typeface="思源宋體" panose="02020700000000000000" pitchFamily="18" charset="-120"/>
              </a:rPr>
              <a:t>2.B</a:t>
            </a:r>
            <a:r>
              <a:rPr lang="zh-TW" altLang="en-US" dirty="0">
                <a:latin typeface="思源宋體" panose="02020700000000000000" pitchFamily="18" charset="-120"/>
                <a:ea typeface="思源宋體" panose="02020700000000000000" pitchFamily="18" charset="-120"/>
              </a:rPr>
              <a:t>細胞</a:t>
            </a:r>
            <a:endParaRPr lang="en-US" altLang="zh-TW" dirty="0">
              <a:latin typeface="思源宋體" panose="02020700000000000000" pitchFamily="18" charset="-120"/>
              <a:ea typeface="思源宋體" panose="02020700000000000000" pitchFamily="18" charset="-120"/>
            </a:endParaRPr>
          </a:p>
          <a:p>
            <a:pPr marL="0" indent="0">
              <a:buNone/>
            </a:pPr>
            <a:endParaRPr lang="en-US" altLang="zh-TW" dirty="0">
              <a:latin typeface="思源宋體" panose="02020700000000000000" pitchFamily="18" charset="-120"/>
              <a:ea typeface="思源宋體" panose="02020700000000000000" pitchFamily="18" charset="-120"/>
            </a:endParaRPr>
          </a:p>
          <a:p>
            <a:pPr marL="0" indent="0">
              <a:buNone/>
            </a:pPr>
            <a:endParaRPr lang="zh-TW" altLang="en-US" dirty="0">
              <a:latin typeface="思源宋體" panose="02020700000000000000" pitchFamily="18" charset="-120"/>
              <a:ea typeface="思源宋體" panose="020207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476705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思源宋體" panose="02020700000000000000" pitchFamily="18" charset="-120"/>
                <a:ea typeface="思源宋體" panose="02020700000000000000" pitchFamily="18" charset="-120"/>
              </a:rPr>
              <a:t>T</a:t>
            </a:r>
            <a:r>
              <a:rPr lang="zh-TW" altLang="en-US" dirty="0">
                <a:latin typeface="思源宋體" panose="02020700000000000000" pitchFamily="18" charset="-120"/>
                <a:ea typeface="思源宋體" panose="02020700000000000000" pitchFamily="18" charset="-120"/>
              </a:rPr>
              <a:t>細胞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>
                <a:latin typeface="思源宋體" panose="02020700000000000000" pitchFamily="18" charset="-120"/>
                <a:ea typeface="思源宋體" panose="02020700000000000000" pitchFamily="18" charset="-120"/>
              </a:rPr>
              <a:t>—T</a:t>
            </a:r>
            <a:r>
              <a:rPr lang="zh-TW" altLang="en-US" dirty="0">
                <a:latin typeface="思源宋體" panose="02020700000000000000" pitchFamily="18" charset="-120"/>
                <a:ea typeface="思源宋體" panose="02020700000000000000" pitchFamily="18" charset="-120"/>
              </a:rPr>
              <a:t>細胞的表面有各種可以跟</a:t>
            </a:r>
            <a:r>
              <a:rPr lang="zh-TW" altLang="en-US" sz="4400" dirty="0">
                <a:solidFill>
                  <a:schemeClr val="accent5"/>
                </a:solidFill>
                <a:latin typeface="思源宋體" panose="02020700000000000000" pitchFamily="18" charset="-120"/>
                <a:ea typeface="思源宋體" panose="02020700000000000000" pitchFamily="18" charset="-120"/>
              </a:rPr>
              <a:t>抗原</a:t>
            </a:r>
            <a:r>
              <a:rPr lang="zh-TW" altLang="en-US" dirty="0">
                <a:latin typeface="思源宋體" panose="02020700000000000000" pitchFamily="18" charset="-120"/>
                <a:ea typeface="思源宋體" panose="02020700000000000000" pitchFamily="18" charset="-120"/>
              </a:rPr>
              <a:t>結合的專   </a:t>
            </a:r>
            <a:endParaRPr lang="en-US" altLang="zh-TW" dirty="0">
              <a:latin typeface="思源宋體" panose="02020700000000000000" pitchFamily="18" charset="-120"/>
              <a:ea typeface="思源宋體" panose="02020700000000000000" pitchFamily="18" charset="-120"/>
            </a:endParaRPr>
          </a:p>
          <a:p>
            <a:pPr marL="0" indent="0">
              <a:buNone/>
            </a:pPr>
            <a:r>
              <a:rPr lang="zh-TW" altLang="en-US" dirty="0">
                <a:latin typeface="思源宋體" panose="02020700000000000000" pitchFamily="18" charset="-120"/>
                <a:ea typeface="思源宋體" panose="02020700000000000000" pitchFamily="18" charset="-120"/>
              </a:rPr>
              <a:t>    一性受體，能辨識不同</a:t>
            </a:r>
            <a:r>
              <a:rPr lang="en-US" altLang="zh-TW" sz="4400" dirty="0">
                <a:solidFill>
                  <a:schemeClr val="accent5"/>
                </a:solidFill>
                <a:latin typeface="思源宋體" panose="02020700000000000000" pitchFamily="18" charset="-120"/>
                <a:ea typeface="思源宋體" panose="02020700000000000000" pitchFamily="18" charset="-120"/>
              </a:rPr>
              <a:t>	</a:t>
            </a:r>
          </a:p>
          <a:p>
            <a:pPr marL="0" indent="0">
              <a:buNone/>
            </a:pPr>
            <a:endParaRPr lang="en-US" altLang="zh-TW" dirty="0">
              <a:latin typeface="思源宋體" panose="02020700000000000000" pitchFamily="18" charset="-120"/>
              <a:ea typeface="思源宋體" panose="02020700000000000000" pitchFamily="18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3181034"/>
            <a:ext cx="7854597" cy="3645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0103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思源宋體" panose="02020700000000000000" pitchFamily="18" charset="-120"/>
                <a:ea typeface="思源宋體" panose="02020700000000000000" pitchFamily="18" charset="-120"/>
              </a:rPr>
              <a:t>B</a:t>
            </a:r>
            <a:r>
              <a:rPr lang="zh-TW" altLang="en-US" dirty="0">
                <a:latin typeface="思源宋體" panose="02020700000000000000" pitchFamily="18" charset="-120"/>
                <a:ea typeface="思源宋體" panose="02020700000000000000" pitchFamily="18" charset="-120"/>
              </a:rPr>
              <a:t>細胞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>
                <a:latin typeface="思源宋體" panose="02020700000000000000" pitchFamily="18" charset="-120"/>
                <a:ea typeface="思源宋體" panose="02020700000000000000" pitchFamily="18" charset="-120"/>
              </a:rPr>
              <a:t>—</a:t>
            </a:r>
            <a:r>
              <a:rPr lang="zh-TW" altLang="en-US" dirty="0">
                <a:latin typeface="思源宋體" panose="02020700000000000000" pitchFamily="18" charset="-120"/>
                <a:ea typeface="思源宋體" panose="02020700000000000000" pitchFamily="18" charset="-120"/>
              </a:rPr>
              <a:t>能分泌</a:t>
            </a:r>
            <a:r>
              <a:rPr lang="zh-TW" altLang="en-US" sz="4400" dirty="0">
                <a:solidFill>
                  <a:schemeClr val="accent5"/>
                </a:solidFill>
                <a:latin typeface="思源宋體" panose="02020700000000000000" pitchFamily="18" charset="-120"/>
                <a:ea typeface="思源宋體" panose="02020700000000000000" pitchFamily="18" charset="-120"/>
              </a:rPr>
              <a:t>抗體</a:t>
            </a:r>
            <a:r>
              <a:rPr lang="zh-TW" altLang="en-US" dirty="0">
                <a:latin typeface="思源宋體" panose="02020700000000000000" pitchFamily="18" charset="-120"/>
                <a:ea typeface="思源宋體" panose="02020700000000000000" pitchFamily="18" charset="-120"/>
              </a:rPr>
              <a:t>，又稱</a:t>
            </a:r>
            <a:r>
              <a:rPr lang="zh-TW" altLang="en-US" sz="4400" dirty="0">
                <a:solidFill>
                  <a:schemeClr val="accent5"/>
                </a:solidFill>
                <a:latin typeface="思源宋體" panose="02020700000000000000" pitchFamily="18" charset="-120"/>
                <a:ea typeface="思源宋體" panose="02020700000000000000" pitchFamily="18" charset="-120"/>
              </a:rPr>
              <a:t>免疫球蛋白</a:t>
            </a:r>
            <a:endParaRPr lang="en-US" altLang="zh-TW" sz="4400" dirty="0">
              <a:solidFill>
                <a:schemeClr val="accent5"/>
              </a:solidFill>
              <a:latin typeface="思源宋體" panose="02020700000000000000" pitchFamily="18" charset="-120"/>
              <a:ea typeface="思源宋體" panose="02020700000000000000" pitchFamily="18" charset="-120"/>
            </a:endParaRPr>
          </a:p>
          <a:p>
            <a:pPr marL="0" indent="0">
              <a:buNone/>
            </a:pPr>
            <a:endParaRPr lang="en-US" altLang="zh-TW" sz="4400" dirty="0">
              <a:latin typeface="思源宋體" panose="02020700000000000000" pitchFamily="18" charset="-120"/>
              <a:ea typeface="思源宋體" panose="02020700000000000000" pitchFamily="18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2384766"/>
            <a:ext cx="6538213" cy="3802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9533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思源宋體" panose="02020700000000000000" pitchFamily="18" charset="-120"/>
                <a:ea typeface="思源宋體" panose="02020700000000000000" pitchFamily="18" charset="-120"/>
              </a:rPr>
              <a:t>免疫反應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TW" dirty="0">
              <a:latin typeface="思源宋體" panose="02020700000000000000" pitchFamily="18" charset="-120"/>
              <a:ea typeface="思源宋體" panose="02020700000000000000" pitchFamily="18" charset="-120"/>
            </a:endParaRPr>
          </a:p>
          <a:p>
            <a:pPr marL="0" indent="0">
              <a:buNone/>
            </a:pPr>
            <a:endParaRPr lang="en-US" altLang="zh-TW" dirty="0">
              <a:latin typeface="思源宋體" panose="02020700000000000000" pitchFamily="18" charset="-120"/>
              <a:ea typeface="思源宋體" panose="02020700000000000000" pitchFamily="18" charset="-120"/>
            </a:endParaRPr>
          </a:p>
          <a:p>
            <a:pPr marL="0" indent="0">
              <a:buNone/>
            </a:pPr>
            <a:r>
              <a:rPr lang="en-US" altLang="zh-TW" dirty="0">
                <a:latin typeface="思源宋體" panose="02020700000000000000" pitchFamily="18" charset="-120"/>
                <a:ea typeface="思源宋體" panose="02020700000000000000" pitchFamily="18" charset="-120"/>
              </a:rPr>
              <a:t>—</a:t>
            </a:r>
            <a:r>
              <a:rPr lang="zh-TW" altLang="en-US" dirty="0">
                <a:latin typeface="思源宋體" panose="02020700000000000000" pitchFamily="18" charset="-120"/>
                <a:ea typeface="思源宋體" panose="02020700000000000000" pitchFamily="18" charset="-120"/>
              </a:rPr>
              <a:t>先天性免疫反應，又稱非專一性免疫反應</a:t>
            </a:r>
            <a:endParaRPr lang="en-US" altLang="zh-TW" dirty="0">
              <a:latin typeface="思源宋體" panose="02020700000000000000" pitchFamily="18" charset="-120"/>
              <a:ea typeface="思源宋體" panose="02020700000000000000" pitchFamily="18" charset="-120"/>
            </a:endParaRPr>
          </a:p>
          <a:p>
            <a:pPr marL="0" indent="0">
              <a:buNone/>
            </a:pPr>
            <a:endParaRPr lang="en-US" altLang="zh-TW" dirty="0">
              <a:latin typeface="思源宋體" panose="02020700000000000000" pitchFamily="18" charset="-120"/>
              <a:ea typeface="思源宋體" panose="02020700000000000000" pitchFamily="18" charset="-120"/>
            </a:endParaRPr>
          </a:p>
          <a:p>
            <a:pPr marL="0" indent="0">
              <a:buNone/>
            </a:pPr>
            <a:r>
              <a:rPr lang="en-US" altLang="zh-TW" dirty="0">
                <a:latin typeface="思源宋體" panose="02020700000000000000" pitchFamily="18" charset="-120"/>
                <a:ea typeface="思源宋體" panose="02020700000000000000" pitchFamily="18" charset="-120"/>
              </a:rPr>
              <a:t>—</a:t>
            </a:r>
            <a:r>
              <a:rPr lang="zh-TW" altLang="en-US" dirty="0">
                <a:latin typeface="思源宋體" panose="02020700000000000000" pitchFamily="18" charset="-120"/>
                <a:ea typeface="思源宋體" panose="02020700000000000000" pitchFamily="18" charset="-120"/>
              </a:rPr>
              <a:t>後天性免疫反應，又稱專一性免疫反應</a:t>
            </a:r>
          </a:p>
        </p:txBody>
      </p:sp>
    </p:spTree>
    <p:extLst>
      <p:ext uri="{BB962C8B-B14F-4D97-AF65-F5344CB8AC3E}">
        <p14:creationId xmlns:p14="http://schemas.microsoft.com/office/powerpoint/2010/main" val="32034112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思源宋體" panose="02020700000000000000" pitchFamily="18" charset="-120"/>
                <a:ea typeface="思源宋體" panose="02020700000000000000" pitchFamily="18" charset="-120"/>
              </a:rPr>
              <a:t>免疫之卡牌遊戲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>
                <a:latin typeface="思源宋體" panose="02020700000000000000" pitchFamily="18" charset="-120"/>
                <a:ea typeface="思源宋體" panose="02020700000000000000" pitchFamily="18" charset="-120"/>
              </a:rPr>
              <a:t>6</a:t>
            </a:r>
            <a:r>
              <a:rPr lang="zh-TW" altLang="en-US" dirty="0">
                <a:latin typeface="思源宋體" panose="02020700000000000000" pitchFamily="18" charset="-120"/>
                <a:ea typeface="思源宋體" panose="02020700000000000000" pitchFamily="18" charset="-120"/>
              </a:rPr>
              <a:t>人一組 不足的找小隊輔們補</a:t>
            </a:r>
            <a:endParaRPr lang="en-US" altLang="zh-TW" dirty="0">
              <a:latin typeface="思源宋體" panose="02020700000000000000" pitchFamily="18" charset="-120"/>
              <a:ea typeface="思源宋體" panose="02020700000000000000" pitchFamily="18" charset="-120"/>
            </a:endParaRPr>
          </a:p>
          <a:p>
            <a:endParaRPr lang="en-US" altLang="zh-TW" dirty="0">
              <a:latin typeface="思源宋體" panose="02020700000000000000" pitchFamily="18" charset="-120"/>
              <a:ea typeface="思源宋體" panose="02020700000000000000" pitchFamily="18" charset="-120"/>
            </a:endParaRPr>
          </a:p>
          <a:p>
            <a:r>
              <a:rPr lang="zh-TW" altLang="en-US" dirty="0">
                <a:latin typeface="思源宋體" panose="02020700000000000000" pitchFamily="18" charset="-120"/>
                <a:ea typeface="思源宋體" panose="02020700000000000000" pitchFamily="18" charset="-120"/>
              </a:rPr>
              <a:t>遊戲開始前小組先分成</a:t>
            </a:r>
            <a:r>
              <a:rPr lang="en-US" altLang="zh-TW" dirty="0">
                <a:latin typeface="思源宋體" panose="02020700000000000000" pitchFamily="18" charset="-120"/>
                <a:ea typeface="思源宋體" panose="02020700000000000000" pitchFamily="18" charset="-120"/>
              </a:rPr>
              <a:t>3 v.s.3(</a:t>
            </a:r>
            <a:r>
              <a:rPr lang="zh-TW" altLang="en-US" dirty="0">
                <a:latin typeface="思源宋體" panose="02020700000000000000" pitchFamily="18" charset="-120"/>
                <a:ea typeface="思源宋體" panose="02020700000000000000" pitchFamily="18" charset="-120"/>
              </a:rPr>
              <a:t>病原體</a:t>
            </a:r>
            <a:r>
              <a:rPr lang="en-US" altLang="zh-TW" dirty="0">
                <a:latin typeface="思源宋體" panose="02020700000000000000" pitchFamily="18" charset="-120"/>
                <a:ea typeface="思源宋體" panose="02020700000000000000" pitchFamily="18" charset="-120"/>
              </a:rPr>
              <a:t>&amp;</a:t>
            </a:r>
            <a:r>
              <a:rPr lang="zh-TW" altLang="en-US" dirty="0">
                <a:latin typeface="思源宋體" panose="02020700000000000000" pitchFamily="18" charset="-120"/>
                <a:ea typeface="思源宋體" panose="02020700000000000000" pitchFamily="18" charset="-120"/>
              </a:rPr>
              <a:t>人體</a:t>
            </a:r>
            <a:r>
              <a:rPr lang="en-US" altLang="zh-TW" dirty="0">
                <a:latin typeface="思源宋體" panose="02020700000000000000" pitchFamily="18" charset="-120"/>
                <a:ea typeface="思源宋體" panose="02020700000000000000" pitchFamily="18" charset="-120"/>
              </a:rPr>
              <a:t>)</a:t>
            </a:r>
          </a:p>
          <a:p>
            <a:endParaRPr lang="en-US" altLang="zh-TW" dirty="0">
              <a:latin typeface="思源宋體" panose="02020700000000000000" pitchFamily="18" charset="-120"/>
              <a:ea typeface="思源宋體" panose="02020700000000000000" pitchFamily="18" charset="-120"/>
            </a:endParaRPr>
          </a:p>
          <a:p>
            <a:r>
              <a:rPr lang="zh-TW" altLang="en-US" dirty="0">
                <a:latin typeface="思源宋體" panose="02020700000000000000" pitchFamily="18" charset="-120"/>
                <a:ea typeface="思源宋體" panose="02020700000000000000" pitchFamily="18" charset="-120"/>
              </a:rPr>
              <a:t>桌上的卡牌會有兩疊 兩方各抽不同疊</a:t>
            </a:r>
            <a:endParaRPr lang="en-US" altLang="zh-TW" dirty="0">
              <a:latin typeface="思源宋體" panose="02020700000000000000" pitchFamily="18" charset="-120"/>
              <a:ea typeface="思源宋體" panose="02020700000000000000" pitchFamily="18" charset="-120"/>
            </a:endParaRPr>
          </a:p>
          <a:p>
            <a:pPr marL="0" indent="0">
              <a:buNone/>
            </a:pPr>
            <a:endParaRPr lang="en-US" altLang="zh-TW" dirty="0">
              <a:latin typeface="思源宋體" panose="02020700000000000000" pitchFamily="18" charset="-120"/>
              <a:ea typeface="思源宋體" panose="02020700000000000000" pitchFamily="18" charset="-120"/>
            </a:endParaRPr>
          </a:p>
          <a:p>
            <a:r>
              <a:rPr lang="zh-TW" altLang="en-US" dirty="0">
                <a:latin typeface="思源宋體" panose="02020700000000000000" pitchFamily="18" charset="-120"/>
                <a:ea typeface="思源宋體" panose="02020700000000000000" pitchFamily="18" charset="-120"/>
              </a:rPr>
              <a:t>兩方人馬要交錯著坐</a:t>
            </a:r>
            <a:endParaRPr lang="en-US" altLang="zh-TW" dirty="0">
              <a:latin typeface="思源宋體" panose="02020700000000000000" pitchFamily="18" charset="-120"/>
              <a:ea typeface="思源宋體" panose="020207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28538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思源宋體" panose="02020700000000000000" pitchFamily="18" charset="-120"/>
                <a:ea typeface="思源宋體" panose="02020700000000000000" pitchFamily="18" charset="-120"/>
              </a:rPr>
              <a:t>免疫之卡牌遊戲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TW" altLang="en-US" dirty="0">
                <a:latin typeface="思源宋體" panose="02020700000000000000" pitchFamily="18" charset="-120"/>
                <a:ea typeface="思源宋體" panose="02020700000000000000" pitchFamily="18" charset="-120"/>
              </a:rPr>
              <a:t>遊戲開始後，每個人拿</a:t>
            </a:r>
            <a:r>
              <a:rPr lang="en-US" altLang="zh-TW" dirty="0">
                <a:latin typeface="思源宋體" panose="02020700000000000000" pitchFamily="18" charset="-120"/>
                <a:ea typeface="思源宋體" panose="02020700000000000000" pitchFamily="18" charset="-120"/>
              </a:rPr>
              <a:t>3</a:t>
            </a:r>
            <a:r>
              <a:rPr lang="zh-TW" altLang="en-US" dirty="0">
                <a:latin typeface="思源宋體" panose="02020700000000000000" pitchFamily="18" charset="-120"/>
                <a:ea typeface="思源宋體" panose="02020700000000000000" pitchFamily="18" charset="-120"/>
              </a:rPr>
              <a:t>張牌，不要拿錯疊喔</a:t>
            </a:r>
            <a:endParaRPr lang="en-US" altLang="zh-TW" dirty="0">
              <a:latin typeface="思源宋體" panose="02020700000000000000" pitchFamily="18" charset="-120"/>
              <a:ea typeface="思源宋體" panose="02020700000000000000" pitchFamily="18" charset="-120"/>
            </a:endParaRPr>
          </a:p>
          <a:p>
            <a:endParaRPr lang="en-US" altLang="zh-TW" dirty="0">
              <a:latin typeface="思源宋體" panose="02020700000000000000" pitchFamily="18" charset="-120"/>
              <a:ea typeface="思源宋體" panose="02020700000000000000" pitchFamily="18" charset="-120"/>
            </a:endParaRPr>
          </a:p>
          <a:p>
            <a:r>
              <a:rPr lang="zh-TW" altLang="en-US" dirty="0">
                <a:latin typeface="思源宋體" panose="02020700000000000000" pitchFamily="18" charset="-120"/>
                <a:ea typeface="思源宋體" panose="02020700000000000000" pitchFamily="18" charset="-120"/>
              </a:rPr>
              <a:t>遊戲中，每次出牌</a:t>
            </a:r>
            <a:r>
              <a:rPr lang="zh-TW" altLang="en-US" b="1" dirty="0">
                <a:latin typeface="思源宋體" panose="02020700000000000000" pitchFamily="18" charset="-120"/>
                <a:ea typeface="思源宋體" panose="02020700000000000000" pitchFamily="18" charset="-120"/>
              </a:rPr>
              <a:t>不論是哪一種，</a:t>
            </a:r>
            <a:r>
              <a:rPr lang="zh-TW" altLang="en-US" dirty="0">
                <a:latin typeface="思源宋體" panose="02020700000000000000" pitchFamily="18" charset="-120"/>
                <a:ea typeface="思源宋體" panose="02020700000000000000" pitchFamily="18" charset="-120"/>
              </a:rPr>
              <a:t>皆只能一次出一張，出完牌後要記得再抽一張，補齊</a:t>
            </a:r>
            <a:r>
              <a:rPr lang="en-US" altLang="zh-TW" dirty="0">
                <a:latin typeface="思源宋體" panose="02020700000000000000" pitchFamily="18" charset="-120"/>
                <a:ea typeface="思源宋體" panose="02020700000000000000" pitchFamily="18" charset="-120"/>
              </a:rPr>
              <a:t>3</a:t>
            </a:r>
            <a:r>
              <a:rPr lang="zh-TW" altLang="en-US" dirty="0">
                <a:latin typeface="思源宋體" panose="02020700000000000000" pitchFamily="18" charset="-120"/>
                <a:ea typeface="思源宋體" panose="02020700000000000000" pitchFamily="18" charset="-120"/>
              </a:rPr>
              <a:t>張</a:t>
            </a:r>
            <a:endParaRPr lang="en-US" altLang="zh-TW" dirty="0">
              <a:latin typeface="思源宋體" panose="02020700000000000000" pitchFamily="18" charset="-120"/>
              <a:ea typeface="思源宋體" panose="02020700000000000000" pitchFamily="18" charset="-120"/>
            </a:endParaRPr>
          </a:p>
          <a:p>
            <a:endParaRPr lang="en-US" altLang="zh-TW" dirty="0">
              <a:latin typeface="思源宋體" panose="02020700000000000000" pitchFamily="18" charset="-120"/>
              <a:ea typeface="思源宋體" panose="02020700000000000000" pitchFamily="18" charset="-120"/>
            </a:endParaRPr>
          </a:p>
          <a:p>
            <a:r>
              <a:rPr lang="zh-TW" altLang="en-US" dirty="0">
                <a:latin typeface="思源宋體" panose="02020700000000000000" pitchFamily="18" charset="-120"/>
                <a:ea typeface="思源宋體" panose="02020700000000000000" pitchFamily="18" charset="-120"/>
              </a:rPr>
              <a:t>人類方一開始是</a:t>
            </a:r>
            <a:r>
              <a:rPr lang="en-US" altLang="zh-TW" dirty="0">
                <a:latin typeface="思源宋體" panose="02020700000000000000" pitchFamily="18" charset="-120"/>
                <a:ea typeface="思源宋體" panose="02020700000000000000" pitchFamily="18" charset="-120"/>
              </a:rPr>
              <a:t>100</a:t>
            </a:r>
            <a:r>
              <a:rPr lang="zh-TW" altLang="en-US" dirty="0">
                <a:latin typeface="思源宋體" panose="02020700000000000000" pitchFamily="18" charset="-120"/>
                <a:ea typeface="思源宋體" panose="02020700000000000000" pitchFamily="18" charset="-120"/>
              </a:rPr>
              <a:t>，病原體方是</a:t>
            </a:r>
            <a:r>
              <a:rPr lang="en-US" altLang="zh-TW" dirty="0">
                <a:latin typeface="思源宋體" panose="02020700000000000000" pitchFamily="18" charset="-120"/>
                <a:ea typeface="思源宋體" panose="02020700000000000000" pitchFamily="18" charset="-120"/>
              </a:rPr>
              <a:t>50</a:t>
            </a:r>
            <a:r>
              <a:rPr lang="zh-TW" altLang="en-US" dirty="0">
                <a:latin typeface="思源宋體" panose="02020700000000000000" pitchFamily="18" charset="-120"/>
                <a:ea typeface="思源宋體" panose="02020700000000000000" pitchFamily="18" charset="-120"/>
              </a:rPr>
              <a:t> ，先將對手血量歸零的一方勝，或是在規定的時間到了之後血量較多的一方勝</a:t>
            </a:r>
          </a:p>
        </p:txBody>
      </p:sp>
    </p:spTree>
    <p:extLst>
      <p:ext uri="{BB962C8B-B14F-4D97-AF65-F5344CB8AC3E}">
        <p14:creationId xmlns:p14="http://schemas.microsoft.com/office/powerpoint/2010/main" val="37204165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思源宋體" panose="02020700000000000000" pitchFamily="18" charset="-120"/>
                <a:ea typeface="思源宋體" panose="02020700000000000000" pitchFamily="18" charset="-120"/>
              </a:rPr>
              <a:t>免疫之卡牌遊戲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思源宋體" panose="02020700000000000000" pitchFamily="18" charset="-120"/>
                <a:ea typeface="思源宋體" panose="02020700000000000000" pitchFamily="18" charset="-120"/>
              </a:rPr>
              <a:t>我們的遊戲是建立在不知道對手有什麼牌</a:t>
            </a:r>
            <a:r>
              <a:rPr lang="en-US" altLang="zh-TW" dirty="0">
                <a:latin typeface="思源宋體" panose="02020700000000000000" pitchFamily="18" charset="-120"/>
                <a:ea typeface="思源宋體" panose="02020700000000000000" pitchFamily="18" charset="-120"/>
              </a:rPr>
              <a:t>(</a:t>
            </a:r>
            <a:r>
              <a:rPr lang="zh-TW" altLang="en-US" dirty="0">
                <a:latin typeface="思源宋體" panose="02020700000000000000" pitchFamily="18" charset="-120"/>
                <a:ea typeface="思源宋體" panose="02020700000000000000" pitchFamily="18" charset="-120"/>
              </a:rPr>
              <a:t>招式</a:t>
            </a:r>
            <a:r>
              <a:rPr lang="en-US" altLang="zh-TW" dirty="0">
                <a:latin typeface="思源宋體" panose="02020700000000000000" pitchFamily="18" charset="-120"/>
                <a:ea typeface="思源宋體" panose="02020700000000000000" pitchFamily="18" charset="-120"/>
              </a:rPr>
              <a:t>)</a:t>
            </a:r>
            <a:r>
              <a:rPr lang="zh-TW" altLang="en-US" dirty="0">
                <a:latin typeface="思源宋體" panose="02020700000000000000" pitchFamily="18" charset="-120"/>
                <a:ea typeface="思源宋體" panose="02020700000000000000" pitchFamily="18" charset="-120"/>
              </a:rPr>
              <a:t>的基礎下玩的</a:t>
            </a:r>
            <a:endParaRPr lang="en-US" altLang="zh-TW" dirty="0">
              <a:latin typeface="思源宋體" panose="02020700000000000000" pitchFamily="18" charset="-120"/>
              <a:ea typeface="思源宋體" panose="02020700000000000000" pitchFamily="18" charset="-120"/>
            </a:endParaRPr>
          </a:p>
          <a:p>
            <a:endParaRPr lang="en-US" altLang="zh-TW" dirty="0">
              <a:latin typeface="思源宋體" panose="02020700000000000000" pitchFamily="18" charset="-120"/>
              <a:ea typeface="思源宋體" panose="02020700000000000000" pitchFamily="18" charset="-120"/>
            </a:endParaRPr>
          </a:p>
          <a:p>
            <a:r>
              <a:rPr lang="zh-TW" altLang="en-US" dirty="0">
                <a:latin typeface="思源宋體" panose="02020700000000000000" pitchFamily="18" charset="-120"/>
                <a:ea typeface="思源宋體" panose="02020700000000000000" pitchFamily="18" charset="-120"/>
              </a:rPr>
              <a:t>注意 兩方的牌卡中各有兩種陷阱卡 陷阱卡是以覆蓋的方式出牌 每一方同一時間場面上只能有一張陷阱卡喔</a:t>
            </a:r>
            <a:r>
              <a:rPr lang="en-US" altLang="zh-TW" dirty="0">
                <a:latin typeface="思源宋體" panose="02020700000000000000" pitchFamily="18" charset="-120"/>
                <a:ea typeface="思源宋體" panose="02020700000000000000" pitchFamily="18" charset="-120"/>
              </a:rPr>
              <a:t>~</a:t>
            </a:r>
          </a:p>
          <a:p>
            <a:endParaRPr lang="en-US" altLang="zh-TW" dirty="0">
              <a:latin typeface="思源宋體" panose="02020700000000000000" pitchFamily="18" charset="-120"/>
              <a:ea typeface="思源宋體" panose="02020700000000000000" pitchFamily="18" charset="-120"/>
            </a:endParaRPr>
          </a:p>
          <a:p>
            <a:r>
              <a:rPr lang="zh-TW" altLang="en-US" dirty="0">
                <a:latin typeface="思源宋體" panose="02020700000000000000" pitchFamily="18" charset="-120"/>
                <a:ea typeface="思源宋體" panose="02020700000000000000" pitchFamily="18" charset="-120"/>
              </a:rPr>
              <a:t>遊戲進行期間不要跟其他人討論出牌策略</a:t>
            </a:r>
          </a:p>
          <a:p>
            <a:endParaRPr lang="zh-TW" altLang="en-US" dirty="0">
              <a:latin typeface="思源宋體" panose="02020700000000000000" pitchFamily="18" charset="-120"/>
              <a:ea typeface="思源宋體" panose="020207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689684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altLang="zh-TW" sz="6600" dirty="0"/>
          </a:p>
          <a:p>
            <a:pPr marL="0" indent="0" algn="ctr">
              <a:buNone/>
            </a:pPr>
            <a:r>
              <a:rPr lang="zh-TW" altLang="en-US" sz="6600" dirty="0">
                <a:latin typeface="思源宋體" panose="02020700000000000000" pitchFamily="18" charset="-120"/>
                <a:ea typeface="思源宋體" panose="02020700000000000000" pitchFamily="18" charset="-120"/>
              </a:rPr>
              <a:t>遊戲時間</a:t>
            </a:r>
            <a:r>
              <a:rPr lang="en-US" altLang="zh-TW" sz="6600" dirty="0">
                <a:latin typeface="思源宋體" panose="02020700000000000000" pitchFamily="18" charset="-120"/>
                <a:ea typeface="思源宋體" panose="02020700000000000000" pitchFamily="18" charset="-120"/>
              </a:rPr>
              <a:t>!!!</a:t>
            </a:r>
            <a:endParaRPr lang="zh-TW" altLang="en-US" sz="6600" dirty="0">
              <a:latin typeface="思源宋體" panose="02020700000000000000" pitchFamily="18" charset="-120"/>
              <a:ea typeface="思源宋體" panose="020207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180393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3059832" y="3068960"/>
            <a:ext cx="30997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5400" dirty="0">
                <a:latin typeface="Segoe Print" panose="02000600000000000000" pitchFamily="2" charset="0"/>
              </a:rPr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2759700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693987"/>
            <a:ext cx="7772400" cy="1470025"/>
          </a:xfrm>
        </p:spPr>
        <p:txBody>
          <a:bodyPr/>
          <a:lstStyle/>
          <a:p>
            <a:r>
              <a:rPr lang="zh-TW" altLang="en-US" dirty="0">
                <a:latin typeface="思源宋體" panose="02020700000000000000" pitchFamily="18" charset="-120"/>
                <a:ea typeface="思源宋體" panose="02020700000000000000" pitchFamily="18" charset="-120"/>
              </a:rPr>
              <a:t>石內卜的</a:t>
            </a:r>
            <a:r>
              <a:rPr lang="en-US" altLang="zh-TW" dirty="0">
                <a:latin typeface="思源宋體" panose="02020700000000000000" pitchFamily="18" charset="-120"/>
                <a:ea typeface="思源宋體" panose="02020700000000000000" pitchFamily="18" charset="-120"/>
              </a:rPr>
              <a:t>”</a:t>
            </a:r>
            <a:r>
              <a:rPr lang="zh-TW" altLang="en-US" dirty="0">
                <a:latin typeface="思源宋體" panose="02020700000000000000" pitchFamily="18" charset="-120"/>
                <a:ea typeface="思源宋體" panose="02020700000000000000" pitchFamily="18" charset="-120"/>
              </a:rPr>
              <a:t>病原體</a:t>
            </a:r>
            <a:r>
              <a:rPr lang="en-US" altLang="zh-TW" dirty="0">
                <a:latin typeface="思源宋體" panose="02020700000000000000" pitchFamily="18" charset="-120"/>
                <a:ea typeface="思源宋體" panose="02020700000000000000" pitchFamily="18" charset="-120"/>
              </a:rPr>
              <a:t>”</a:t>
            </a:r>
            <a:r>
              <a:rPr lang="zh-TW" altLang="en-US" dirty="0">
                <a:latin typeface="思源宋體" panose="02020700000000000000" pitchFamily="18" charset="-120"/>
                <a:ea typeface="思源宋體" panose="02020700000000000000" pitchFamily="18" charset="-120"/>
              </a:rPr>
              <a:t>防禦術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149868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About Ourselves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 algn="ctr">
              <a:buNone/>
            </a:pPr>
            <a:r>
              <a:rPr lang="zh-TW" altLang="en-US" dirty="0">
                <a:latin typeface="思源宋體" panose="02020700000000000000" pitchFamily="18" charset="-120"/>
                <a:ea typeface="思源宋體" panose="02020700000000000000" pitchFamily="18" charset="-120"/>
              </a:rPr>
              <a:t>大家生活的環境中有著各式各樣的病原體，也就是說，我們隨時可能遇到它們的來訪，那麼我們究竟是如何去抵抗它們的呢</a:t>
            </a:r>
            <a:r>
              <a:rPr lang="en-US" altLang="zh-TW" dirty="0">
                <a:latin typeface="思源宋體" panose="02020700000000000000" pitchFamily="18" charset="-120"/>
                <a:ea typeface="思源宋體" panose="02020700000000000000" pitchFamily="18" charset="-120"/>
              </a:rPr>
              <a:t>?</a:t>
            </a:r>
            <a:endParaRPr lang="zh-TW" altLang="en-US" dirty="0">
              <a:latin typeface="思源宋體" panose="02020700000000000000" pitchFamily="18" charset="-120"/>
              <a:ea typeface="思源宋體" panose="020207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37686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思源宋體" panose="02020700000000000000" pitchFamily="18" charset="-120"/>
                <a:ea typeface="思源宋體" panose="02020700000000000000" pitchFamily="18" charset="-120"/>
              </a:rPr>
              <a:t>免疫系統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1357435"/>
            <a:ext cx="5184575" cy="4521482"/>
          </a:xfr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5303" y="1188174"/>
            <a:ext cx="3413394" cy="4920208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3368" y="1686939"/>
            <a:ext cx="4037264" cy="4570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095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24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263" y="620688"/>
            <a:ext cx="7853474" cy="5851839"/>
          </a:xfrm>
        </p:spPr>
      </p:pic>
    </p:spTree>
    <p:extLst>
      <p:ext uri="{BB962C8B-B14F-4D97-AF65-F5344CB8AC3E}">
        <p14:creationId xmlns:p14="http://schemas.microsoft.com/office/powerpoint/2010/main" val="37052236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>
                <a:latin typeface="思源宋體" panose="02020700000000000000" pitchFamily="18" charset="-120"/>
                <a:ea typeface="思源宋體" panose="02020700000000000000" pitchFamily="18" charset="-120"/>
              </a:rPr>
              <a:t>顆粒性白血球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TW" dirty="0">
              <a:latin typeface="思源宋體" panose="02020700000000000000" pitchFamily="18" charset="-120"/>
              <a:ea typeface="思源宋體" panose="02020700000000000000" pitchFamily="18" charset="-120"/>
            </a:endParaRPr>
          </a:p>
          <a:p>
            <a:pPr marL="0" indent="0">
              <a:buNone/>
            </a:pPr>
            <a:r>
              <a:rPr lang="en-US" altLang="zh-TW" dirty="0">
                <a:latin typeface="思源宋體" panose="02020700000000000000" pitchFamily="18" charset="-120"/>
                <a:ea typeface="思源宋體" panose="02020700000000000000" pitchFamily="18" charset="-120"/>
              </a:rPr>
              <a:t>1.</a:t>
            </a:r>
            <a:r>
              <a:rPr lang="zh-TW" altLang="en-US" dirty="0">
                <a:latin typeface="思源宋體" panose="02020700000000000000" pitchFamily="18" charset="-120"/>
                <a:ea typeface="思源宋體" panose="02020700000000000000" pitchFamily="18" charset="-120"/>
              </a:rPr>
              <a:t>嗜中性球</a:t>
            </a:r>
            <a:r>
              <a:rPr lang="en-US" altLang="zh-TW" dirty="0">
                <a:latin typeface="思源宋體" panose="02020700000000000000" pitchFamily="18" charset="-120"/>
                <a:ea typeface="思源宋體" panose="02020700000000000000" pitchFamily="18" charset="-120"/>
              </a:rPr>
              <a:t>:65%-70%</a:t>
            </a:r>
          </a:p>
          <a:p>
            <a:pPr marL="0" indent="0">
              <a:buNone/>
            </a:pPr>
            <a:endParaRPr lang="en-US" altLang="zh-TW" dirty="0">
              <a:latin typeface="思源宋體" panose="02020700000000000000" pitchFamily="18" charset="-120"/>
              <a:ea typeface="思源宋體" panose="02020700000000000000" pitchFamily="18" charset="-120"/>
            </a:endParaRPr>
          </a:p>
          <a:p>
            <a:pPr marL="0" indent="0">
              <a:buNone/>
            </a:pPr>
            <a:r>
              <a:rPr lang="en-US" altLang="zh-TW" dirty="0">
                <a:latin typeface="思源宋體" panose="02020700000000000000" pitchFamily="18" charset="-120"/>
                <a:ea typeface="思源宋體" panose="02020700000000000000" pitchFamily="18" charset="-120"/>
              </a:rPr>
              <a:t>2.</a:t>
            </a:r>
            <a:r>
              <a:rPr lang="zh-TW" altLang="en-US" dirty="0">
                <a:latin typeface="思源宋體" panose="02020700000000000000" pitchFamily="18" charset="-120"/>
                <a:ea typeface="思源宋體" panose="02020700000000000000" pitchFamily="18" charset="-120"/>
              </a:rPr>
              <a:t>嗜酸性球</a:t>
            </a:r>
            <a:r>
              <a:rPr lang="en-US" altLang="zh-TW" dirty="0">
                <a:latin typeface="思源宋體" panose="02020700000000000000" pitchFamily="18" charset="-120"/>
                <a:ea typeface="思源宋體" panose="02020700000000000000" pitchFamily="18" charset="-120"/>
              </a:rPr>
              <a:t>:2%-4%</a:t>
            </a:r>
          </a:p>
          <a:p>
            <a:pPr marL="0" indent="0">
              <a:buNone/>
            </a:pPr>
            <a:endParaRPr lang="en-US" altLang="zh-TW" dirty="0">
              <a:latin typeface="思源宋體" panose="02020700000000000000" pitchFamily="18" charset="-120"/>
              <a:ea typeface="思源宋體" panose="02020700000000000000" pitchFamily="18" charset="-120"/>
            </a:endParaRPr>
          </a:p>
          <a:p>
            <a:pPr marL="0" indent="0">
              <a:buNone/>
            </a:pPr>
            <a:r>
              <a:rPr lang="en-US" altLang="zh-TW" dirty="0">
                <a:latin typeface="思源宋體" panose="02020700000000000000" pitchFamily="18" charset="-120"/>
                <a:ea typeface="思源宋體" panose="02020700000000000000" pitchFamily="18" charset="-120"/>
              </a:rPr>
              <a:t>3.</a:t>
            </a:r>
            <a:r>
              <a:rPr lang="zh-TW" altLang="en-US" dirty="0">
                <a:latin typeface="思源宋體" panose="02020700000000000000" pitchFamily="18" charset="-120"/>
                <a:ea typeface="思源宋體" panose="02020700000000000000" pitchFamily="18" charset="-120"/>
              </a:rPr>
              <a:t>嗜鹼性球</a:t>
            </a:r>
            <a:r>
              <a:rPr lang="en-US" altLang="zh-TW" dirty="0">
                <a:latin typeface="思源宋體" panose="02020700000000000000" pitchFamily="18" charset="-120"/>
                <a:ea typeface="思源宋體" panose="02020700000000000000" pitchFamily="18" charset="-120"/>
              </a:rPr>
              <a:t>:&lt;1%</a:t>
            </a:r>
            <a:endParaRPr lang="zh-TW" altLang="en-US" dirty="0">
              <a:latin typeface="思源宋體" panose="02020700000000000000" pitchFamily="18" charset="-120"/>
              <a:ea typeface="思源宋體" panose="020207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260239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思源宋體" panose="02020700000000000000" pitchFamily="18" charset="-120"/>
                <a:ea typeface="思源宋體" panose="02020700000000000000" pitchFamily="18" charset="-120"/>
              </a:rPr>
              <a:t>嗜中性球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>
                <a:latin typeface="思源宋體" panose="02020700000000000000" pitchFamily="18" charset="-120"/>
                <a:ea typeface="思源宋體" panose="02020700000000000000" pitchFamily="18" charset="-120"/>
              </a:rPr>
              <a:t>              </a:t>
            </a:r>
            <a:r>
              <a:rPr lang="en-US" altLang="zh-TW" dirty="0">
                <a:latin typeface="思源宋體" panose="02020700000000000000" pitchFamily="18" charset="-120"/>
                <a:ea typeface="思源宋體" panose="02020700000000000000" pitchFamily="18" charset="-120"/>
              </a:rPr>
              <a:t>—</a:t>
            </a:r>
            <a:r>
              <a:rPr lang="zh-TW" altLang="zh-TW" dirty="0">
                <a:latin typeface="思源宋體" panose="02020700000000000000" pitchFamily="18" charset="-120"/>
                <a:ea typeface="思源宋體" panose="02020700000000000000" pitchFamily="18" charset="-120"/>
              </a:rPr>
              <a:t>感染時做</a:t>
            </a:r>
            <a:endParaRPr lang="en-US" altLang="zh-TW" dirty="0">
              <a:latin typeface="思源宋體" panose="02020700000000000000" pitchFamily="18" charset="-120"/>
              <a:ea typeface="思源宋體" panose="02020700000000000000" pitchFamily="18" charset="-120"/>
            </a:endParaRPr>
          </a:p>
          <a:p>
            <a:pPr marL="0" indent="0">
              <a:buNone/>
            </a:pPr>
            <a:r>
              <a:rPr lang="zh-TW" altLang="en-US" dirty="0"/>
              <a:t>              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>
                <a:latin typeface="思源宋體" panose="02020700000000000000" pitchFamily="18" charset="-120"/>
                <a:ea typeface="思源宋體" panose="02020700000000000000" pitchFamily="18" charset="-120"/>
              </a:rPr>
              <a:t>              </a:t>
            </a:r>
            <a:r>
              <a:rPr lang="en-US" altLang="zh-TW" dirty="0">
                <a:latin typeface="思源宋體" panose="02020700000000000000" pitchFamily="18" charset="-120"/>
                <a:ea typeface="思源宋體" panose="02020700000000000000" pitchFamily="18" charset="-120"/>
              </a:rPr>
              <a:t>—</a:t>
            </a:r>
            <a:r>
              <a:rPr lang="zh-TW" altLang="zh-TW" dirty="0">
                <a:latin typeface="思源宋體" panose="02020700000000000000" pitchFamily="18" charset="-120"/>
                <a:ea typeface="思源宋體" panose="02020700000000000000" pitchFamily="18" charset="-120"/>
              </a:rPr>
              <a:t>可</a:t>
            </a:r>
            <a:r>
              <a:rPr lang="zh-TW" altLang="en-US" dirty="0">
                <a:latin typeface="思源宋體" panose="02020700000000000000" pitchFamily="18" charset="-120"/>
                <a:ea typeface="思源宋體" panose="02020700000000000000" pitchFamily="18" charset="-120"/>
              </a:rPr>
              <a:t> </a:t>
            </a:r>
            <a:r>
              <a:rPr lang="zh-TW" altLang="zh-TW" sz="4400" dirty="0">
                <a:solidFill>
                  <a:schemeClr val="accent5"/>
                </a:solidFill>
                <a:latin typeface="思源宋體" panose="02020700000000000000" pitchFamily="18" charset="-120"/>
                <a:ea typeface="思源宋體" panose="02020700000000000000" pitchFamily="18" charset="-120"/>
              </a:rPr>
              <a:t>吞噬</a:t>
            </a:r>
            <a:r>
              <a:rPr lang="zh-TW" altLang="en-US" sz="4400" dirty="0">
                <a:latin typeface="思源宋體" panose="02020700000000000000" pitchFamily="18" charset="-120"/>
                <a:ea typeface="思源宋體" panose="02020700000000000000" pitchFamily="18" charset="-120"/>
              </a:rPr>
              <a:t> </a:t>
            </a:r>
            <a:r>
              <a:rPr lang="zh-TW" altLang="zh-TW" dirty="0">
                <a:latin typeface="思源宋體" panose="02020700000000000000" pitchFamily="18" charset="-120"/>
                <a:ea typeface="思源宋體" panose="02020700000000000000" pitchFamily="18" charset="-120"/>
              </a:rPr>
              <a:t>病原體</a:t>
            </a:r>
            <a:endParaRPr lang="zh-TW" altLang="en-US" dirty="0">
              <a:latin typeface="思源宋體" panose="02020700000000000000" pitchFamily="18" charset="-120"/>
              <a:ea typeface="思源宋體" panose="02020700000000000000" pitchFamily="18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3923928" y="2636912"/>
            <a:ext cx="3168352" cy="1082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zh-TW" sz="4400" dirty="0">
                <a:solidFill>
                  <a:schemeClr val="accent5"/>
                </a:solidFill>
                <a:latin typeface="思源宋體" panose="02020700000000000000" pitchFamily="18" charset="-120"/>
                <a:ea typeface="思源宋體" panose="02020700000000000000" pitchFamily="18" charset="-120"/>
              </a:rPr>
              <a:t>阿米巴運動</a:t>
            </a:r>
            <a:endParaRPr lang="en-US" altLang="zh-TW" sz="4400" dirty="0">
              <a:solidFill>
                <a:schemeClr val="accent5"/>
              </a:solidFill>
              <a:latin typeface="思源宋體" panose="02020700000000000000" pitchFamily="18" charset="-120"/>
              <a:ea typeface="思源宋體" panose="02020700000000000000" pitchFamily="18" charset="-120"/>
            </a:endParaRPr>
          </a:p>
          <a:p>
            <a:endParaRPr lang="zh-TW" altLang="en-US" dirty="0">
              <a:latin typeface="思源宋體" panose="02020700000000000000" pitchFamily="18" charset="-120"/>
              <a:ea typeface="思源宋體" panose="02020700000000000000" pitchFamily="18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0" y="4129578"/>
            <a:ext cx="2160240" cy="2029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7748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思源宋體" panose="02020700000000000000" pitchFamily="18" charset="-120"/>
                <a:ea typeface="思源宋體" panose="02020700000000000000" pitchFamily="18" charset="-120"/>
              </a:rPr>
              <a:t>嗜鹼性球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endParaRPr lang="en-US" altLang="zh-TW" dirty="0">
              <a:latin typeface="思源宋體" panose="02020700000000000000" pitchFamily="18" charset="-120"/>
              <a:ea typeface="思源宋體" panose="02020700000000000000" pitchFamily="18" charset="-120"/>
            </a:endParaRPr>
          </a:p>
          <a:p>
            <a:pPr marL="0" lvl="0" indent="0">
              <a:buNone/>
            </a:pPr>
            <a:endParaRPr lang="en-US" altLang="zh-TW" dirty="0">
              <a:latin typeface="思源宋體" panose="02020700000000000000" pitchFamily="18" charset="-120"/>
              <a:ea typeface="思源宋體" panose="02020700000000000000" pitchFamily="18" charset="-120"/>
            </a:endParaRPr>
          </a:p>
          <a:p>
            <a:pPr marL="0" lvl="0" indent="0">
              <a:buNone/>
            </a:pPr>
            <a:r>
              <a:rPr lang="en-US" altLang="zh-TW" dirty="0">
                <a:latin typeface="思源宋體" panose="02020700000000000000" pitchFamily="18" charset="-120"/>
                <a:ea typeface="思源宋體" panose="02020700000000000000" pitchFamily="18" charset="-120"/>
              </a:rPr>
              <a:t>—</a:t>
            </a:r>
            <a:r>
              <a:rPr lang="zh-TW" altLang="en-US" dirty="0">
                <a:latin typeface="思源宋體" panose="02020700000000000000" pitchFamily="18" charset="-120"/>
                <a:ea typeface="思源宋體" panose="02020700000000000000" pitchFamily="18" charset="-120"/>
              </a:rPr>
              <a:t> </a:t>
            </a:r>
            <a:r>
              <a:rPr lang="zh-TW" altLang="zh-TW" dirty="0">
                <a:latin typeface="思源宋體" panose="02020700000000000000" pitchFamily="18" charset="-120"/>
                <a:ea typeface="思源宋體" panose="02020700000000000000" pitchFamily="18" charset="-120"/>
              </a:rPr>
              <a:t>在特殊情形下會釋放出其內含的</a:t>
            </a:r>
            <a:r>
              <a:rPr lang="zh-TW" altLang="zh-TW" sz="4400" dirty="0">
                <a:solidFill>
                  <a:schemeClr val="accent5"/>
                </a:solidFill>
                <a:latin typeface="思源宋體" panose="02020700000000000000" pitchFamily="18" charset="-120"/>
                <a:ea typeface="思源宋體" panose="02020700000000000000" pitchFamily="18" charset="-120"/>
              </a:rPr>
              <a:t>組織胺</a:t>
            </a:r>
            <a:r>
              <a:rPr lang="zh-TW" altLang="en-US" dirty="0">
                <a:latin typeface="思源宋體" panose="02020700000000000000" pitchFamily="18" charset="-120"/>
                <a:ea typeface="思源宋體" panose="02020700000000000000" pitchFamily="18" charset="-120"/>
              </a:rPr>
              <a:t>                                                                                                                                            </a:t>
            </a:r>
            <a:r>
              <a:rPr lang="en-US" altLang="zh-TW" dirty="0">
                <a:solidFill>
                  <a:schemeClr val="bg1"/>
                </a:solidFill>
                <a:latin typeface="思源宋體" panose="02020700000000000000" pitchFamily="18" charset="-120"/>
                <a:ea typeface="思源宋體" panose="02020700000000000000" pitchFamily="18" charset="-120"/>
              </a:rPr>
              <a:t>(</a:t>
            </a:r>
            <a:r>
              <a:rPr lang="zh-TW" altLang="en-US" dirty="0">
                <a:latin typeface="思源宋體" panose="02020700000000000000" pitchFamily="18" charset="-120"/>
                <a:ea typeface="思源宋體" panose="02020700000000000000" pitchFamily="18" charset="-120"/>
              </a:rPr>
              <a:t>    </a:t>
            </a:r>
            <a:r>
              <a:rPr lang="en-US" altLang="zh-TW" dirty="0">
                <a:latin typeface="思源宋體" panose="02020700000000000000" pitchFamily="18" charset="-120"/>
                <a:ea typeface="思源宋體" panose="02020700000000000000" pitchFamily="18" charset="-120"/>
              </a:rPr>
              <a:t>(Histamine)</a:t>
            </a:r>
            <a:r>
              <a:rPr lang="zh-TW" altLang="zh-TW" dirty="0">
                <a:latin typeface="思源宋體" panose="02020700000000000000" pitchFamily="18" charset="-120"/>
                <a:ea typeface="思源宋體" panose="02020700000000000000" pitchFamily="18" charset="-120"/>
              </a:rPr>
              <a:t>→引起各種</a:t>
            </a:r>
            <a:r>
              <a:rPr lang="zh-TW" altLang="zh-TW" sz="4400" dirty="0">
                <a:solidFill>
                  <a:schemeClr val="accent5"/>
                </a:solidFill>
                <a:latin typeface="思源宋體" panose="02020700000000000000" pitchFamily="18" charset="-120"/>
                <a:ea typeface="思源宋體" panose="02020700000000000000" pitchFamily="18" charset="-120"/>
              </a:rPr>
              <a:t>過敏反應</a:t>
            </a:r>
            <a:r>
              <a:rPr lang="zh-TW" altLang="zh-TW" dirty="0">
                <a:latin typeface="思源宋體" panose="02020700000000000000" pitchFamily="18" charset="-120"/>
                <a:ea typeface="思源宋體" panose="02020700000000000000" pitchFamily="18" charset="-120"/>
              </a:rPr>
              <a:t>和</a:t>
            </a:r>
            <a:r>
              <a:rPr lang="en-US" altLang="zh-TW" dirty="0">
                <a:latin typeface="思源宋體" panose="02020700000000000000" pitchFamily="18" charset="-120"/>
                <a:ea typeface="思源宋體" panose="02020700000000000000" pitchFamily="18" charset="-120"/>
              </a:rPr>
              <a:t>      </a:t>
            </a:r>
            <a:r>
              <a:rPr lang="zh-TW" altLang="zh-TW" dirty="0">
                <a:latin typeface="思源宋體" panose="02020700000000000000" pitchFamily="18" charset="-120"/>
                <a:ea typeface="思源宋體" panose="02020700000000000000" pitchFamily="18" charset="-120"/>
              </a:rPr>
              <a:t>使血管</a:t>
            </a:r>
            <a:r>
              <a:rPr lang="zh-TW" altLang="en-US" dirty="0">
                <a:latin typeface="思源宋體" panose="02020700000000000000" pitchFamily="18" charset="-120"/>
                <a:ea typeface="思源宋體" panose="02020700000000000000" pitchFamily="18" charset="-120"/>
              </a:rPr>
              <a:t>擴</a:t>
            </a:r>
            <a:r>
              <a:rPr lang="zh-TW" altLang="zh-TW" dirty="0">
                <a:latin typeface="思源宋體" panose="02020700000000000000" pitchFamily="18" charset="-120"/>
                <a:ea typeface="思源宋體" panose="02020700000000000000" pitchFamily="18" charset="-120"/>
              </a:rPr>
              <a:t>張</a:t>
            </a:r>
            <a:r>
              <a:rPr lang="en-US" altLang="zh-TW" dirty="0">
                <a:latin typeface="思源宋體" panose="02020700000000000000" pitchFamily="18" charset="-120"/>
                <a:ea typeface="思源宋體" panose="02020700000000000000" pitchFamily="18" charset="-120"/>
              </a:rPr>
              <a:t>(</a:t>
            </a:r>
            <a:r>
              <a:rPr lang="zh-TW" altLang="zh-TW" sz="4400" dirty="0">
                <a:solidFill>
                  <a:schemeClr val="accent5"/>
                </a:solidFill>
                <a:latin typeface="思源宋體" panose="02020700000000000000" pitchFamily="18" charset="-120"/>
                <a:ea typeface="思源宋體" panose="02020700000000000000" pitchFamily="18" charset="-120"/>
              </a:rPr>
              <a:t>發炎</a:t>
            </a:r>
            <a:r>
              <a:rPr lang="en-US" altLang="zh-TW" dirty="0">
                <a:latin typeface="思源宋體" panose="02020700000000000000" pitchFamily="18" charset="-120"/>
                <a:ea typeface="思源宋體" panose="02020700000000000000" pitchFamily="18" charset="-120"/>
              </a:rPr>
              <a:t>)</a:t>
            </a:r>
            <a:endParaRPr lang="zh-TW" altLang="zh-TW" dirty="0">
              <a:latin typeface="思源宋體" panose="02020700000000000000" pitchFamily="18" charset="-120"/>
              <a:ea typeface="思源宋體" panose="02020700000000000000" pitchFamily="18" charset="-120"/>
            </a:endParaRPr>
          </a:p>
          <a:p>
            <a:pPr marL="0" indent="0">
              <a:buNone/>
            </a:pPr>
            <a:endParaRPr lang="zh-TW" altLang="en-US" dirty="0">
              <a:latin typeface="思源宋體" panose="02020700000000000000" pitchFamily="18" charset="-120"/>
              <a:ea typeface="思源宋體" panose="02020700000000000000" pitchFamily="18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4509120"/>
            <a:ext cx="2595629" cy="1944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2172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思源宋體" panose="02020700000000000000" pitchFamily="18" charset="-120"/>
                <a:ea typeface="思源宋體" panose="02020700000000000000" pitchFamily="18" charset="-120"/>
              </a:rPr>
              <a:t>嗜酸性球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endParaRPr lang="en-US" altLang="zh-TW" dirty="0">
              <a:latin typeface="思源宋體" panose="02020700000000000000" pitchFamily="18" charset="-120"/>
              <a:ea typeface="思源宋體" panose="02020700000000000000" pitchFamily="18" charset="-120"/>
            </a:endParaRPr>
          </a:p>
          <a:p>
            <a:pPr marL="0" lvl="0" indent="0">
              <a:buNone/>
            </a:pPr>
            <a:r>
              <a:rPr lang="zh-TW" altLang="en-US" dirty="0">
                <a:latin typeface="思源宋體" panose="02020700000000000000" pitchFamily="18" charset="-120"/>
                <a:ea typeface="思源宋體" panose="02020700000000000000" pitchFamily="18" charset="-120"/>
              </a:rPr>
              <a:t>  </a:t>
            </a:r>
            <a:r>
              <a:rPr lang="en-US" altLang="zh-TW" dirty="0">
                <a:latin typeface="思源宋體" panose="02020700000000000000" pitchFamily="18" charset="-120"/>
                <a:ea typeface="思源宋體" panose="02020700000000000000" pitchFamily="18" charset="-120"/>
              </a:rPr>
              <a:t>—</a:t>
            </a:r>
            <a:r>
              <a:rPr lang="zh-TW" altLang="zh-TW" dirty="0">
                <a:latin typeface="思源宋體" panose="02020700000000000000" pitchFamily="18" charset="-120"/>
                <a:ea typeface="思源宋體" panose="02020700000000000000" pitchFamily="18" charset="-120"/>
              </a:rPr>
              <a:t>發生過敏反應的時候，產生</a:t>
            </a:r>
            <a:r>
              <a:rPr lang="zh-TW" altLang="zh-TW" sz="4400" dirty="0">
                <a:solidFill>
                  <a:schemeClr val="accent5"/>
                </a:solidFill>
                <a:latin typeface="思源宋體" panose="02020700000000000000" pitchFamily="18" charset="-120"/>
                <a:ea typeface="思源宋體" panose="02020700000000000000" pitchFamily="18" charset="-120"/>
              </a:rPr>
              <a:t>抗組織胺</a:t>
            </a:r>
            <a:endParaRPr lang="en-US" altLang="zh-TW" dirty="0">
              <a:solidFill>
                <a:schemeClr val="accent5"/>
              </a:solidFill>
              <a:latin typeface="思源宋體" panose="02020700000000000000" pitchFamily="18" charset="-120"/>
              <a:ea typeface="思源宋體" panose="02020700000000000000" pitchFamily="18" charset="-120"/>
            </a:endParaRPr>
          </a:p>
          <a:p>
            <a:pPr marL="0" lvl="0" indent="0">
              <a:buNone/>
            </a:pPr>
            <a:r>
              <a:rPr lang="zh-TW" altLang="en-US" dirty="0">
                <a:latin typeface="思源宋體" panose="02020700000000000000" pitchFamily="18" charset="-120"/>
                <a:ea typeface="思源宋體" panose="02020700000000000000" pitchFamily="18" charset="-120"/>
              </a:rPr>
              <a:t>       </a:t>
            </a:r>
            <a:r>
              <a:rPr lang="zh-TW" altLang="zh-TW" dirty="0">
                <a:latin typeface="思源宋體" panose="02020700000000000000" pitchFamily="18" charset="-120"/>
                <a:ea typeface="思源宋體" panose="02020700000000000000" pitchFamily="18" charset="-120"/>
              </a:rPr>
              <a:t>→減輕過敏症狀</a:t>
            </a:r>
            <a:endParaRPr lang="en-US" altLang="zh-TW" dirty="0">
              <a:latin typeface="思源宋體" panose="02020700000000000000" pitchFamily="18" charset="-120"/>
              <a:ea typeface="思源宋體" panose="02020700000000000000" pitchFamily="18" charset="-120"/>
            </a:endParaRPr>
          </a:p>
          <a:p>
            <a:pPr marL="0" lvl="0" indent="0">
              <a:buNone/>
            </a:pPr>
            <a:endParaRPr lang="zh-TW" altLang="zh-TW" dirty="0">
              <a:latin typeface="思源宋體" panose="02020700000000000000" pitchFamily="18" charset="-120"/>
              <a:ea typeface="思源宋體" panose="02020700000000000000" pitchFamily="18" charset="-120"/>
            </a:endParaRPr>
          </a:p>
          <a:p>
            <a:pPr marL="0" lvl="0" indent="0">
              <a:buNone/>
            </a:pPr>
            <a:r>
              <a:rPr lang="zh-TW" altLang="en-US" dirty="0">
                <a:latin typeface="思源宋體" panose="02020700000000000000" pitchFamily="18" charset="-120"/>
                <a:ea typeface="思源宋體" panose="02020700000000000000" pitchFamily="18" charset="-120"/>
              </a:rPr>
              <a:t>  </a:t>
            </a:r>
            <a:r>
              <a:rPr lang="en-US" altLang="zh-TW" dirty="0">
                <a:latin typeface="思源宋體" panose="02020700000000000000" pitchFamily="18" charset="-120"/>
                <a:ea typeface="思源宋體" panose="02020700000000000000" pitchFamily="18" charset="-120"/>
              </a:rPr>
              <a:t>—</a:t>
            </a:r>
            <a:r>
              <a:rPr lang="zh-TW" altLang="zh-TW" dirty="0">
                <a:latin typeface="思源宋體" panose="02020700000000000000" pitchFamily="18" charset="-120"/>
                <a:ea typeface="思源宋體" panose="02020700000000000000" pitchFamily="18" charset="-120"/>
              </a:rPr>
              <a:t>被</a:t>
            </a:r>
            <a:r>
              <a:rPr lang="zh-TW" altLang="zh-TW" sz="4400" dirty="0">
                <a:solidFill>
                  <a:schemeClr val="accent5"/>
                </a:solidFill>
                <a:latin typeface="思源宋體" panose="02020700000000000000" pitchFamily="18" charset="-120"/>
                <a:ea typeface="思源宋體" panose="02020700000000000000" pitchFamily="18" charset="-120"/>
              </a:rPr>
              <a:t>寄生蟲</a:t>
            </a:r>
            <a:r>
              <a:rPr lang="zh-TW" altLang="zh-TW" dirty="0">
                <a:latin typeface="思源宋體" panose="02020700000000000000" pitchFamily="18" charset="-120"/>
                <a:ea typeface="思源宋體" panose="02020700000000000000" pitchFamily="18" charset="-120"/>
              </a:rPr>
              <a:t>感染時，嗜酸性球會附著在</a:t>
            </a:r>
            <a:endParaRPr lang="en-US" altLang="zh-TW" dirty="0">
              <a:latin typeface="思源宋體" panose="02020700000000000000" pitchFamily="18" charset="-120"/>
              <a:ea typeface="思源宋體" panose="02020700000000000000" pitchFamily="18" charset="-120"/>
            </a:endParaRPr>
          </a:p>
          <a:p>
            <a:pPr marL="0" lvl="0" indent="0">
              <a:buNone/>
            </a:pPr>
            <a:r>
              <a:rPr lang="zh-TW" altLang="en-US" dirty="0">
                <a:latin typeface="思源宋體" panose="02020700000000000000" pitchFamily="18" charset="-120"/>
                <a:ea typeface="思源宋體" panose="02020700000000000000" pitchFamily="18" charset="-120"/>
              </a:rPr>
              <a:t>      其表</a:t>
            </a:r>
            <a:r>
              <a:rPr lang="zh-TW" altLang="zh-TW" dirty="0">
                <a:latin typeface="思源宋體" panose="02020700000000000000" pitchFamily="18" charset="-120"/>
                <a:ea typeface="思源宋體" panose="02020700000000000000" pitchFamily="18" charset="-120"/>
              </a:rPr>
              <a:t>面，釋出破壞性酵素</a:t>
            </a:r>
          </a:p>
          <a:p>
            <a:pPr marL="0" indent="0">
              <a:buNone/>
            </a:pPr>
            <a:endParaRPr lang="zh-TW" altLang="en-US" dirty="0">
              <a:latin typeface="思源宋體" panose="02020700000000000000" pitchFamily="18" charset="-120"/>
              <a:ea typeface="思源宋體" panose="02020700000000000000" pitchFamily="18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184" y="551577"/>
            <a:ext cx="1600793" cy="1165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1182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391</TotalTime>
  <Words>634</Words>
  <Application>Microsoft Office PowerPoint</Application>
  <PresentationFormat>如螢幕大小 (4:3)</PresentationFormat>
  <Paragraphs>98</Paragraphs>
  <Slides>18</Slides>
  <Notes>11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24" baseType="lpstr">
      <vt:lpstr>思源宋體</vt:lpstr>
      <vt:lpstr>微軟正黑體</vt:lpstr>
      <vt:lpstr>Arial</vt:lpstr>
      <vt:lpstr>Calibri</vt:lpstr>
      <vt:lpstr>Segoe Print</vt:lpstr>
      <vt:lpstr>Office 佈景主題</vt:lpstr>
      <vt:lpstr>石內卜的”黑魔法”防禦術</vt:lpstr>
      <vt:lpstr>石內卜的”病原體”防禦術</vt:lpstr>
      <vt:lpstr>About Ourselves</vt:lpstr>
      <vt:lpstr>免疫系統</vt:lpstr>
      <vt:lpstr>PowerPoint 簡報</vt:lpstr>
      <vt:lpstr>顆粒性白血球</vt:lpstr>
      <vt:lpstr>嗜中性球</vt:lpstr>
      <vt:lpstr>嗜鹼性球</vt:lpstr>
      <vt:lpstr>嗜酸性球</vt:lpstr>
      <vt:lpstr>淋巴球</vt:lpstr>
      <vt:lpstr>T細胞</vt:lpstr>
      <vt:lpstr>B細胞</vt:lpstr>
      <vt:lpstr>免疫反應</vt:lpstr>
      <vt:lpstr>免疫之卡牌遊戲</vt:lpstr>
      <vt:lpstr>免疫之卡牌遊戲</vt:lpstr>
      <vt:lpstr>免疫之卡牌遊戲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石內卜的黑魔法防禦術</dc:title>
  <dc:creator>user</dc:creator>
  <cp:lastModifiedBy>杰穎 李</cp:lastModifiedBy>
  <cp:revision>45</cp:revision>
  <dcterms:created xsi:type="dcterms:W3CDTF">2019-04-20T07:46:09Z</dcterms:created>
  <dcterms:modified xsi:type="dcterms:W3CDTF">2019-05-20T14:33:07Z</dcterms:modified>
</cp:coreProperties>
</file>