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1"/>
  </p:notesMasterIdLst>
  <p:sldIdLst>
    <p:sldId id="256" r:id="rId2"/>
    <p:sldId id="290" r:id="rId3"/>
    <p:sldId id="291" r:id="rId4"/>
    <p:sldId id="294" r:id="rId5"/>
    <p:sldId id="29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07" r:id="rId36"/>
    <p:sldId id="308" r:id="rId37"/>
    <p:sldId id="309" r:id="rId38"/>
    <p:sldId id="316" r:id="rId39"/>
    <p:sldId id="317" r:id="rId40"/>
    <p:sldId id="318" r:id="rId41"/>
    <p:sldId id="319" r:id="rId42"/>
    <p:sldId id="313" r:id="rId43"/>
    <p:sldId id="314" r:id="rId44"/>
    <p:sldId id="315" r:id="rId45"/>
    <p:sldId id="305" r:id="rId46"/>
    <p:sldId id="320" r:id="rId47"/>
    <p:sldId id="321" r:id="rId48"/>
    <p:sldId id="322" r:id="rId49"/>
    <p:sldId id="323" r:id="rId50"/>
    <p:sldId id="324" r:id="rId51"/>
    <p:sldId id="325" r:id="rId52"/>
    <p:sldId id="286" r:id="rId53"/>
    <p:sldId id="287" r:id="rId54"/>
    <p:sldId id="288" r:id="rId55"/>
    <p:sldId id="326" r:id="rId56"/>
    <p:sldId id="289" r:id="rId57"/>
    <p:sldId id="327" r:id="rId58"/>
    <p:sldId id="295" r:id="rId59"/>
    <p:sldId id="296" r:id="rId60"/>
    <p:sldId id="298" r:id="rId61"/>
    <p:sldId id="299" r:id="rId62"/>
    <p:sldId id="328" r:id="rId63"/>
    <p:sldId id="302" r:id="rId64"/>
    <p:sldId id="301" r:id="rId65"/>
    <p:sldId id="303" r:id="rId66"/>
    <p:sldId id="329" r:id="rId67"/>
    <p:sldId id="304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293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297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9CB6-1016-4850-AC49-42DF4B472856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7F58-EEB3-4155-AE3C-D67420E6A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079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1CFCC-9EEC-40A2-B901-257BF6CA1C5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2407B-EAD3-4A62-B524-477F73BB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28CAE-4533-49F7-B03A-3D758ADC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NZ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6A027-A807-4208-9533-31E5E83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B41D-EEF0-4A90-9224-8E6747C0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2C512-514E-4712-85BE-470FF9A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99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45EDE-A1EE-43EF-99DE-20EE6737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378E2-2ADC-4CCC-B790-EE7998E3B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65AB-7617-49AE-BADE-35D6E8BF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7F3AA-3547-436A-AC81-8CF23B66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4CA50-7B20-4DAD-8D86-E36B3E58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7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5FB92A-B1AF-4CF6-B15E-CC882303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5F605-2969-4D27-8DF9-D48D7246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0AAE-3779-4B19-B2B5-30CEEC4B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B4B24-9E7A-4F26-8B03-AD17BB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FA350-0E1F-4A55-8BDA-627BC6FB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11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CC731-5C66-4F1B-93D7-8196BEA5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A840-AD76-4AEE-B0BF-955833D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EF866-4A43-4F63-8EFA-4A4E21B9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1D5C-41A2-4008-A1D7-75996B40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705AD-A18A-4DF8-9DCE-5978C9EF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13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949DD-2033-4BAB-8512-92330E68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9A16A-D84F-479B-8797-D095822C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36E6B-A213-4098-95B1-BD3BFC19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852ED-AB31-451F-84A5-7E63FBC1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FA9F7-C6C8-4A45-8A53-5B397E5C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49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0283-B016-4301-B752-CA98F85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5CB2E-AA9E-42DD-AE24-321B0223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FA3BA-5C26-4218-ABA2-820CEE3F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68ABB-BD32-4DEB-9AD2-E30BE602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1C36E-66CE-4542-BEE6-61B0331B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586C0-41C4-4B69-8E33-363709D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72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1240E-E78B-457B-A64C-21B2C229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35CD4-2396-493D-816E-4F3CA5E2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AC96B-5736-40B3-9CA2-66080ABD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C33037-2EE7-4FDA-8BD5-9E3A9B0F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F0716-0691-426B-A13D-67F8F4656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2D22E-FA65-4F6F-88B3-A262D6DB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8857F7-C2BF-480D-BE27-41F30E63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C40C8-5179-40C2-B5B0-7EEA92FA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672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8AFD-3D7A-4C0C-9550-F3E69CE8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3AB92-FD0C-4792-A2B1-A3ED7B69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680EBC-EB49-4364-9199-9E6624E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00BBE-96C5-4835-ADAD-EF5D8C1A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B8E3C1-6D6D-43D1-8C8E-F2BE5D9F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D63D2E-5332-48AD-9A80-E2551D0D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B9CD9-CFB4-4495-B01E-DF43F6C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902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FAC2-F70A-4190-A49C-C14F6F6A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91771-ED3B-47FE-B992-158FACBB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F7D00-2BE7-4C47-A4BB-FDEB2D2AC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5C41C-A526-4C95-9C62-1FC21CF5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871F5-F691-4DE1-B523-E5501E50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269AA-580B-4809-B9BC-EE5C931E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94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9C67-C1A5-4F63-977A-83BF08D1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E029E1-6E35-4388-A174-3A13F00A2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B49B7A-A2E4-400C-866A-105C2830E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026AA-F52A-41CB-8642-CB3EEC5A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B4360-D1B1-4406-A744-3AC755D4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F0950-5F7E-4B39-886F-7BAF0C27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8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54483D-9BF1-46E4-8190-2171511C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NZ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1D3CD-1F1A-4333-BF33-C85F269B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NZ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6F02C-768E-41F7-95A2-F653C227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84-055A-468D-8EFD-45BFA8875A87}" type="datetimeFigureOut">
              <a:rPr lang="en-NZ" smtClean="0"/>
              <a:t>8/03/2022</a:t>
            </a:fld>
            <a:endParaRPr lang="en-NZ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3238E-F765-45D8-A285-4FBF0AC42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FDE1-14BC-45F2-BDE5-382A3A782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2126-4495-4534-9890-8CAB5B65C9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99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yin@sit.ac.nz" TargetMode="External"/><Relationship Id="rId2" Type="http://schemas.openxmlformats.org/officeDocument/2006/relationships/hyperlink" Target="mailto:maxazur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tstrapcdn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getting-started/download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tether.io/" TargetMode="External"/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examples/grid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8014-AF22-46E2-ABAA-4BBD24A19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Preparation for </a:t>
            </a:r>
            <a:br>
              <a:rPr lang="en-NZ" dirty="0"/>
            </a:br>
            <a:r>
              <a:rPr lang="en-NZ" dirty="0"/>
              <a:t>a web application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EFF-182C-4994-BCD2-2D75EFDFE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Jay Liu </a:t>
            </a:r>
            <a:r>
              <a:rPr lang="en-NZ" dirty="0">
                <a:hlinkClick r:id="rId2"/>
              </a:rPr>
              <a:t>maxazure@gmail.com</a:t>
            </a:r>
            <a:endParaRPr lang="en-NZ" dirty="0"/>
          </a:p>
          <a:p>
            <a:r>
              <a:rPr lang="en-NZ" dirty="0"/>
              <a:t>Nathan Yin </a:t>
            </a:r>
            <a:r>
              <a:rPr lang="en-NZ" dirty="0">
                <a:hlinkClick r:id="rId3"/>
              </a:rPr>
              <a:t>Nathan.yin@sit.ac.nz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757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Terminology. 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Understanding JavaScript terms is fundamental to understanding the script.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Objects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Properties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Methods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Events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Functions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Values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Variables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Expressions</a:t>
            </a:r>
          </a:p>
          <a:p>
            <a:pPr lvl="1"/>
            <a:r>
              <a:rPr lang="en-US" altLang="en-US" dirty="0">
                <a:cs typeface="Times" panose="02020603050405020304" pitchFamily="18" charset="0"/>
              </a:rPr>
              <a:t>Operators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165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Navs</a:t>
            </a:r>
            <a:endParaRPr lang="en-NZ" dirty="0"/>
          </a:p>
          <a:p>
            <a:pPr lvl="1"/>
            <a:r>
              <a:rPr lang="en-US" dirty="0"/>
              <a:t>The parents to all the other components</a:t>
            </a:r>
            <a:endParaRPr lang="en-NZ" dirty="0"/>
          </a:p>
          <a:p>
            <a:r>
              <a:rPr lang="en-NZ" dirty="0"/>
              <a:t>Tabs &amp; Pills</a:t>
            </a:r>
          </a:p>
          <a:p>
            <a:pPr lvl="1"/>
            <a:r>
              <a:rPr lang="en-US" dirty="0"/>
              <a:t>Type of component and help you create content within a page that changes when clicked</a:t>
            </a:r>
            <a:endParaRPr lang="en-NZ" dirty="0"/>
          </a:p>
          <a:p>
            <a:r>
              <a:rPr lang="en-NZ" dirty="0" err="1"/>
              <a:t>Navbars</a:t>
            </a:r>
            <a:endParaRPr lang="en-NZ" dirty="0"/>
          </a:p>
          <a:p>
            <a:pPr lvl="1"/>
            <a:r>
              <a:rPr lang="en-US" dirty="0"/>
              <a:t>Main navigation between pages</a:t>
            </a:r>
          </a:p>
        </p:txBody>
      </p:sp>
    </p:spTree>
    <p:extLst>
      <p:ext uri="{BB962C8B-B14F-4D97-AF65-F5344CB8AC3E}">
        <p14:creationId xmlns:p14="http://schemas.microsoft.com/office/powerpoint/2010/main" val="2163360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Navigation Components</a:t>
            </a:r>
            <a:br>
              <a:rPr lang="en-US" altLang="zh-CN" dirty="0"/>
            </a:b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Branding</a:t>
            </a:r>
          </a:p>
          <a:p>
            <a:r>
              <a:rPr lang="en-NZ" dirty="0" err="1"/>
              <a:t>Color</a:t>
            </a:r>
            <a:r>
              <a:rPr lang="en-NZ" dirty="0"/>
              <a:t> schemes</a:t>
            </a:r>
          </a:p>
          <a:p>
            <a:r>
              <a:rPr lang="en-NZ" dirty="0"/>
              <a:t>Dropdowns</a:t>
            </a:r>
          </a:p>
          <a:p>
            <a:r>
              <a:rPr lang="en-NZ" dirty="0"/>
              <a:t>Form elements</a:t>
            </a:r>
          </a:p>
          <a:p>
            <a:endParaRPr lang="en-NZ" dirty="0"/>
          </a:p>
          <a:p>
            <a:pPr marL="0" indent="0">
              <a:buNone/>
            </a:pPr>
            <a:r>
              <a:rPr lang="en-US" dirty="0"/>
              <a:t>It's rare that a project will use all the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36576430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Basic </a:t>
            </a:r>
            <a:r>
              <a:rPr lang="en-NZ" altLang="zh-CN" dirty="0" err="1"/>
              <a:t>Nav</a:t>
            </a:r>
            <a:r>
              <a:rPr lang="en-NZ" altLang="zh-CN" dirty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8" y="2160591"/>
            <a:ext cx="6347714" cy="3880773"/>
          </a:xfrm>
        </p:spPr>
        <p:txBody>
          <a:bodyPr/>
          <a:lstStyle/>
          <a:p>
            <a:r>
              <a:rPr lang="en-NZ" dirty="0"/>
              <a:t>With/without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endParaRPr lang="en-US" dirty="0"/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-item</a:t>
            </a: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-link</a:t>
            </a:r>
          </a:p>
        </p:txBody>
      </p:sp>
    </p:spTree>
    <p:extLst>
      <p:ext uri="{BB962C8B-B14F-4D97-AF65-F5344CB8AC3E}">
        <p14:creationId xmlns:p14="http://schemas.microsoft.com/office/powerpoint/2010/main" val="33490619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err="1"/>
              <a:t>Nav</a:t>
            </a:r>
            <a:r>
              <a:rPr lang="en-NZ" altLang="zh-CN" dirty="0"/>
              <a:t> Link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8" y="2160591"/>
            <a:ext cx="6347714" cy="3880773"/>
          </a:xfrm>
        </p:spPr>
        <p:txBody>
          <a:bodyPr/>
          <a:lstStyle/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</a:p>
          <a:p>
            <a:pPr lvl="1"/>
            <a:r>
              <a:rPr lang="en-NZ" sz="1800" dirty="0"/>
              <a:t>Link shows up as active with the look depending on the style</a:t>
            </a:r>
          </a:p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</a:p>
          <a:p>
            <a:pPr lvl="1"/>
            <a:r>
              <a:rPr lang="en-NZ" sz="1800" dirty="0"/>
              <a:t>Link is disabled and shows as grey out link</a:t>
            </a:r>
          </a:p>
        </p:txBody>
      </p:sp>
    </p:spTree>
    <p:extLst>
      <p:ext uri="{BB962C8B-B14F-4D97-AF65-F5344CB8AC3E}">
        <p14:creationId xmlns:p14="http://schemas.microsoft.com/office/powerpoint/2010/main" val="4035021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err="1"/>
              <a:t>Nav</a:t>
            </a:r>
            <a:r>
              <a:rPr lang="en-NZ" altLang="zh-CN" dirty="0"/>
              <a:t>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8" y="2160591"/>
            <a:ext cx="6347714" cy="3880773"/>
          </a:xfrm>
        </p:spPr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-pills</a:t>
            </a:r>
          </a:p>
          <a:p>
            <a:pPr lvl="1"/>
            <a:r>
              <a:rPr lang="en-US" sz="1800" dirty="0"/>
              <a:t>Links looks like a little button with round edges</a:t>
            </a:r>
            <a:endParaRPr lang="en-NZ" sz="1800" dirty="0"/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-tabs</a:t>
            </a:r>
          </a:p>
          <a:p>
            <a:pPr lvl="1"/>
            <a:r>
              <a:rPr lang="en-US" sz="1800" dirty="0"/>
              <a:t>Link looks like tabs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7320990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err="1"/>
              <a:t>Nav</a:t>
            </a:r>
            <a:r>
              <a:rPr lang="en-NZ" altLang="zh-CN" dirty="0"/>
              <a:t>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8" y="2160591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Used on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/>
              <a:t> tag to align components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justify-content-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NZ" sz="1800" dirty="0" err="1"/>
              <a:t>Center</a:t>
            </a:r>
            <a:r>
              <a:rPr lang="en-NZ" sz="1800" dirty="0"/>
              <a:t> components</a:t>
            </a:r>
          </a:p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justify-content-end</a:t>
            </a:r>
          </a:p>
          <a:p>
            <a:pPr lvl="1"/>
            <a:r>
              <a:rPr lang="en-NZ" sz="1800" dirty="0"/>
              <a:t>Right align components</a:t>
            </a: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-fill</a:t>
            </a:r>
          </a:p>
          <a:p>
            <a:pPr lvl="1"/>
            <a:r>
              <a:rPr lang="en-US" sz="1800" dirty="0"/>
              <a:t>Make the links fit the horizontal space</a:t>
            </a:r>
            <a:endParaRPr lang="en-NZ" sz="1800" dirty="0"/>
          </a:p>
          <a:p>
            <a:pPr lvl="1"/>
            <a:r>
              <a:rPr lang="en-US" sz="1800" dirty="0"/>
              <a:t>The space of each link is depending on the content, and the width of the text</a:t>
            </a: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-justified</a:t>
            </a:r>
          </a:p>
          <a:p>
            <a:pPr lvl="1"/>
            <a:r>
              <a:rPr lang="en-US" sz="1800" dirty="0"/>
              <a:t>Force the space in between each element to be the same, no matter the length of the text</a:t>
            </a:r>
            <a:endParaRPr lang="en-NZ" sz="1800" dirty="0"/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4424768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Navigation Bar</a:t>
            </a:r>
            <a:br>
              <a:rPr lang="en-NZ" dirty="0"/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7143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Navigation Bar</a:t>
            </a:r>
            <a:br>
              <a:rPr lang="en-NZ" dirty="0"/>
            </a:br>
            <a:r>
              <a:rPr lang="en-NZ" dirty="0"/>
              <a:t>With tabs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-tabs"&gt;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 disabled"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7279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Navigation Bar</a:t>
            </a:r>
            <a:br>
              <a:rPr lang="en-NZ" dirty="0"/>
            </a:b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-tabs"&gt;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 disabled"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15956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Navigation Bar</a:t>
            </a:r>
            <a:br>
              <a:rPr lang="en-NZ" dirty="0"/>
            </a:br>
            <a:r>
              <a:rPr lang="en-NZ" dirty="0"/>
              <a:t>With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-tabs 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justify-content-center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-link disabled"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="#"&gt;Contact&lt;/a&gt;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214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573338"/>
            <a:ext cx="7772400" cy="2641600"/>
          </a:xfrm>
        </p:spPr>
        <p:txBody>
          <a:bodyPr/>
          <a:lstStyle/>
          <a:p>
            <a:r>
              <a:rPr lang="en-US" altLang="en-US"/>
              <a:t>Objects refers to windows, documents, images, tables, forms, buttons or links, etc. </a:t>
            </a:r>
          </a:p>
          <a:p>
            <a:r>
              <a:rPr lang="en-US" altLang="en-US"/>
              <a:t>Objects should be named. </a:t>
            </a:r>
          </a:p>
          <a:p>
            <a:r>
              <a:rPr lang="en-US" altLang="en-US"/>
              <a:t>Objects have properties that act as modifiers. </a:t>
            </a:r>
            <a:br>
              <a:rPr lang="en-US" altLang="en-US"/>
            </a:br>
            <a:r>
              <a:rPr lang="en-US" altLang="en-US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5432360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Navbar</a:t>
            </a:r>
            <a:r>
              <a:rPr lang="en-NZ" dirty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NZ" sz="1800" dirty="0"/>
              <a:t>Main container of the navigation menu</a:t>
            </a: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toggleable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-BP</a:t>
            </a:r>
          </a:p>
          <a:p>
            <a:pPr lvl="1"/>
            <a:r>
              <a:rPr lang="en-US" dirty="0"/>
              <a:t>BP - Break </a:t>
            </a:r>
            <a:r>
              <a:rPr lang="en-US" dirty="0" err="1"/>
              <a:t>opint</a:t>
            </a:r>
            <a:endParaRPr lang="en-US" dirty="0"/>
          </a:p>
          <a:p>
            <a:pPr lvl="1"/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md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/>
              <a:t>Containes</a:t>
            </a:r>
            <a:r>
              <a:rPr lang="en-US" sz="1800" dirty="0"/>
              <a:t> links to your navigation</a:t>
            </a:r>
          </a:p>
        </p:txBody>
      </p:sp>
    </p:spTree>
    <p:extLst>
      <p:ext uri="{BB962C8B-B14F-4D97-AF65-F5344CB8AC3E}">
        <p14:creationId xmlns:p14="http://schemas.microsoft.com/office/powerpoint/2010/main" val="57200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Navbar</a:t>
            </a:r>
            <a:r>
              <a:rPr lang="en-NZ" dirty="0"/>
              <a:t> </a:t>
            </a:r>
            <a:r>
              <a:rPr lang="en-NZ" dirty="0" err="1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-COLOR</a:t>
            </a:r>
          </a:p>
          <a:p>
            <a:pPr lvl="1"/>
            <a:r>
              <a:rPr lang="en-NZ" sz="1800" dirty="0"/>
              <a:t> </a:t>
            </a:r>
            <a:r>
              <a:rPr lang="en-NZ" sz="1800" dirty="0" err="1"/>
              <a:t>color</a:t>
            </a:r>
            <a:r>
              <a:rPr lang="en-NZ" sz="1800" dirty="0"/>
              <a:t> the </a:t>
            </a:r>
            <a:r>
              <a:rPr lang="en-NZ" sz="1800" dirty="0" err="1"/>
              <a:t>navbar</a:t>
            </a:r>
            <a:r>
              <a:rPr lang="en-NZ" sz="1800" dirty="0"/>
              <a:t> itself</a:t>
            </a: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-light</a:t>
            </a:r>
          </a:p>
          <a:p>
            <a:pPr lvl="1"/>
            <a:r>
              <a:rPr lang="en-NZ" sz="1800" dirty="0"/>
              <a:t> light text </a:t>
            </a:r>
            <a:r>
              <a:rPr lang="en-NZ" sz="1800" dirty="0" err="1"/>
              <a:t>color</a:t>
            </a:r>
            <a:endParaRPr lang="en-NZ" sz="1800" dirty="0"/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-inverse</a:t>
            </a:r>
          </a:p>
          <a:p>
            <a:pPr lvl="1"/>
            <a:r>
              <a:rPr lang="en-NZ" sz="1800" dirty="0"/>
              <a:t> used for dark background </a:t>
            </a:r>
            <a:r>
              <a:rPr lang="en-NZ" sz="1800" dirty="0" err="1"/>
              <a:t>color</a:t>
            </a:r>
            <a:r>
              <a:rPr lang="en-NZ" sz="1800" dirty="0"/>
              <a:t> such as 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4944959"/>
            <a:ext cx="3790950" cy="98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32210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NZ" dirty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-item</a:t>
            </a:r>
          </a:p>
          <a:p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-link</a:t>
            </a:r>
          </a:p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</a:p>
          <a:p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</a:p>
        </p:txBody>
      </p:sp>
    </p:spTree>
    <p:extLst>
      <p:ext uri="{BB962C8B-B14F-4D97-AF65-F5344CB8AC3E}">
        <p14:creationId xmlns:p14="http://schemas.microsoft.com/office/powerpoint/2010/main" val="2337356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navbar-toggleable-sm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-faded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-light"&gt;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-link disabled"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="#"&gt;Contact&lt;/a&gt;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01066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Branding &amp;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Branding is used for text or logos that get an enhanced look. </a:t>
            </a:r>
          </a:p>
          <a:p>
            <a:r>
              <a:rPr lang="en-US" dirty="0"/>
              <a:t>With </a:t>
            </a:r>
            <a:r>
              <a:rPr lang="en-US" dirty="0" err="1"/>
              <a:t>navbar</a:t>
            </a:r>
            <a:r>
              <a:rPr lang="en-US" dirty="0"/>
              <a:t> text component, you can add in-line text that works with the rest of the navigations.</a:t>
            </a:r>
          </a:p>
        </p:txBody>
      </p:sp>
    </p:spTree>
    <p:extLst>
      <p:ext uri="{BB962C8B-B14F-4D97-AF65-F5344CB8AC3E}">
        <p14:creationId xmlns:p14="http://schemas.microsoft.com/office/powerpoint/2010/main" val="939028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Branding &amp; Text</a:t>
            </a:r>
            <a:br>
              <a:rPr lang="en-NZ" dirty="0"/>
            </a:br>
            <a:r>
              <a:rPr lang="en-NZ" dirty="0" err="1"/>
              <a:t>Navbar</a:t>
            </a:r>
            <a:r>
              <a:rPr lang="en-NZ" dirty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-brand</a:t>
            </a:r>
          </a:p>
          <a:p>
            <a:pPr lvl="1"/>
            <a:r>
              <a:rPr lang="en-US" dirty="0"/>
              <a:t>used inside a </a:t>
            </a:r>
            <a:r>
              <a:rPr lang="en-US" dirty="0" err="1"/>
              <a:t>navbar</a:t>
            </a:r>
            <a:r>
              <a:rPr lang="en-US" dirty="0"/>
              <a:t> at the same level as the </a:t>
            </a:r>
            <a:r>
              <a:rPr lang="en-US" dirty="0" err="1"/>
              <a:t>navbar-navlinks</a:t>
            </a:r>
            <a:endParaRPr lang="en-US" dirty="0"/>
          </a:p>
          <a:p>
            <a:pPr lvl="1"/>
            <a:r>
              <a:rPr lang="en-US" dirty="0"/>
              <a:t>Link or Headline</a:t>
            </a:r>
          </a:p>
          <a:p>
            <a:pPr lvl="1"/>
            <a:r>
              <a:rPr lang="en-NZ" dirty="0"/>
              <a:t>Using Images</a:t>
            </a:r>
          </a:p>
          <a:p>
            <a:pPr lvl="2"/>
            <a:r>
              <a:rPr lang="en-NZ" dirty="0"/>
              <a:t>Image size often needs adjusted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</a:t>
            </a:r>
          </a:p>
          <a:p>
            <a:pPr lvl="1"/>
            <a:r>
              <a:rPr lang="en-US" dirty="0"/>
              <a:t>Allow text into the navigation with the best possible </a:t>
            </a:r>
            <a:r>
              <a:rPr lang="en-US" dirty="0" err="1"/>
              <a:t>allignment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82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-brand</a:t>
            </a:r>
            <a:r>
              <a:rPr lang="en-NZ" dirty="0"/>
              <a:t> with Text</a:t>
            </a:r>
            <a:br>
              <a:rPr lang="en-NZ" dirty="0"/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-inverse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navbar-toggleable-sm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class="container"&gt;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 class="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-brand"&gt;Bootstrap Lab&lt;/a&gt;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="#"&gt;Gallery&lt;/a&gt;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 Us&lt;/a&gt;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&lt;/div&gt;&lt;!--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&lt;/div&gt;&lt;!-- container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63062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-brand</a:t>
            </a:r>
            <a:r>
              <a:rPr lang="en-NZ" dirty="0"/>
              <a:t> with Image</a:t>
            </a:r>
            <a:br>
              <a:rPr lang="en-NZ" dirty="0"/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-inverse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navbar-toggleable-sm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 class="container"&gt;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-brand"&gt;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="images/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wisdompetlogo.svg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style="width:80px" alt=""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Bootstrap Lab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&lt;div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="#"&gt;Gallery&lt;/a&gt;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 Us&lt;/a&gt;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&lt;/div&gt;&lt;!--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&lt;/div&gt;&lt;!-- container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8613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-text</a:t>
            </a:r>
            <a:b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-inverse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navbar-toggleable-sm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class="container"&gt;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="#"&gt;Gallery&lt;/a&gt;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 Us&lt;/a&gt;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&lt;/div&gt;&lt;!--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-text"&gt;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addtional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on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&lt;/div&gt;&lt;!-- container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852453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3E4-2CAB-4411-964B-ED54702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B3-DF20-4F98-8E13-D4E15048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What class is the parent to all the components in Bootstrap navigation?</a:t>
            </a:r>
          </a:p>
          <a:p>
            <a:r>
              <a:rPr lang="en-NZ" altLang="zh-CN" dirty="0"/>
              <a:t>What class is used to </a:t>
            </a:r>
            <a:r>
              <a:rPr lang="en-US" altLang="zh-CN" dirty="0"/>
              <a:t>force the space between the elements to be the same?</a:t>
            </a:r>
          </a:p>
        </p:txBody>
      </p:sp>
    </p:spTree>
    <p:extLst>
      <p:ext uri="{BB962C8B-B14F-4D97-AF65-F5344CB8AC3E}">
        <p14:creationId xmlns:p14="http://schemas.microsoft.com/office/powerpoint/2010/main" val="198811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Properties are object attributes.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Object properties are defined by using the object's name, a period, and the property name.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e.g. background color is expressed by: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document.bgcolor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is the object.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is the property.</a:t>
            </a:r>
          </a:p>
        </p:txBody>
      </p:sp>
    </p:spTree>
    <p:extLst>
      <p:ext uri="{BB962C8B-B14F-4D97-AF65-F5344CB8AC3E}">
        <p14:creationId xmlns:p14="http://schemas.microsoft.com/office/powerpoint/2010/main" val="425361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514600"/>
            <a:ext cx="7772400" cy="3581400"/>
          </a:xfrm>
        </p:spPr>
        <p:txBody>
          <a:bodyPr/>
          <a:lstStyle/>
          <a:p>
            <a:r>
              <a:rPr lang="en-US" altLang="en-US" dirty="0"/>
              <a:t>Methods are actions applied to particular objects.  Methods are what objects can do.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(”Hello World")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altLang="en-US" dirty="0"/>
              <a:t>is the object.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dirty="0"/>
              <a:t> is the method.            </a:t>
            </a:r>
          </a:p>
        </p:txBody>
      </p:sp>
    </p:spTree>
    <p:extLst>
      <p:ext uri="{BB962C8B-B14F-4D97-AF65-F5344CB8AC3E}">
        <p14:creationId xmlns:p14="http://schemas.microsoft.com/office/powerpoint/2010/main" val="234119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27288"/>
            <a:ext cx="7772400" cy="3668712"/>
          </a:xfrm>
        </p:spPr>
        <p:txBody>
          <a:bodyPr/>
          <a:lstStyle/>
          <a:p>
            <a:r>
              <a:rPr lang="en-US" altLang="en-US" dirty="0"/>
              <a:t>Events associate an object with an action. </a:t>
            </a:r>
          </a:p>
          <a:p>
            <a:pPr lvl="1"/>
            <a:r>
              <a:rPr lang="en-US" altLang="en-US" dirty="0"/>
              <a:t>e.g.,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US" altLang="en-US" dirty="0"/>
              <a:t> event handler action can change an image.</a:t>
            </a:r>
          </a:p>
          <a:p>
            <a:pPr lvl="1"/>
            <a:r>
              <a:rPr lang="en-US" altLang="en-US" dirty="0"/>
              <a:t>e.g.,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altLang="en-US" dirty="0"/>
              <a:t> event handler sends a form. </a:t>
            </a:r>
          </a:p>
          <a:p>
            <a:r>
              <a:rPr lang="en-US" altLang="en-US" dirty="0"/>
              <a:t> User actions trigger events. </a:t>
            </a:r>
          </a:p>
        </p:txBody>
      </p:sp>
    </p:spTree>
    <p:extLst>
      <p:ext uri="{BB962C8B-B14F-4D97-AF65-F5344CB8AC3E}">
        <p14:creationId xmlns:p14="http://schemas.microsoft.com/office/powerpoint/2010/main" val="334055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r>
              <a:rPr lang="en-US" altLang="en-US" dirty="0"/>
              <a:t>Functions are named statements that performs tasks. 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doWhatever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{statement here}</a:t>
            </a:r>
          </a:p>
          <a:p>
            <a:pPr lvl="1"/>
            <a:r>
              <a:rPr lang="en-US" altLang="en-US" dirty="0"/>
              <a:t>The curly braces contain the statements of the function.</a:t>
            </a:r>
          </a:p>
          <a:p>
            <a:r>
              <a:rPr lang="en-US" altLang="en-US" dirty="0"/>
              <a:t>JavaScript has built-in functions, and you can write your own.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4899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Values are bits of information.  </a:t>
            </a:r>
          </a:p>
          <a:p>
            <a:r>
              <a:rPr lang="en-US" altLang="en-US"/>
              <a:t>Values types and some examples include:</a:t>
            </a:r>
          </a:p>
          <a:p>
            <a:pPr lvl="1"/>
            <a:r>
              <a:rPr lang="en-US" altLang="en-US"/>
              <a:t>Number: 1, 2, 3, etc.</a:t>
            </a:r>
          </a:p>
          <a:p>
            <a:pPr lvl="1"/>
            <a:r>
              <a:rPr lang="en-US" altLang="en-US"/>
              <a:t>String:  characters enclosed in quotes. </a:t>
            </a:r>
          </a:p>
          <a:p>
            <a:pPr lvl="1"/>
            <a:r>
              <a:rPr lang="en-US" altLang="en-US"/>
              <a:t>Boolean:  true or false. </a:t>
            </a:r>
          </a:p>
          <a:p>
            <a:pPr lvl="1"/>
            <a:r>
              <a:rPr lang="en-US" altLang="en-US"/>
              <a:t>Object: image, form</a:t>
            </a:r>
          </a:p>
          <a:p>
            <a:pPr lvl="1"/>
            <a:r>
              <a:rPr lang="en-US" altLang="en-US"/>
              <a:t>Function: validate, doWhatever           </a:t>
            </a:r>
          </a:p>
        </p:txBody>
      </p:sp>
    </p:spTree>
    <p:extLst>
      <p:ext uri="{BB962C8B-B14F-4D97-AF65-F5344CB8AC3E}">
        <p14:creationId xmlns:p14="http://schemas.microsoft.com/office/powerpoint/2010/main" val="336374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286000"/>
            <a:ext cx="7239000" cy="3810000"/>
          </a:xfrm>
        </p:spPr>
        <p:txBody>
          <a:bodyPr/>
          <a:lstStyle/>
          <a:p>
            <a:r>
              <a:rPr lang="en-US" altLang="en-US" dirty="0"/>
              <a:t>Variables contain values and use the equal sign to specify their value.</a:t>
            </a:r>
          </a:p>
          <a:p>
            <a:r>
              <a:rPr lang="en-US" altLang="en-US" dirty="0"/>
              <a:t>Variables are created by declaration using the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/>
              <a:t> command with or without an initial value state.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month = April;</a:t>
            </a:r>
          </a:p>
        </p:txBody>
      </p:sp>
    </p:spTree>
    <p:extLst>
      <p:ext uri="{BB962C8B-B14F-4D97-AF65-F5344CB8AC3E}">
        <p14:creationId xmlns:p14="http://schemas.microsoft.com/office/powerpoint/2010/main" val="27703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 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2209800"/>
            <a:ext cx="6553200" cy="3886200"/>
          </a:xfrm>
        </p:spPr>
        <p:txBody>
          <a:bodyPr/>
          <a:lstStyle/>
          <a:p>
            <a:r>
              <a:rPr lang="en-US" altLang="en-US" dirty="0"/>
              <a:t>Expressions are commands that assign values to variables. </a:t>
            </a:r>
          </a:p>
          <a:p>
            <a:r>
              <a:rPr lang="en-US" altLang="en-US" dirty="0"/>
              <a:t>Expressions always use an assignment operator, such as the equals sign. 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month = May; </a:t>
            </a:r>
            <a:r>
              <a:rPr lang="en-US" altLang="en-US" dirty="0"/>
              <a:t>is an expression. </a:t>
            </a:r>
          </a:p>
          <a:p>
            <a:r>
              <a:rPr lang="en-US" altLang="en-US" dirty="0"/>
              <a:t>Expressions end with a semicolon.      </a:t>
            </a:r>
          </a:p>
        </p:txBody>
      </p:sp>
    </p:spTree>
    <p:extLst>
      <p:ext uri="{BB962C8B-B14F-4D97-AF65-F5344CB8AC3E}">
        <p14:creationId xmlns:p14="http://schemas.microsoft.com/office/powerpoint/2010/main" val="426795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Operators are used to handle variables. </a:t>
            </a:r>
          </a:p>
          <a:p>
            <a:r>
              <a:rPr lang="en-US" altLang="en-US" dirty="0"/>
              <a:t>Types of operators with examples:</a:t>
            </a:r>
          </a:p>
          <a:p>
            <a:pPr lvl="1"/>
            <a:r>
              <a:rPr lang="en-US" altLang="en-US" dirty="0"/>
              <a:t>Arithmetic operators 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- * /</a:t>
            </a:r>
          </a:p>
          <a:p>
            <a:pPr lvl="1"/>
            <a:r>
              <a:rPr lang="en-US" altLang="en-US" dirty="0"/>
              <a:t>Comparisons operators 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=== &gt;= &lt;=</a:t>
            </a:r>
          </a:p>
          <a:p>
            <a:pPr lvl="1"/>
            <a:r>
              <a:rPr lang="en-US" altLang="en-US" dirty="0"/>
              <a:t>Logical operators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1"/>
            <a:r>
              <a:rPr lang="en-US" altLang="en-US" dirty="0"/>
              <a:t>Control operators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US" altLang="en-US" dirty="0"/>
              <a:t>Assignment and String operators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+= -= *= /=</a:t>
            </a:r>
          </a:p>
        </p:txBody>
      </p:sp>
    </p:spTree>
    <p:extLst>
      <p:ext uri="{BB962C8B-B14F-4D97-AF65-F5344CB8AC3E}">
        <p14:creationId xmlns:p14="http://schemas.microsoft.com/office/powerpoint/2010/main" val="15135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75AC-2676-44E4-A3C2-7C2DCDB0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950CA-D8F5-4B0E-A560-81EE1BA9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JavaScript</a:t>
            </a:r>
          </a:p>
          <a:p>
            <a:r>
              <a:rPr lang="en-US" altLang="zh-CN" dirty="0"/>
              <a:t>Environment installation</a:t>
            </a:r>
          </a:p>
          <a:p>
            <a:r>
              <a:rPr lang="en-US" altLang="zh-CN" dirty="0"/>
              <a:t>Bootstrap</a:t>
            </a:r>
          </a:p>
          <a:p>
            <a:r>
              <a:rPr lang="en-US" altLang="zh-CN" dirty="0"/>
              <a:t>React.js/</a:t>
            </a:r>
            <a:r>
              <a:rPr lang="en-US" altLang="zh-CN" dirty="0" err="1"/>
              <a:t>umi</a:t>
            </a:r>
            <a:r>
              <a:rPr lang="en-US" altLang="zh-CN" dirty="0"/>
              <a:t>-app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9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Using JavaScript. 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133600"/>
            <a:ext cx="71628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JavaScripts</a:t>
            </a:r>
            <a:r>
              <a:rPr lang="en-US" altLang="en-US" dirty="0"/>
              <a:t> can reside in a separate page.  </a:t>
            </a:r>
          </a:p>
          <a:p>
            <a:pPr>
              <a:buFontTx/>
              <a:buNone/>
            </a:pPr>
            <a:r>
              <a:rPr lang="en-US" altLang="en-US" dirty="0"/>
              <a:t>2. JavaScript can be embedded in HTML documents -- in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altLang="en-US" dirty="0"/>
              <a:t>, in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&lt;body&gt;, </a:t>
            </a:r>
            <a:r>
              <a:rPr lang="en-US" altLang="en-US" dirty="0"/>
              <a:t>or in both.  </a:t>
            </a:r>
          </a:p>
          <a:p>
            <a:pPr>
              <a:buFontTx/>
              <a:buNone/>
            </a:pPr>
            <a:r>
              <a:rPr lang="en-US" altLang="en-US" dirty="0"/>
              <a:t>3. JavaScript object attributes can be placed in HTML element tags.</a:t>
            </a:r>
          </a:p>
          <a:p>
            <a:pPr lvl="1">
              <a:buFontTx/>
              <a:buNone/>
            </a:pPr>
            <a:r>
              <a:rPr lang="en-US" altLang="en-US" dirty="0"/>
              <a:t>e.g.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="alert('WELCOME')"&gt;</a:t>
            </a:r>
          </a:p>
        </p:txBody>
      </p:sp>
    </p:spTree>
    <p:extLst>
      <p:ext uri="{BB962C8B-B14F-4D97-AF65-F5344CB8AC3E}">
        <p14:creationId xmlns:p14="http://schemas.microsoft.com/office/powerpoint/2010/main" val="389779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458200" cy="1143000"/>
          </a:xfrm>
        </p:spPr>
        <p:txBody>
          <a:bodyPr/>
          <a:lstStyle/>
          <a:p>
            <a:r>
              <a:rPr lang="en-US" altLang="en-US"/>
              <a:t>1.  Using Separate JavaScript Files.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r>
              <a:rPr lang="en-US" altLang="en-US"/>
              <a:t>Linking can be </a:t>
            </a:r>
            <a:r>
              <a:rPr lang="en-US" altLang="en-US">
                <a:cs typeface="Times" panose="02020603050405020304" pitchFamily="18" charset="0"/>
              </a:rPr>
              <a:t>advantageous</a:t>
            </a:r>
            <a:r>
              <a:rPr lang="en-US" altLang="en-US"/>
              <a:t> if many pages use the same script.</a:t>
            </a:r>
          </a:p>
          <a:p>
            <a:r>
              <a:rPr lang="en-US" altLang="en-US"/>
              <a:t>Use the source element to link to the script file.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3657600" y="3886200"/>
            <a:ext cx="5181600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000" b="1">
                <a:solidFill>
                  <a:srgbClr val="FFFFFF"/>
                </a:solidFill>
                <a:latin typeface="Courier New" panose="02070309020205020404" pitchFamily="49" charset="0"/>
              </a:rPr>
              <a:t>&lt;script src="myjavascript.js”</a:t>
            </a:r>
          </a:p>
          <a:p>
            <a:pPr>
              <a:spcBef>
                <a:spcPct val="40000"/>
              </a:spcBef>
            </a:pPr>
            <a:r>
              <a:rPr lang="en-US" altLang="en-US" sz="2000" b="1">
                <a:solidFill>
                  <a:srgbClr val="FFFFFF"/>
                </a:solidFill>
                <a:latin typeface="Courier New" panose="02070309020205020404" pitchFamily="49" charset="0"/>
              </a:rPr>
              <a:t>   language="JavaScript1.2”</a:t>
            </a:r>
          </a:p>
          <a:p>
            <a:pPr>
              <a:spcBef>
                <a:spcPct val="40000"/>
              </a:spcBef>
            </a:pPr>
            <a:r>
              <a:rPr lang="en-US" altLang="en-US" sz="2000" b="1">
                <a:solidFill>
                  <a:srgbClr val="FFFFFF"/>
                </a:solidFill>
                <a:latin typeface="Courier New" panose="02070309020205020404" pitchFamily="49" charset="0"/>
              </a:rPr>
              <a:t>   type="text/javascript"&gt;</a:t>
            </a:r>
          </a:p>
          <a:p>
            <a:pPr>
              <a:spcBef>
                <a:spcPct val="40000"/>
              </a:spcBef>
            </a:pPr>
            <a:r>
              <a:rPr lang="en-US" altLang="en-US" sz="2000" b="1">
                <a:solidFill>
                  <a:srgbClr val="FFFFFF"/>
                </a:solidFill>
                <a:latin typeface="Courier New" panose="02070309020205020404" pitchFamily="49" charset="0"/>
              </a:rPr>
              <a:t>&lt;/script&gt;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7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 Embedding JavaScript in HTML.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1320800"/>
          </a:xfrm>
        </p:spPr>
        <p:txBody>
          <a:bodyPr>
            <a:normAutofit/>
          </a:bodyPr>
          <a:lstStyle/>
          <a:p>
            <a:r>
              <a:rPr lang="en-US" altLang="en-US" dirty="0"/>
              <a:t>When specifying a script only the tags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  <a:r>
              <a:rPr lang="en-US" altLang="en-US" dirty="0"/>
              <a:t>and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 </a:t>
            </a:r>
            <a:r>
              <a:rPr lang="en-US" altLang="en-US" dirty="0"/>
              <a:t>are essential, but complete specification is recommended: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132132" y="3352801"/>
            <a:ext cx="67056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&lt;!-- Begin hiding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=”index.html" 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End hiding script--&gt; 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59078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Comment Tags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HTML comment tags should bracket any script. </a:t>
            </a:r>
          </a:p>
          <a:p>
            <a:r>
              <a:rPr lang="en-US" altLang="en-US" dirty="0"/>
              <a:t>The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script here --&gt; </a:t>
            </a:r>
            <a:r>
              <a:rPr lang="en-US" altLang="en-US" dirty="0"/>
              <a:t>tags hide scripts in HTML and prevent scripts from displaying in browsers that do not interpret JavaScript. </a:t>
            </a:r>
          </a:p>
          <a:p>
            <a:r>
              <a:rPr lang="en-US" altLang="en-US" dirty="0"/>
              <a:t>Double slashes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/>
              <a:t>are the signal characters for a JavaScript single-line comment. </a:t>
            </a:r>
          </a:p>
        </p:txBody>
      </p:sp>
    </p:spTree>
    <p:extLst>
      <p:ext uri="{BB962C8B-B14F-4D97-AF65-F5344CB8AC3E}">
        <p14:creationId xmlns:p14="http://schemas.microsoft.com/office/powerpoint/2010/main" val="230220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 Using JavaScript in HTML Tags.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153400" cy="1066800"/>
          </a:xfrm>
        </p:spPr>
        <p:txBody>
          <a:bodyPr/>
          <a:lstStyle/>
          <a:p>
            <a:r>
              <a:rPr lang="en-US" altLang="en-US" dirty="0"/>
              <a:t>Event handler like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a perfect example of an easy to add tag script.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2133599" y="2901389"/>
            <a:ext cx="70866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=”index.html”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document.logo.src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='js2.gif'" 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document.logo.src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='js.gif'"&gt;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="js.gif" name="logo"&gt;</a:t>
            </a:r>
          </a:p>
          <a:p>
            <a:pPr>
              <a:spcBef>
                <a:spcPct val="40000"/>
              </a:spcBef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2974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CALLING FUNCTIONS ON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JavaScript function is executed when "something" invokes it (calls it).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alert("hi");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()"&gt;Click Me&lt;/button&gt;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06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Must Know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prompt()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confirm()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9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alert()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use it to display textual information to the user (simple and concise).</a:t>
            </a:r>
          </a:p>
          <a:p>
            <a:r>
              <a:rPr lang="en-US" altLang="zh-CN" dirty="0"/>
              <a:t>The user can simply click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OK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to close it.</a:t>
            </a:r>
          </a:p>
        </p:txBody>
      </p:sp>
    </p:spTree>
    <p:extLst>
      <p:ext uri="{BB962C8B-B14F-4D97-AF65-F5344CB8AC3E}">
        <p14:creationId xmlns:p14="http://schemas.microsoft.com/office/powerpoint/2010/main" val="2814173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alert()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alert("An alert triggered by JavaScript");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6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confirm()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box is used to give the user a choice either OK or Cancel.</a:t>
            </a:r>
          </a:p>
          <a:p>
            <a:r>
              <a:rPr lang="en-US" altLang="zh-CN" dirty="0"/>
              <a:t>It is very similar to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method.</a:t>
            </a:r>
          </a:p>
          <a:p>
            <a:r>
              <a:rPr lang="en-US" altLang="zh-CN" dirty="0"/>
              <a:t>You can use it to ask user for true or false input.</a:t>
            </a:r>
          </a:p>
          <a:p>
            <a:r>
              <a:rPr lang="en-US" altLang="zh-CN" dirty="0"/>
              <a:t>You can also put your message 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6174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051FE-AF5C-4283-B4B7-08F60731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</a:t>
            </a:r>
            <a:br>
              <a:rPr lang="en-US" altLang="zh-CN" dirty="0"/>
            </a:br>
            <a:r>
              <a:rPr lang="en-US" altLang="zh-CN" dirty="0"/>
              <a:t>Document Object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DCD32-E090-4853-B069-E7065446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web page is loaded, the browser creates a </a:t>
            </a:r>
            <a:r>
              <a:rPr lang="en-US" altLang="zh-CN" b="1" dirty="0"/>
              <a:t>D</a:t>
            </a:r>
            <a:r>
              <a:rPr lang="en-US" altLang="zh-CN" dirty="0"/>
              <a:t>ocument </a:t>
            </a:r>
            <a:r>
              <a:rPr lang="en-US" altLang="zh-CN" b="1" dirty="0"/>
              <a:t>O</a:t>
            </a:r>
            <a:r>
              <a:rPr lang="en-US" altLang="zh-CN" dirty="0"/>
              <a:t>bject </a:t>
            </a:r>
            <a:r>
              <a:rPr lang="en-US" altLang="zh-CN" b="1" dirty="0"/>
              <a:t>M</a:t>
            </a:r>
            <a:r>
              <a:rPr lang="en-US" altLang="zh-CN" dirty="0"/>
              <a:t>odel of the page.</a:t>
            </a:r>
          </a:p>
          <a:p>
            <a:r>
              <a:rPr lang="en-US" altLang="zh-CN" dirty="0"/>
              <a:t>The </a:t>
            </a:r>
            <a:r>
              <a:rPr lang="en-US" altLang="zh-CN" b="1" dirty="0"/>
              <a:t>HTML DOM</a:t>
            </a:r>
            <a:r>
              <a:rPr lang="en-US" altLang="zh-CN" dirty="0"/>
              <a:t> model is constructed as a tree of </a:t>
            </a:r>
            <a:r>
              <a:rPr lang="en-US" altLang="zh-CN" b="1" dirty="0"/>
              <a:t>Objects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1BC4F7BA-1920-4A68-9ECE-981F9908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714750"/>
            <a:ext cx="46291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confirm()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confirm("Are you happy with the class?“);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6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confirm()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(confirm("Are you happy with the class?"))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(":)");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(":(");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8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prompt()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This is the only one that allows the user to type in his own response to the specific question.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give a default value to avoid displaying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undefined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72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prompt()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prompt("What is your student id number?");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prompt("What is your name?","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1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prompt()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= prompt("How old are you?");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prompt("What is your name?","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("My name is " + name + ", I am " + age + " years old.“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1357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C94-01A9-4D87-B760-F203B2B3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Bootstrap?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596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D61-CB6E-417E-AFC2-3E53DEFB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721B-3DEA-43D1-92C2-6614AF3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Bootstrap is a popular UI framework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Bootstrap is the most popular HTML, CSS, and JS framework for developing responsive, mobile first projects on the web.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101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D9C-84D2-4194-B9E1-E6D23E3D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0FC4-40E1-4D81-B9CD-28CAC1D4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resetting for cross browser compatibility</a:t>
            </a:r>
          </a:p>
          <a:p>
            <a:r>
              <a:rPr lang="en-US" altLang="zh-CN" dirty="0"/>
              <a:t>Grid scaffolding for design</a:t>
            </a:r>
          </a:p>
          <a:p>
            <a:r>
              <a:rPr lang="en-US" altLang="zh-CN" dirty="0"/>
              <a:t>Multi-screen support (responsive design)</a:t>
            </a:r>
          </a:p>
          <a:p>
            <a:r>
              <a:rPr lang="en-US" altLang="zh-CN" dirty="0"/>
              <a:t>Mobile first</a:t>
            </a:r>
          </a:p>
          <a:p>
            <a:r>
              <a:rPr lang="en-US" altLang="zh-CN" b="1" dirty="0"/>
              <a:t>And a really good looking UI framework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794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139-C05E-4CCB-B203-18500B7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Versions</a:t>
            </a:r>
            <a:endParaRPr lang="zh-CN" altLang="en-US" dirty="0"/>
          </a:p>
        </p:txBody>
      </p:sp>
      <p:pic>
        <p:nvPicPr>
          <p:cNvPr id="1026" name="Picture 2" descr="Release History">
            <a:extLst>
              <a:ext uri="{FF2B5EF4-FFF2-40B4-BE49-F238E27FC236}">
                <a16:creationId xmlns:a16="http://schemas.microsoft.com/office/drawing/2014/main" id="{906147A3-0EE4-444A-B461-0FBBC7D2E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34126"/>
            <a:ext cx="6348413" cy="37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13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139-C05E-4CCB-B203-18500B7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Versions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3F90A-8B19-4B01-BC02-5740BBCB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this course, we will be working with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Bootstrap 4.1.3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78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C601-0679-4239-B132-620ABF0B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HTML DOM?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81A4C-5889-4C12-9E86-02362A89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HTML DOM is a standard </a:t>
            </a:r>
            <a:r>
              <a:rPr lang="en-US" altLang="zh-CN" b="1" dirty="0"/>
              <a:t>object</a:t>
            </a:r>
            <a:r>
              <a:rPr lang="en-US" altLang="zh-CN" dirty="0"/>
              <a:t> model and </a:t>
            </a:r>
            <a:r>
              <a:rPr lang="en-US" altLang="zh-CN" b="1" dirty="0"/>
              <a:t>programming interface</a:t>
            </a:r>
            <a:r>
              <a:rPr lang="en-US" altLang="zh-CN" dirty="0"/>
              <a:t> for HTML. It defines:</a:t>
            </a:r>
          </a:p>
          <a:p>
            <a:pPr lvl="1"/>
            <a:r>
              <a:rPr lang="en-US" altLang="zh-CN" dirty="0"/>
              <a:t>The HTML elements as </a:t>
            </a:r>
            <a:r>
              <a:rPr lang="en-US" altLang="zh-CN" b="1" dirty="0"/>
              <a:t>objects</a:t>
            </a:r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b="1" dirty="0"/>
              <a:t>properties</a:t>
            </a:r>
            <a:r>
              <a:rPr lang="en-US" altLang="zh-CN" dirty="0"/>
              <a:t> of all HTML elements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/>
              <a:t>methods</a:t>
            </a:r>
            <a:r>
              <a:rPr lang="en-US" altLang="zh-CN" dirty="0"/>
              <a:t> to access all HTML elements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b="1" dirty="0"/>
              <a:t>events</a:t>
            </a:r>
            <a:r>
              <a:rPr lang="en-US" altLang="zh-CN" dirty="0"/>
              <a:t> for all HTML elements</a:t>
            </a:r>
          </a:p>
          <a:p>
            <a:r>
              <a:rPr lang="en-US" altLang="zh-CN" dirty="0"/>
              <a:t>In other words:</a:t>
            </a:r>
            <a:r>
              <a:rPr lang="en-US" altLang="zh-CN" b="1" dirty="0"/>
              <a:t> The HTML DOM is a standard for how to get, change, add, or delete HTML elements.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24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74E0-B1BC-4543-8393-A6860BB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Installation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794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4B9-1138-490A-BF85-1581492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Bootstrap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9A42-70A1-4612-91EA-1B070E62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/>
              <a:t>Download CSS and JS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Download Source Files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Reference Bootstrap CDN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Other 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54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4B9-1138-490A-BF85-1581492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Bootstrap Installation</a:t>
            </a:r>
            <a:br>
              <a:rPr lang="en-US" altLang="zh-CN" dirty="0"/>
            </a:br>
            <a:r>
              <a:rPr lang="en-US" altLang="zh-CN" dirty="0"/>
              <a:t>Download CSS and JS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9A42-70A1-4612-91EA-1B070E62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Simply download the precompiled Bootstrap CSS and JavaScript files. </a:t>
            </a:r>
          </a:p>
          <a:p>
            <a:pPr marL="0" indent="0">
              <a:buNone/>
            </a:pPr>
            <a:r>
              <a:rPr lang="en-US" altLang="zh-CN" dirty="0"/>
              <a:t>This works well if you need to install a copy of Bootstrap that will work even without an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3435952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4B9-1138-490A-BF85-1581492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Bootstrap Installation</a:t>
            </a:r>
            <a:br>
              <a:rPr lang="en-US" altLang="zh-CN" dirty="0"/>
            </a:br>
            <a:r>
              <a:rPr lang="en-US" altLang="zh-CN" dirty="0"/>
              <a:t>Download Source Files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9A42-70A1-4612-91EA-1B070E62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This way is to </a:t>
            </a:r>
            <a:r>
              <a:rPr lang="en-US" altLang="zh-CN" dirty="0" err="1"/>
              <a:t>downloadall</a:t>
            </a:r>
            <a:r>
              <a:rPr lang="en-US" altLang="zh-CN" dirty="0"/>
              <a:t> of the files that the developers used to create Bootstrap, which includes everything including the original sass files and the documentation.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only want to do this if you want to contribute to the project, or customize Bootstrap.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won't be talking about this option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100028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94B9-1138-490A-BF85-1581492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Bootstrap Installation</a:t>
            </a:r>
            <a:br>
              <a:rPr lang="en-US" altLang="zh-CN" dirty="0"/>
            </a:br>
            <a:r>
              <a:rPr lang="en-US" altLang="zh-CN" dirty="0"/>
              <a:t>CDN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9A42-70A1-4612-91EA-1B070E62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CDN stands for Content Delivery Network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CDN is a place that hosts common libraries like Bootstrap.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Advantage: Speed</a:t>
            </a:r>
          </a:p>
          <a:p>
            <a:pPr marL="0" indent="0">
              <a:buNone/>
            </a:pPr>
            <a:r>
              <a:rPr lang="en-US" altLang="zh-CN" dirty="0"/>
              <a:t>Bootstrap code is saved on the user’s computer in cache.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http://www.bootstrapcdn.com/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52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877A-9447-4774-B58E-86471209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Other options</a:t>
            </a: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F66D-6F79-41E9-AE56-520355F3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NuGet manager in Visual Studio.</a:t>
            </a:r>
          </a:p>
          <a:p>
            <a:r>
              <a:rPr lang="en-US" altLang="zh-CN" dirty="0"/>
              <a:t>Composer in PHP</a:t>
            </a:r>
          </a:p>
          <a:p>
            <a:r>
              <a:rPr lang="en-US" altLang="zh-CN" dirty="0"/>
              <a:t>Bower</a:t>
            </a:r>
          </a:p>
          <a:p>
            <a:r>
              <a:rPr lang="en-US" altLang="zh-CN" dirty="0"/>
              <a:t>Etc.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These are advanced installations that make it easier to work with package managers, and help you work with more complex projects.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won’t be using them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606684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B2F3-721B-429D-926C-0822F81E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C3D7-DA01-4A4F-8B1C-EA6A11FE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Now to get instructions and to download a copy of Bootstrap manually, you can go to this URL.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https://getbootstrap.com/docs/4.1/getting-started/download/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723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E1AA-857C-473C-8A8B-2EDEB08D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Dependencies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57C8-F566-4A82-A88B-33358825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Bootstrap requires jQuery and tether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jQuery is a fast, small, and feature-rich JavaScript library.</a:t>
            </a:r>
          </a:p>
          <a:p>
            <a:pPr marL="0" indent="0">
              <a:buNone/>
            </a:pPr>
            <a:r>
              <a:rPr lang="en-NZ" altLang="zh-CN" u="sng" dirty="0">
                <a:hlinkClick r:id="rId2"/>
              </a:rPr>
              <a:t>http://jquery.com/download/</a:t>
            </a:r>
            <a:endParaRPr lang="en-NZ" altLang="zh-CN" u="sng" dirty="0"/>
          </a:p>
          <a:p>
            <a:pPr marL="0" indent="0">
              <a:buNone/>
            </a:pPr>
            <a:endParaRPr lang="en-NZ" altLang="zh-CN" u="sng" dirty="0"/>
          </a:p>
          <a:p>
            <a:pPr marL="0" indent="0">
              <a:buNone/>
            </a:pPr>
            <a:r>
              <a:rPr lang="en-US" altLang="zh-CN" dirty="0"/>
              <a:t>Tether is a JavaScript library for efficiently making an absolutely positioned element stay next to another element on the page. </a:t>
            </a:r>
          </a:p>
          <a:p>
            <a:pPr marL="0" indent="0">
              <a:buNone/>
            </a:pPr>
            <a:r>
              <a:rPr lang="en-NZ" altLang="zh-CN" u="sng" dirty="0">
                <a:hlinkClick r:id="rId3"/>
              </a:rPr>
              <a:t>http://tether.io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34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3E4-2CAB-4411-964B-ED54702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B3-DF20-4F98-8E13-D4E15048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Bootstrap?</a:t>
            </a:r>
          </a:p>
          <a:p>
            <a:r>
              <a:rPr lang="en-US" altLang="zh-CN" dirty="0"/>
              <a:t>What are the installation methods for Bootstrap?</a:t>
            </a:r>
          </a:p>
        </p:txBody>
      </p:sp>
    </p:spTree>
    <p:extLst>
      <p:ext uri="{BB962C8B-B14F-4D97-AF65-F5344CB8AC3E}">
        <p14:creationId xmlns:p14="http://schemas.microsoft.com/office/powerpoint/2010/main" val="1553856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8A57-956F-44E6-A9F4-0723D7BB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Using Basic Styles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8FAC4-876C-4C08-AEB7-9E80E64B8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68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D8987-5FCC-47CA-9AF3-3630648A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JavaScript works with 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3226-7040-41A8-857C-CB20C022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9" y="2160591"/>
            <a:ext cx="741426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With the object model, JavaScript gets all the power it needs to create dynamic HTML:</a:t>
            </a:r>
          </a:p>
          <a:p>
            <a:pPr lvl="1"/>
            <a:r>
              <a:rPr lang="en-US" altLang="zh-CN" dirty="0"/>
              <a:t>JavaScript can change all the HTML elements in the page</a:t>
            </a:r>
          </a:p>
          <a:p>
            <a:pPr lvl="1"/>
            <a:r>
              <a:rPr lang="en-US" altLang="zh-CN" dirty="0"/>
              <a:t>JavaScript can change all the HTML attributes in the page</a:t>
            </a:r>
          </a:p>
          <a:p>
            <a:pPr lvl="1"/>
            <a:r>
              <a:rPr lang="en-US" altLang="zh-CN" dirty="0"/>
              <a:t>JavaScript can change all the CSS styles in the page</a:t>
            </a:r>
          </a:p>
          <a:p>
            <a:pPr lvl="1"/>
            <a:r>
              <a:rPr lang="en-US" altLang="zh-CN" dirty="0"/>
              <a:t>JavaScript can remove existing HTML elements and attributes</a:t>
            </a:r>
          </a:p>
          <a:p>
            <a:pPr lvl="1"/>
            <a:r>
              <a:rPr lang="en-US" altLang="zh-CN" dirty="0"/>
              <a:t>JavaScript can add new HTML elements and attributes</a:t>
            </a:r>
          </a:p>
          <a:p>
            <a:pPr lvl="1"/>
            <a:r>
              <a:rPr lang="en-US" altLang="zh-CN" dirty="0"/>
              <a:t>JavaScript can react to all existing HTML events in the page</a:t>
            </a:r>
          </a:p>
          <a:p>
            <a:pPr lvl="1"/>
            <a:r>
              <a:rPr lang="en-US" altLang="zh-CN" dirty="0"/>
              <a:t>JavaScript can create new HTML events in the page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9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EA49-5297-4A0F-9C55-7A8347A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9E2-69CE-4862-ABA6-73E5C70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Styles</a:t>
            </a:r>
          </a:p>
          <a:p>
            <a:r>
              <a:rPr lang="en-US" altLang="zh-CN" dirty="0"/>
              <a:t>Typography</a:t>
            </a:r>
          </a:p>
          <a:p>
            <a:r>
              <a:rPr lang="en-US" altLang="zh-CN" dirty="0"/>
              <a:t>Typography utilities</a:t>
            </a:r>
          </a:p>
          <a:p>
            <a:r>
              <a:rPr lang="en-US" altLang="zh-CN" dirty="0"/>
              <a:t>Blockquotes and lists</a:t>
            </a:r>
          </a:p>
          <a:p>
            <a:r>
              <a:rPr lang="en-US" altLang="zh-CN" dirty="0"/>
              <a:t>Bootstrap Colors</a:t>
            </a:r>
          </a:p>
          <a:p>
            <a:r>
              <a:rPr lang="en-NZ" altLang="zh-CN" dirty="0"/>
              <a:t>Work with Images</a:t>
            </a:r>
            <a:endParaRPr lang="en-US" altLang="zh-CN" dirty="0"/>
          </a:p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110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9510-806C-4117-8C32-079BF0D7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Styles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82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178-50C5-45EE-8668-6F47585E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Styles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E0A5-B0A0-4774-A178-3B721DEA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Without Bootstrap, developers usually write their own CSS to override Browser styles.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E7C81D-B200-466F-AB93-3D9B74FC0103}"/>
              </a:ext>
            </a:extLst>
          </p:cNvPr>
          <p:cNvSpPr/>
          <p:nvPr/>
        </p:nvSpPr>
        <p:spPr>
          <a:xfrm>
            <a:off x="2133600" y="2953754"/>
            <a:ext cx="2827421" cy="655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 Styles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1E5D6-8C29-470D-851D-688F4601C675}"/>
              </a:ext>
            </a:extLst>
          </p:cNvPr>
          <p:cNvSpPr/>
          <p:nvPr/>
        </p:nvSpPr>
        <p:spPr>
          <a:xfrm>
            <a:off x="2133600" y="4309311"/>
            <a:ext cx="2827421" cy="655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 CSS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0EB44-1824-48BF-9EEA-6574248006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47310" y="3609474"/>
            <a:ext cx="0" cy="69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11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178-50C5-45EE-8668-6F47585E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Styles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E0A5-B0A0-4774-A178-3B721DEA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Bootstrap CSS styles are going to go between browser styles and your own styles to provide changes that make things look better.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E7C81D-B200-466F-AB93-3D9B74FC0103}"/>
              </a:ext>
            </a:extLst>
          </p:cNvPr>
          <p:cNvSpPr/>
          <p:nvPr/>
        </p:nvSpPr>
        <p:spPr>
          <a:xfrm>
            <a:off x="2133600" y="3339075"/>
            <a:ext cx="2827421" cy="655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 Styles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1E5D6-8C29-470D-851D-688F4601C675}"/>
              </a:ext>
            </a:extLst>
          </p:cNvPr>
          <p:cNvSpPr/>
          <p:nvPr/>
        </p:nvSpPr>
        <p:spPr>
          <a:xfrm>
            <a:off x="2133600" y="4437751"/>
            <a:ext cx="2827421" cy="6557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 CSS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0EB44-1824-48BF-9EEA-6574248006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47310" y="3994796"/>
            <a:ext cx="0" cy="44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6DD49A-2088-4122-AFA3-7E3A76E8ED65}"/>
              </a:ext>
            </a:extLst>
          </p:cNvPr>
          <p:cNvSpPr/>
          <p:nvPr/>
        </p:nvSpPr>
        <p:spPr>
          <a:xfrm>
            <a:off x="2133599" y="5531728"/>
            <a:ext cx="2827421" cy="655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 CSS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7146A8-520A-4B25-9E58-0D8C168A1EE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547310" y="5093471"/>
            <a:ext cx="1" cy="43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60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7CBB-ED55-4831-B0A3-1CCDD260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Reboot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E360-6A95-4FBD-B270-10B43DCA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Reboot makes styles consistent across different browsers and platforms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Reboot</a:t>
            </a:r>
          </a:p>
          <a:p>
            <a:pPr marL="0" indent="0">
              <a:buNone/>
            </a:pPr>
            <a:r>
              <a:rPr lang="en-US" altLang="zh-CN" dirty="0"/>
              <a:t>1 rem == 16px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10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9530-7A29-4005-BD02-9B9EB589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Typography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88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686C-DBCE-4217-9063-E036271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Typography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0187-195C-4FF9-856B-04CC49B2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Reboot.css styles</a:t>
            </a:r>
          </a:p>
          <a:p>
            <a:pPr lvl="1"/>
            <a:r>
              <a:rPr lang="en-US" altLang="zh-CN" dirty="0"/>
              <a:t>Normalize styles so they look similar in different devices and </a:t>
            </a:r>
            <a:r>
              <a:rPr lang="en-US" altLang="zh-CN" dirty="0" err="1"/>
              <a:t>browers</a:t>
            </a:r>
            <a:endParaRPr lang="en-US" altLang="zh-CN" dirty="0"/>
          </a:p>
          <a:p>
            <a:r>
              <a:rPr lang="en-US" altLang="zh-CN" dirty="0"/>
              <a:t>Rems vs Ems</a:t>
            </a:r>
          </a:p>
          <a:p>
            <a:pPr lvl="1"/>
            <a:r>
              <a:rPr lang="en-US" altLang="zh-CN" dirty="0"/>
              <a:t>Bootstrap uses Rems, a font measurement system that makes it easier to control both the size of fonts across the entire platform, and within individual components.</a:t>
            </a:r>
          </a:p>
          <a:p>
            <a:r>
              <a:rPr lang="en-US" altLang="zh-CN" dirty="0"/>
              <a:t>Avoid margin-top</a:t>
            </a:r>
          </a:p>
          <a:p>
            <a:pPr lvl="1"/>
            <a:r>
              <a:rPr lang="en-US" altLang="zh-CN" dirty="0"/>
              <a:t>You will have to add spacing at the top</a:t>
            </a:r>
          </a:p>
          <a:p>
            <a:pPr lvl="1"/>
            <a:r>
              <a:rPr lang="en-US" altLang="zh-CN" dirty="0"/>
              <a:t>Margins are only placed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91860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686C-DBCE-4217-9063-E036271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Typography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0187-195C-4FF9-856B-04CC49B2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Inherit when possible</a:t>
            </a:r>
          </a:p>
          <a:p>
            <a:pPr lvl="1"/>
            <a:r>
              <a:rPr lang="en-US" altLang="zh-CN" dirty="0"/>
              <a:t>It helps when you write your own CSS on top of Bootstrap CSS.</a:t>
            </a:r>
          </a:p>
          <a:p>
            <a:pPr lvl="1"/>
            <a:r>
              <a:rPr lang="en-US" altLang="zh-CN" dirty="0"/>
              <a:t>You won't have to work as hard to override styles.</a:t>
            </a:r>
          </a:p>
          <a:p>
            <a:r>
              <a:rPr lang="en-US" altLang="zh-CN" dirty="0"/>
              <a:t>Border-box sizing</a:t>
            </a:r>
          </a:p>
          <a:p>
            <a:pPr lvl="1"/>
            <a:r>
              <a:rPr lang="en-US" altLang="zh-CN" dirty="0"/>
              <a:t>Makes it easier to calculate the width of elements</a:t>
            </a:r>
          </a:p>
          <a:p>
            <a:pPr lvl="1"/>
            <a:r>
              <a:rPr lang="en-US" altLang="zh-CN" dirty="0"/>
              <a:t>For example, you specify that an element like a div is 200 pixels wide, and then you specify 10 pixel padding, the box is still going to be 200 pixels wide. It's not going to add the extra padding,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046-AC56-4F64-8060-7B4AB0C7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Typographic Utilities Classes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0728-1DD4-4B34-9FB9-4EFF1DE1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text-justify</a:t>
            </a:r>
          </a:p>
          <a:p>
            <a:pPr lvl="1"/>
            <a:r>
              <a:rPr lang="en-US" altLang="zh-CN" dirty="0"/>
              <a:t>sets the text of a paragraph or any other element fit to the edge of left and right with the same amount of spacing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allows you to run text infinitely to one side without actually cutting it off at the edge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18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046-AC56-4F64-8060-7B4AB0C7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Typographic Utilities Classes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0728-1DD4-4B34-9FB9-4EFF1DE1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text-xx-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</a:p>
          <a:p>
            <a:pPr lvl="2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&gt;576px 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md&gt;768px </a:t>
            </a:r>
          </a:p>
          <a:p>
            <a:pPr lvl="2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&gt;992px 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xl&gt;1200px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text-md-left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-right</a:t>
            </a:r>
          </a:p>
        </p:txBody>
      </p:sp>
    </p:spTree>
    <p:extLst>
      <p:ext uri="{BB962C8B-B14F-4D97-AF65-F5344CB8AC3E}">
        <p14:creationId xmlns:p14="http://schemas.microsoft.com/office/powerpoint/2010/main" val="2160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609600"/>
            <a:ext cx="4343400" cy="1143000"/>
          </a:xfrm>
        </p:spPr>
        <p:txBody>
          <a:bodyPr anchor="ctr"/>
          <a:lstStyle/>
          <a:p>
            <a:pPr algn="ctr"/>
            <a:r>
              <a:rPr lang="en-US" altLang="en-US" sz="3600" dirty="0"/>
              <a:t>JavaScript</a:t>
            </a:r>
            <a:endParaRPr lang="en-US" altLang="en-US" sz="3200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667000"/>
            <a:ext cx="6477000" cy="2514600"/>
          </a:xfrm>
        </p:spPr>
        <p:txBody>
          <a:bodyPr/>
          <a:lstStyle/>
          <a:p>
            <a:pPr lvl="1">
              <a:spcBef>
                <a:spcPct val="100000"/>
              </a:spcBef>
            </a:pPr>
            <a:r>
              <a:rPr lang="en-US" altLang="en-US" sz="2800" dirty="0"/>
              <a:t>What is JavaScript?</a:t>
            </a:r>
            <a:endParaRPr lang="en-US" altLang="en-US" sz="2400" dirty="0"/>
          </a:p>
          <a:p>
            <a:pPr lvl="1">
              <a:spcBef>
                <a:spcPct val="100000"/>
              </a:spcBef>
            </a:pPr>
            <a:r>
              <a:rPr lang="en-US" altLang="en-US" sz="2400" dirty="0"/>
              <a:t>JavaScript is a programming language designed for Web pages.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5350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046-AC56-4F64-8060-7B4AB0C7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Typographic Utilities Classes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0728-1DD4-4B34-9FB9-4EFF1DE1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text-lowercase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text-uppercase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text-capitalize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36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96DA-E653-4180-B6E8-F3924A39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Styles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F569-27C4-49F3-8DD2-0C7A9D9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font-weight-bold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font-weight-normal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font-italic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45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A302-E489-4763-9E6E-CBC51DF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Blockquotes and lists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61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9B6-4A2D-4FDC-8EDA-B6E46A2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Blockquotes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4C60-FEA4-45D2-9147-68D3588F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blockquote-reverse</a:t>
            </a:r>
          </a:p>
          <a:p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Blockquote footer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blockquote-footer </a:t>
            </a:r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on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inside blockquote tag</a:t>
            </a:r>
          </a:p>
          <a:p>
            <a:pPr lvl="1"/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Example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&lt;blockquote class="blockquote blockquote-reverse"&gt;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summer, our rabbit, Tonto, began to have severe redness  and itching on his belly and feet. I'm very thankful to the 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&lt;div class="blockquote-footer"&gt;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Jane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&lt;/div&gt;                </a:t>
            </a:r>
          </a:p>
          <a:p>
            <a:pPr marL="457200" lvl="1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&lt;/blockquote&gt;</a:t>
            </a:r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3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9B6-4A2D-4FDC-8EDA-B6E46A2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4C60-FEA4-45D2-9147-68D3588F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list-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unstyled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No bullets</a:t>
            </a:r>
          </a:p>
          <a:p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Inline Lists</a:t>
            </a:r>
          </a:p>
          <a:p>
            <a:pPr lvl="1"/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list-inline </a:t>
            </a:r>
            <a:r>
              <a:rPr lang="en-US" altLang="zh-CN" sz="1800" dirty="0">
                <a:latin typeface="Trebuchet MS (Body)"/>
                <a:cs typeface="Courier New" panose="02070309020205020404" pitchFamily="49" charset="0"/>
              </a:rPr>
              <a:t>on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list-inline-item </a:t>
            </a:r>
            <a:r>
              <a:rPr lang="en-US" altLang="zh-CN" sz="1800" dirty="0">
                <a:latin typeface="Trebuchet MS (Body)"/>
                <a:cs typeface="Courier New" panose="02070309020205020404" pitchFamily="49" charset="0"/>
              </a:rPr>
              <a:t>on each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</a:t>
            </a:r>
          </a:p>
          <a:p>
            <a:pPr lvl="1"/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51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F0AD-8A17-46C5-A9A3-EB502FFE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1017-D27A-40F2-A3DD-913FCC7B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text-COLOR</a:t>
            </a:r>
            <a:r>
              <a:rPr lang="en-US" altLang="zh-CN" dirty="0"/>
              <a:t> for text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for links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bg</a:t>
            </a:r>
            <a:r>
              <a:rPr lang="en-US" altLang="zh-CN" dirty="0"/>
              <a:t>-COLOR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40394-6AB2-4166-9AF7-E1861D7E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05837"/>
            <a:ext cx="3125586" cy="768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40CBD-90CD-48D7-94E2-C4C31EA8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4" y="3714076"/>
            <a:ext cx="3042459" cy="85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4EC37-A8DF-44B0-AC5F-0FCAB122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195" y="4953741"/>
            <a:ext cx="2924696" cy="7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25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images</a:t>
            </a:r>
          </a:p>
        </p:txBody>
      </p:sp>
    </p:spTree>
    <p:extLst>
      <p:ext uri="{BB962C8B-B14F-4D97-AF65-F5344CB8AC3E}">
        <p14:creationId xmlns:p14="http://schemas.microsoft.com/office/powerpoint/2010/main" val="1447396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Imagee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-fluid</a:t>
            </a:r>
            <a:r>
              <a:rPr lang="en-NZ" dirty="0"/>
              <a:t> responsive images</a:t>
            </a:r>
          </a:p>
          <a:p>
            <a:pPr lvl="1"/>
            <a:r>
              <a:rPr lang="en-US" dirty="0"/>
              <a:t> image adjusts to the width of the container</a:t>
            </a:r>
          </a:p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rounded	</a:t>
            </a:r>
            <a:r>
              <a:rPr lang="en-NZ" sz="1600" dirty="0"/>
              <a:t>round edges,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rounded-DIR</a:t>
            </a:r>
            <a:endParaRPr lang="en-NZ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right bottom left</a:t>
            </a:r>
          </a:p>
          <a:p>
            <a:pPr lvl="1"/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</a:p>
          <a:p>
            <a:pPr lvl="1"/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rounded-0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-thumbnail	</a:t>
            </a:r>
            <a:r>
              <a:rPr lang="en-NZ" sz="1600" dirty="0"/>
              <a:t>rounded 1px border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5742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Images are inline elements by </a:t>
            </a:r>
            <a:r>
              <a:rPr lang="en-US" sz="1600" dirty="0" err="1"/>
              <a:t>deafult</a:t>
            </a:r>
            <a:endParaRPr lang="en-NZ" sz="1600" dirty="0"/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float-left</a:t>
            </a:r>
            <a:r>
              <a:rPr lang="en-NZ" sz="1600" dirty="0"/>
              <a:t> or 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float-right</a:t>
            </a: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NZ" sz="1400" dirty="0" err="1"/>
              <a:t>center</a:t>
            </a:r>
            <a:r>
              <a:rPr lang="en-NZ" sz="1400" dirty="0"/>
              <a:t> inline image</a:t>
            </a: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mx-auto</a:t>
            </a:r>
          </a:p>
          <a:p>
            <a:pPr lvl="1"/>
            <a:r>
              <a:rPr lang="en-NZ" sz="1400" dirty="0"/>
              <a:t>If image is defined as block element image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70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NZ" sz="1600" dirty="0"/>
              <a:t> on the 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&lt;figure&gt; </a:t>
            </a:r>
            <a:r>
              <a:rPr lang="en-NZ" sz="1600" dirty="0"/>
              <a:t>tag </a:t>
            </a: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figure-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/>
              <a:t>on the images</a:t>
            </a: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figure-caption </a:t>
            </a:r>
            <a:r>
              <a:rPr lang="en-NZ" sz="1600" dirty="0"/>
              <a:t>on the text</a:t>
            </a:r>
          </a:p>
        </p:txBody>
      </p:sp>
    </p:spTree>
    <p:extLst>
      <p:ext uri="{BB962C8B-B14F-4D97-AF65-F5344CB8AC3E}">
        <p14:creationId xmlns:p14="http://schemas.microsoft.com/office/powerpoint/2010/main" val="5691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Learn JavaScript?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09800"/>
            <a:ext cx="83820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JavaScript enhances Web pages with dynamic and interactive features. </a:t>
            </a:r>
          </a:p>
          <a:p>
            <a:r>
              <a:rPr lang="en-US" altLang="zh-CN" dirty="0"/>
              <a:t>Client side developer 3 </a:t>
            </a:r>
            <a:r>
              <a:rPr lang="en-US" altLang="zh-CN" b="1" dirty="0"/>
              <a:t>MUST</a:t>
            </a:r>
            <a:r>
              <a:rPr lang="en-US" altLang="zh-CN" dirty="0"/>
              <a:t> haves:</a:t>
            </a:r>
          </a:p>
          <a:p>
            <a:pPr lvl="1"/>
            <a:r>
              <a:rPr lang="en-US" altLang="zh-CN" b="1" dirty="0"/>
              <a:t>HTML</a:t>
            </a:r>
            <a:r>
              <a:rPr lang="en-US" altLang="zh-CN" dirty="0"/>
              <a:t> to define the content of web pages</a:t>
            </a:r>
          </a:p>
          <a:p>
            <a:pPr lvl="1"/>
            <a:r>
              <a:rPr lang="en-US" altLang="zh-CN" b="1" dirty="0"/>
              <a:t>CSS</a:t>
            </a:r>
            <a:r>
              <a:rPr lang="en-US" altLang="zh-CN" dirty="0"/>
              <a:t> to specify the layout of web pages</a:t>
            </a:r>
          </a:p>
          <a:p>
            <a:pPr lvl="1"/>
            <a:r>
              <a:rPr lang="en-US" altLang="zh-CN" b="1" dirty="0"/>
              <a:t>JavaScript</a:t>
            </a:r>
            <a:r>
              <a:rPr lang="en-US" altLang="zh-CN" dirty="0"/>
              <a:t> to program the behavior of web pages</a:t>
            </a:r>
            <a:endParaRPr lang="en-US" altLang="en-US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056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3E4-2CAB-4411-964B-ED54702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B3-DF20-4F98-8E13-D4E15048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In Bootstrap, what is the purpose of Reboot?</a:t>
            </a:r>
          </a:p>
          <a:p>
            <a:r>
              <a:rPr lang="en-NZ" altLang="zh-CN" dirty="0"/>
              <a:t>Bootstrap avoids margin on what direction?</a:t>
            </a:r>
          </a:p>
          <a:p>
            <a:r>
              <a:rPr lang="en-NZ" altLang="zh-CN" dirty="0"/>
              <a:t>What is the number pixels </a:t>
            </a:r>
            <a:r>
              <a:rPr lang="en-NZ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en-NZ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zh-CN" dirty="0"/>
              <a:t>represents In Bootstrap? </a:t>
            </a:r>
          </a:p>
          <a:p>
            <a:r>
              <a:rPr lang="en-NZ" altLang="zh-CN" dirty="0"/>
              <a:t>How do you make an inline style list?</a:t>
            </a:r>
          </a:p>
          <a:p>
            <a:r>
              <a:rPr lang="en-NZ" altLang="zh-CN" dirty="0"/>
              <a:t>How do you make text red using Bootstrap </a:t>
            </a:r>
            <a:r>
              <a:rPr lang="en-NZ" altLang="zh-CN"/>
              <a:t>built-in text colours?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83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8A57-956F-44E6-A9F4-0723D7BB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Mastering 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90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EA49-5297-4A0F-9C55-7A8347A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9E2-69CE-4862-ABA6-73E5C70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grid system</a:t>
            </a:r>
          </a:p>
          <a:p>
            <a:r>
              <a:rPr lang="en-US" altLang="zh-CN" dirty="0"/>
              <a:t>Containers and rows</a:t>
            </a:r>
          </a:p>
          <a:p>
            <a:r>
              <a:rPr lang="en-US" altLang="zh-CN" dirty="0"/>
              <a:t>Multiple columns</a:t>
            </a:r>
          </a:p>
          <a:p>
            <a:r>
              <a:rPr lang="en-NZ" altLang="zh-CN" dirty="0"/>
              <a:t>Offset columns</a:t>
            </a:r>
          </a:p>
          <a:p>
            <a:r>
              <a:rPr lang="en-NZ" altLang="zh-CN" dirty="0"/>
              <a:t>Nested columns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57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BF48-014B-4A4B-8F8A-3BA1ED5C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63A7-E611-46B3-97EA-CD6177FD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Responsive 12-column</a:t>
            </a:r>
          </a:p>
          <a:p>
            <a:pPr lvl="1"/>
            <a:r>
              <a:rPr lang="en-US" altLang="zh-CN" dirty="0"/>
              <a:t>Bootstrap uses a 12-column grid system that has breakpoints for extra small, small, medium, large, and extra large devices</a:t>
            </a:r>
          </a:p>
          <a:p>
            <a:r>
              <a:rPr lang="en-US" altLang="zh-CN" dirty="0"/>
              <a:t>Containers</a:t>
            </a:r>
          </a:p>
          <a:p>
            <a:r>
              <a:rPr lang="en-US" altLang="zh-CN" dirty="0"/>
              <a:t>Rows/Columns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Bootstrap grid gives you a framework to create any layout that you can think of.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08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10AF-C6DD-42A9-A64E-832161F0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grid layout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888CA0-94E8-4925-99B7-0D1619DA93DF}"/>
              </a:ext>
            </a:extLst>
          </p:cNvPr>
          <p:cNvSpPr txBox="1">
            <a:spLocks/>
          </p:cNvSpPr>
          <p:nvPr/>
        </p:nvSpPr>
        <p:spPr>
          <a:xfrm>
            <a:off x="2152650" y="1306912"/>
            <a:ext cx="7886700" cy="76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12 column row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80699-5BC0-41EE-B130-369CE141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074466"/>
            <a:ext cx="7448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4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9510-806C-4117-8C32-079BF0D7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Containers and rows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3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DD2-7E37-4805-A29E-EF993A36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40C3-809D-4A33-893A-14576D7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pPr lvl="1"/>
            <a:r>
              <a:rPr lang="en-US" altLang="zh-CN" dirty="0"/>
              <a:t>center content and snap to certain grid points.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container-fluid</a:t>
            </a:r>
          </a:p>
          <a:p>
            <a:pPr lvl="1"/>
            <a:r>
              <a:rPr lang="en-US" altLang="zh-CN" dirty="0"/>
              <a:t>Takes the full width of the viewport, which means the width of the device or the browser window</a:t>
            </a:r>
          </a:p>
          <a:p>
            <a:r>
              <a:rPr lang="en-US" altLang="zh-CN" sz="1600" dirty="0"/>
              <a:t>15px padding</a:t>
            </a:r>
          </a:p>
          <a:p>
            <a:pPr lvl="1"/>
            <a:r>
              <a:rPr lang="en-US" altLang="zh-CN" dirty="0"/>
              <a:t>15 pixel padding on each side to make sure container works well with backgrounds and other elements</a:t>
            </a:r>
          </a:p>
          <a:p>
            <a:r>
              <a:rPr lang="en-US" altLang="zh-CN" sz="1600" dirty="0"/>
              <a:t>Adjusts to breakpoints</a:t>
            </a:r>
          </a:p>
          <a:p>
            <a:pPr lvl="1"/>
            <a:r>
              <a:rPr lang="en-US" altLang="zh-CN" sz="1400" dirty="0" err="1"/>
              <a:t>xs,sm,md,lg,xl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38514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DD2-7E37-4805-A29E-EF993A36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40C3-809D-4A33-893A-14576D7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12 Column Grid</a:t>
            </a:r>
          </a:p>
          <a:p>
            <a:pPr lvl="1"/>
            <a:r>
              <a:rPr lang="en-US" altLang="zh-CN" dirty="0"/>
              <a:t>You decide how contents fits into those</a:t>
            </a:r>
            <a:endParaRPr lang="en-US" altLang="zh-CN" sz="1600" dirty="0"/>
          </a:p>
          <a:p>
            <a:r>
              <a:rPr lang="en-US" altLang="zh-CN" sz="1600" dirty="0"/>
              <a:t>Columns can span</a:t>
            </a:r>
          </a:p>
          <a:p>
            <a:pPr lvl="1"/>
            <a:r>
              <a:rPr lang="en-US" altLang="zh-CN" dirty="0"/>
              <a:t>columns span just an Excel spreadsheet</a:t>
            </a:r>
          </a:p>
          <a:p>
            <a:pPr lvl="1"/>
            <a:r>
              <a:rPr lang="en-US" altLang="zh-CN" dirty="0"/>
              <a:t>specify when the layout converts to a full horizontal layout</a:t>
            </a:r>
          </a:p>
          <a:p>
            <a:pPr lvl="2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240310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DD2-7E37-4805-A29E-EF993A36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40C3-809D-4A33-893A-14576D7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col-BP-COL</a:t>
            </a:r>
          </a:p>
          <a:p>
            <a:pPr lvl="1"/>
            <a:r>
              <a:rPr lang="en-US" altLang="zh-CN" dirty="0"/>
              <a:t>Break Points</a:t>
            </a:r>
          </a:p>
          <a:p>
            <a:pPr lvl="2"/>
            <a:r>
              <a:rPr lang="en-US" altLang="zh-CN" dirty="0" err="1"/>
              <a:t>sm</a:t>
            </a:r>
            <a:r>
              <a:rPr lang="en-US" altLang="zh-CN" dirty="0"/>
              <a:t>		&gt;	576px </a:t>
            </a:r>
          </a:p>
          <a:p>
            <a:pPr lvl="2"/>
            <a:r>
              <a:rPr lang="en-US" altLang="zh-CN" dirty="0"/>
              <a:t>md	&gt;	768px </a:t>
            </a:r>
          </a:p>
          <a:p>
            <a:pPr lvl="2"/>
            <a:r>
              <a:rPr lang="en-US" altLang="zh-CN" dirty="0" err="1"/>
              <a:t>lg</a:t>
            </a:r>
            <a:r>
              <a:rPr lang="en-US" altLang="zh-CN" dirty="0"/>
              <a:t>		&gt;	992px </a:t>
            </a:r>
          </a:p>
          <a:p>
            <a:pPr lvl="2"/>
            <a:r>
              <a:rPr lang="en-US" altLang="zh-CN" dirty="0"/>
              <a:t>xl		&gt;	1200px	</a:t>
            </a:r>
          </a:p>
          <a:p>
            <a:pPr lvl="2"/>
            <a:r>
              <a:rPr lang="en-US" altLang="zh-CN" dirty="0"/>
              <a:t>Control when columns go full width</a:t>
            </a:r>
          </a:p>
          <a:p>
            <a:pPr lvl="1"/>
            <a:r>
              <a:rPr lang="en-US" altLang="zh-CN" dirty="0"/>
              <a:t>COL</a:t>
            </a:r>
          </a:p>
          <a:p>
            <a:pPr lvl="2"/>
            <a:r>
              <a:rPr lang="en-US" altLang="zh-CN" dirty="0"/>
              <a:t>1-12 </a:t>
            </a:r>
          </a:p>
          <a:p>
            <a:pPr lvl="2"/>
            <a:r>
              <a:rPr lang="en-US" altLang="zh-CN" dirty="0"/>
              <a:t>Specify how much of the space the column takes</a:t>
            </a:r>
          </a:p>
          <a:p>
            <a:pPr lvl="2"/>
            <a:r>
              <a:rPr lang="en-US" altLang="zh-CN" dirty="0"/>
              <a:t>With more than one column, Bootstrap will automatically size them to fit into the space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98207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DD2-7E37-4805-A29E-EF993A36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40C3-809D-4A33-893A-14576D7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col-md-6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The column stays fully horizontal until it reaches the medium breakpoint, 768 pixels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The column will take up 6of the 12 units which is half of the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col-6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The column will always try to be six of the units at every one of the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40801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JavaScript Do?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7772400" cy="3302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Common JavaScript tasks can replace server-side scripting.</a:t>
            </a:r>
          </a:p>
          <a:p>
            <a:r>
              <a:rPr lang="en-US" altLang="en-US" dirty="0"/>
              <a:t>JavaScript enables </a:t>
            </a:r>
          </a:p>
          <a:p>
            <a:pPr lvl="1"/>
            <a:r>
              <a:rPr lang="en-US" altLang="en-US" dirty="0"/>
              <a:t>shopping carts</a:t>
            </a:r>
          </a:p>
          <a:p>
            <a:pPr lvl="1"/>
            <a:r>
              <a:rPr lang="en-US" altLang="en-US" dirty="0"/>
              <a:t>form validation</a:t>
            </a:r>
          </a:p>
          <a:p>
            <a:pPr lvl="1"/>
            <a:r>
              <a:rPr lang="en-US" altLang="en-US" dirty="0"/>
              <a:t>Calculations</a:t>
            </a:r>
          </a:p>
          <a:p>
            <a:pPr lvl="1"/>
            <a:r>
              <a:rPr lang="en-US" altLang="en-US" dirty="0"/>
              <a:t>special graphic and text effects</a:t>
            </a:r>
          </a:p>
          <a:p>
            <a:pPr lvl="1"/>
            <a:r>
              <a:rPr lang="en-US" altLang="en-US" dirty="0"/>
              <a:t>image swapping</a:t>
            </a:r>
          </a:p>
          <a:p>
            <a:pPr lvl="1"/>
            <a:r>
              <a:rPr lang="en-US" altLang="en-US" dirty="0"/>
              <a:t>image mapping</a:t>
            </a:r>
          </a:p>
          <a:p>
            <a:pPr lvl="1"/>
            <a:r>
              <a:rPr lang="en-US" altLang="en-US" dirty="0"/>
              <a:t>Clocks</a:t>
            </a:r>
          </a:p>
          <a:p>
            <a:pPr lvl="1"/>
            <a:r>
              <a:rPr lang="en-US" altLang="en-US" dirty="0"/>
              <a:t>and more.</a:t>
            </a:r>
          </a:p>
        </p:txBody>
      </p:sp>
    </p:spTree>
    <p:extLst>
      <p:ext uri="{BB962C8B-B14F-4D97-AF65-F5344CB8AC3E}">
        <p14:creationId xmlns:p14="http://schemas.microsoft.com/office/powerpoint/2010/main" val="27010122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5357-EC62-4FCA-AB21-FC49DB7E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Multiple-columns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88DE-20C7-4FD5-9BE2-C8506615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 multiple-column breakpoints for each of our grid elements</a:t>
            </a:r>
          </a:p>
          <a:p>
            <a:r>
              <a:rPr lang="en-US" altLang="zh-CN" dirty="0"/>
              <a:t>Use more than break point to specify a grid that adjusts and does different things at different breakpoints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2C1D8-18A8-4AB5-8D17-33B93565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13360"/>
            <a:ext cx="5507301" cy="12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3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5357-EC62-4FCA-AB21-FC49DB7E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Multiple-columns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88DE-20C7-4FD5-9BE2-C8506615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https://getbootstrap.com/docs/4.0/examples/grid/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195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Offsetting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offset-BP-COL</a:t>
            </a:r>
          </a:p>
          <a:p>
            <a:pPr lvl="1"/>
            <a:r>
              <a:rPr lang="en-US" altLang="zh-CN" dirty="0"/>
              <a:t>Break Points</a:t>
            </a:r>
          </a:p>
          <a:p>
            <a:pPr lvl="2"/>
            <a:r>
              <a:rPr lang="en-US" altLang="zh-CN" dirty="0" err="1"/>
              <a:t>sm</a:t>
            </a:r>
            <a:r>
              <a:rPr lang="en-US" altLang="zh-CN" dirty="0"/>
              <a:t>		&gt;	576px </a:t>
            </a:r>
          </a:p>
          <a:p>
            <a:pPr lvl="2"/>
            <a:r>
              <a:rPr lang="en-US" altLang="zh-CN" dirty="0"/>
              <a:t>md	&gt;	768px </a:t>
            </a:r>
          </a:p>
          <a:p>
            <a:pPr lvl="2"/>
            <a:r>
              <a:rPr lang="en-US" altLang="zh-CN" dirty="0" err="1"/>
              <a:t>lg</a:t>
            </a:r>
            <a:r>
              <a:rPr lang="en-US" altLang="zh-CN" dirty="0"/>
              <a:t>		&gt;	992px </a:t>
            </a:r>
          </a:p>
          <a:p>
            <a:pPr lvl="2"/>
            <a:r>
              <a:rPr lang="en-US" altLang="zh-CN" dirty="0"/>
              <a:t>xl		&gt;	1200px	</a:t>
            </a:r>
          </a:p>
          <a:p>
            <a:pPr lvl="1"/>
            <a:r>
              <a:rPr lang="en-US" altLang="zh-CN" dirty="0"/>
              <a:t>COL</a:t>
            </a:r>
          </a:p>
          <a:p>
            <a:pPr lvl="2"/>
            <a:r>
              <a:rPr lang="en-US" altLang="zh-CN" dirty="0"/>
              <a:t>1-11</a:t>
            </a:r>
          </a:p>
          <a:p>
            <a:r>
              <a:rPr lang="en-US" dirty="0"/>
              <a:t>Use offset columns to move their position on the grid</a:t>
            </a:r>
          </a:p>
        </p:txBody>
      </p:sp>
    </p:spTree>
    <p:extLst>
      <p:ext uri="{BB962C8B-B14F-4D97-AF65-F5344CB8AC3E}">
        <p14:creationId xmlns:p14="http://schemas.microsoft.com/office/powerpoint/2010/main" val="3228716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Offsetting Columns </a:t>
            </a:r>
            <a:br>
              <a:rPr lang="en-NZ" dirty="0"/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 class="col-sm-4 off-set-1"&gt;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&lt;/section&gt;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 class="col-sm-4"&gt;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&lt;/section&gt;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599" y="4201297"/>
            <a:ext cx="3814120" cy="1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11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Nesting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NZ" dirty="0"/>
              <a:t> inside column</a:t>
            </a:r>
          </a:p>
          <a:p>
            <a:r>
              <a:rPr lang="en-NZ" dirty="0"/>
              <a:t>Creates 12-col grid</a:t>
            </a:r>
          </a:p>
          <a:p>
            <a:pPr lvl="1"/>
            <a:r>
              <a:rPr lang="en-US" dirty="0"/>
              <a:t>To nest columns, create a new row inside an existing column. </a:t>
            </a:r>
            <a:endParaRPr lang="en-NZ" dirty="0"/>
          </a:p>
          <a:p>
            <a:r>
              <a:rPr lang="en-NZ" dirty="0"/>
              <a:t>Use same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81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Nesting Columns</a:t>
            </a:r>
            <a:br>
              <a:rPr lang="en-NZ" dirty="0"/>
            </a:br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2160591"/>
            <a:ext cx="89051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&lt;section class="col-sm-8"&gt;      &lt;/section&gt;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&lt;section class="col-sm-4"&gt;      	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class="row"&gt;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&lt;section class="col-sm-8"&gt;      &lt;/section&gt;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class="col-sm-4"&gt;      &lt;/section&gt;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&lt;/div&gt;&lt;!– nested row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&lt;/section&gt;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&lt;/div&gt;&lt;!-- row --&gt;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660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3E4-2CAB-4411-964B-ED54702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B3-DF20-4F98-8E13-D4E15048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Bootstrap uses _____ columns grid system.</a:t>
            </a:r>
            <a:endParaRPr lang="en-US" altLang="zh-CN" dirty="0"/>
          </a:p>
          <a:p>
            <a:r>
              <a:rPr lang="en-US" altLang="zh-CN" dirty="0"/>
              <a:t>What's the best way to nest columns using Bootstrap?</a:t>
            </a:r>
          </a:p>
          <a:p>
            <a:r>
              <a:rPr lang="en-NZ" altLang="zh-CN" dirty="0"/>
              <a:t>What pixel size does md represent?</a:t>
            </a:r>
          </a:p>
        </p:txBody>
      </p:sp>
    </p:spTree>
    <p:extLst>
      <p:ext uri="{BB962C8B-B14F-4D97-AF65-F5344CB8AC3E}">
        <p14:creationId xmlns:p14="http://schemas.microsoft.com/office/powerpoint/2010/main" val="1172199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8A57-956F-44E6-A9F4-0723D7BB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47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EA49-5297-4A0F-9C55-7A8347A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9E2-69CE-4862-ABA6-73E5C70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form</a:t>
            </a:r>
          </a:p>
          <a:p>
            <a:r>
              <a:rPr lang="en-US" altLang="zh-CN" dirty="0"/>
              <a:t>Checkboxes &amp; Radio Inputs</a:t>
            </a:r>
          </a:p>
          <a:p>
            <a:r>
              <a:rPr lang="en-US" altLang="zh-CN" dirty="0"/>
              <a:t>Multicolumn forms</a:t>
            </a:r>
          </a:p>
          <a:p>
            <a:r>
              <a:rPr lang="en-US" altLang="zh-CN" dirty="0"/>
              <a:t>Input groups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3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5FF6-F443-42BF-ACA0-1F2F1C37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Basic Form Classes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D5B2-3556-4093-9B7C-DB6D7B94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has some fantastic classes to help you build forms.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53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Syntax.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Unlike HTML, JavaScript is case sensitive. </a:t>
            </a:r>
          </a:p>
          <a:p>
            <a:r>
              <a:rPr lang="en-US" altLang="en-US" dirty="0"/>
              <a:t>Dot Syntax is used to combine terms.</a:t>
            </a:r>
          </a:p>
          <a:p>
            <a:pPr lvl="1"/>
            <a:r>
              <a:rPr lang="en-US" altLang="en-US" dirty="0"/>
              <a:t> e.g.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</a:p>
          <a:p>
            <a:r>
              <a:rPr lang="en-US" altLang="en-US" dirty="0"/>
              <a:t>Certain characters and terms are reserved.</a:t>
            </a:r>
          </a:p>
          <a:p>
            <a:r>
              <a:rPr lang="en-US" altLang="en-US" dirty="0"/>
              <a:t> JavaScript is simple text (ASCII). </a:t>
            </a:r>
          </a:p>
        </p:txBody>
      </p:sp>
    </p:spTree>
    <p:extLst>
      <p:ext uri="{BB962C8B-B14F-4D97-AF65-F5344CB8AC3E}">
        <p14:creationId xmlns:p14="http://schemas.microsoft.com/office/powerpoint/2010/main" val="25595981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381E-EF30-4CCC-A905-4B0B7209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Basic Form Classes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FBF3-9B73-4923-B2B3-38A5ED0B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form-group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It’s used on block element like </a:t>
            </a:r>
            <a:r>
              <a:rPr lang="en-US" altLang="zh-CN" dirty="0" err="1">
                <a:latin typeface="Trebuchet MS (Body)"/>
                <a:cs typeface="Courier New" panose="02070309020205020404" pitchFamily="49" charset="0"/>
              </a:rPr>
              <a:t>fieldsets</a:t>
            </a:r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 and </a:t>
            </a:r>
            <a:r>
              <a:rPr lang="en-US" altLang="zh-CN" dirty="0" err="1">
                <a:latin typeface="Trebuchet MS (Body)"/>
                <a:cs typeface="Courier New" panose="02070309020205020404" pitchFamily="49" charset="0"/>
              </a:rPr>
              <a:t>divs</a:t>
            </a:r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 and adds a bit of spacing to the bottom of the element.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 sets the group to display block. 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And it's required for proper layout of some elements.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form-text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It’s used on paragraphs and text that belongs underneath input fields.</a:t>
            </a:r>
          </a:p>
        </p:txBody>
      </p:sp>
    </p:spTree>
    <p:extLst>
      <p:ext uri="{BB962C8B-B14F-4D97-AF65-F5344CB8AC3E}">
        <p14:creationId xmlns:p14="http://schemas.microsoft.com/office/powerpoint/2010/main" val="21919673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381E-EF30-4CCC-A905-4B0B7209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Form Controls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FBF3-9B73-4923-B2B3-38A5ED0B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It’s used on input fields like text input box, select and text areas.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form-control-label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It’s used on labels belonging to form controls.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form-control-file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specifically for file inputs</a:t>
            </a:r>
          </a:p>
        </p:txBody>
      </p:sp>
    </p:spTree>
    <p:extLst>
      <p:ext uri="{BB962C8B-B14F-4D97-AF65-F5344CB8AC3E}">
        <p14:creationId xmlns:p14="http://schemas.microsoft.com/office/powerpoint/2010/main" val="39873412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0BCD-9E8F-46F8-9DB7-2EF01A2C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Form Controls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45DF-0496-4845-8DEF-A9E99B5F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&lt;label class="form-control-label" for="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"&gt;Pet name&lt;/label&gt;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class="form-control" type="text" id="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petname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placeholder="Your Pet's name"&gt;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492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2228-54D4-4037-A64C-7214B84E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Checkboxes &amp; Radio Inputs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9CA7-EE89-4237-B798-AAF3B509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a number of styles that are geared towards checkboxes and radio input fields.</a:t>
            </a:r>
          </a:p>
          <a:p>
            <a:r>
              <a:rPr lang="en-US" altLang="zh-CN" dirty="0"/>
              <a:t>They're a little bit different than normal input fields because their layouts are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67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381E-EF30-4CCC-A905-4B0B7209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Checkboxes &amp; Radio Inputs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FBF3-9B73-4923-B2B3-38A5ED0B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form-check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 doesn't go inside the input fields themselves, but instead on a container for the form elements.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form-check-label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 is specifically for the labels that belong to these type of fields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form-check-input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It is for the checkbox or radio button input field itself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Checkboxes and radio buttons display as block elements by default. </a:t>
            </a:r>
          </a:p>
          <a:p>
            <a:pPr lvl="1"/>
            <a:r>
              <a:rPr lang="en-US" altLang="zh-CN" dirty="0">
                <a:latin typeface="Trebuchet MS (Body)"/>
                <a:cs typeface="Courier New" panose="02070309020205020404" pitchFamily="49" charset="0"/>
              </a:rPr>
              <a:t>If you want them to display side-by-side, you can use form-check-inline.</a:t>
            </a:r>
          </a:p>
        </p:txBody>
      </p:sp>
    </p:spTree>
    <p:extLst>
      <p:ext uri="{BB962C8B-B14F-4D97-AF65-F5344CB8AC3E}">
        <p14:creationId xmlns:p14="http://schemas.microsoft.com/office/powerpoint/2010/main" val="2856743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2F08-9421-4BDF-A1B7-9F70B3EE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Checkboxes &amp; Radio Inputs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86A-37F2-4341-910B-F2D834B7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class="form-check form-check-inline"&gt;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&lt;label class="form-check-label"&gt;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class="form-check-input" type="radio" name="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spayneut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value="yes" checked&gt; Yes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&lt;/label&gt;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&lt;/div&gt;&lt;!-- form-check --&gt;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class="form-check form-check-inline"&gt;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&lt;label class="form-check-label"&gt;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&lt;input class="form-check-input" type="radio" name="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spayneut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value="no"&gt; No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&lt;/label&gt;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&lt;/div&gt;&lt;!-- form-check --&gt;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995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D97-D301-4A4E-AA9A-C942B661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Multicolumn Forms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F025-C9DF-4864-90EF-71CD988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helps you lay out forms using the column grid. There's a few classes you should know about.</a:t>
            </a:r>
          </a:p>
          <a:p>
            <a:r>
              <a:rPr lang="en-US" altLang="zh-CN" dirty="0"/>
              <a:t>Form styles</a:t>
            </a:r>
          </a:p>
          <a:p>
            <a:pPr lvl="1"/>
            <a:r>
              <a:rPr lang="en-US" altLang="zh-CN" dirty="0"/>
              <a:t>Needs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rows cols</a:t>
            </a:r>
          </a:p>
          <a:p>
            <a:pPr lvl="1"/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col-form-label</a:t>
            </a:r>
          </a:p>
          <a:p>
            <a:pPr lvl="2"/>
            <a:r>
              <a:rPr lang="en-US" altLang="zh-CN" sz="1800" dirty="0"/>
              <a:t>gives labels a better spacing inside form elements that are inside columns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54329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3E4-2CAB-4411-964B-ED54702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AEB3-DF20-4F98-8E13-D4E15048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What type of input fields can be applied class form-control?</a:t>
            </a:r>
          </a:p>
          <a:p>
            <a:r>
              <a:rPr lang="en-NZ" altLang="zh-CN" dirty="0"/>
              <a:t>What class make form input fields side-by-side?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8376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8A57-956F-44E6-A9F4-0723D7BB4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br>
              <a:rPr lang="en-US" altLang="zh-CN" dirty="0"/>
            </a:br>
            <a:r>
              <a:rPr lang="en-US" altLang="zh-CN" dirty="0"/>
              <a:t>Navigation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5469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EA49-5297-4A0F-9C55-7A8347A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9E2-69CE-4862-ABA6-73E5C70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Navigation Components</a:t>
            </a:r>
          </a:p>
          <a:p>
            <a:r>
              <a:rPr lang="en-NZ" altLang="zh-CN" dirty="0"/>
              <a:t>Basic navigation menu</a:t>
            </a:r>
          </a:p>
          <a:p>
            <a:r>
              <a:rPr lang="en-NZ" altLang="zh-CN" dirty="0" err="1"/>
              <a:t>Narbar</a:t>
            </a:r>
            <a:endParaRPr lang="en-NZ" altLang="zh-CN" dirty="0"/>
          </a:p>
          <a:p>
            <a:r>
              <a:rPr lang="en-NZ" altLang="zh-CN" dirty="0"/>
              <a:t>Branding &amp; Text</a:t>
            </a:r>
            <a:br>
              <a:rPr lang="en-NZ" dirty="0"/>
            </a:br>
            <a:endParaRPr lang="en-NZ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11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4449</Words>
  <Application>Microsoft Office PowerPoint</Application>
  <PresentationFormat>宽屏</PresentationFormat>
  <Paragraphs>703</Paragraphs>
  <Slides>119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6" baseType="lpstr">
      <vt:lpstr>Trebuchet MS (Body)</vt:lpstr>
      <vt:lpstr>Arial</vt:lpstr>
      <vt:lpstr>Calibri</vt:lpstr>
      <vt:lpstr>Calibri Light</vt:lpstr>
      <vt:lpstr>Courier New</vt:lpstr>
      <vt:lpstr>Times</vt:lpstr>
      <vt:lpstr>Office 主题​​</vt:lpstr>
      <vt:lpstr>Preparation for  a web application</vt:lpstr>
      <vt:lpstr>Overview</vt:lpstr>
      <vt:lpstr>DOM Document Object Model</vt:lpstr>
      <vt:lpstr>What is the HTML DOM?</vt:lpstr>
      <vt:lpstr>How JavaScript works with DOM</vt:lpstr>
      <vt:lpstr>JavaScript</vt:lpstr>
      <vt:lpstr>Why Learn JavaScript?</vt:lpstr>
      <vt:lpstr>What Can JavaScript Do?</vt:lpstr>
      <vt:lpstr>JavaScript Syntax.</vt:lpstr>
      <vt:lpstr>JavaScript Terminology. </vt:lpstr>
      <vt:lpstr>Objects</vt:lpstr>
      <vt:lpstr>Properties</vt:lpstr>
      <vt:lpstr>Methods</vt:lpstr>
      <vt:lpstr>Events</vt:lpstr>
      <vt:lpstr>Functions</vt:lpstr>
      <vt:lpstr>Values</vt:lpstr>
      <vt:lpstr>Variables</vt:lpstr>
      <vt:lpstr>Expressions </vt:lpstr>
      <vt:lpstr>Operators</vt:lpstr>
      <vt:lpstr>Methods of Using JavaScript. </vt:lpstr>
      <vt:lpstr>1.  Using Separate JavaScript Files.</vt:lpstr>
      <vt:lpstr>2.  Embedding JavaScript in HTML.</vt:lpstr>
      <vt:lpstr>Using Comment Tags</vt:lpstr>
      <vt:lpstr>3.  Using JavaScript in HTML Tags.</vt:lpstr>
      <vt:lpstr>4. CALLING FUNCTIONS ON EVENT</vt:lpstr>
      <vt:lpstr>Three Must Know methods</vt:lpstr>
      <vt:lpstr>Using the alert() Method</vt:lpstr>
      <vt:lpstr>Using the alert() Method</vt:lpstr>
      <vt:lpstr>Using the confirm() Method</vt:lpstr>
      <vt:lpstr>Using the confirm() Method</vt:lpstr>
      <vt:lpstr>Using the confirm() Method</vt:lpstr>
      <vt:lpstr>Using the prompt() Method</vt:lpstr>
      <vt:lpstr>Using the prompt() Method</vt:lpstr>
      <vt:lpstr>Using the prompt() Method</vt:lpstr>
      <vt:lpstr>What is Bootstrap?</vt:lpstr>
      <vt:lpstr>Bootstrap</vt:lpstr>
      <vt:lpstr>Features</vt:lpstr>
      <vt:lpstr>Bootstrap Versions</vt:lpstr>
      <vt:lpstr>Bootstrap Versions</vt:lpstr>
      <vt:lpstr>Bootstrap Installation</vt:lpstr>
      <vt:lpstr>Bootstrap Installation</vt:lpstr>
      <vt:lpstr>Bootstrap Installation Download CSS and JS </vt:lpstr>
      <vt:lpstr>Bootstrap Installation Download Source Files </vt:lpstr>
      <vt:lpstr>Bootstrap Installation CDN </vt:lpstr>
      <vt:lpstr>Bootstrap Other options  </vt:lpstr>
      <vt:lpstr>Bootstrap</vt:lpstr>
      <vt:lpstr>Bootstrap Dependencies</vt:lpstr>
      <vt:lpstr>Q &amp; A</vt:lpstr>
      <vt:lpstr>Bootstrap Using Basic Styles</vt:lpstr>
      <vt:lpstr>Overview</vt:lpstr>
      <vt:lpstr>Basic Styles </vt:lpstr>
      <vt:lpstr>Browser Styles</vt:lpstr>
      <vt:lpstr>Bootstrap Styles</vt:lpstr>
      <vt:lpstr>Reboot</vt:lpstr>
      <vt:lpstr>Basic Typography</vt:lpstr>
      <vt:lpstr>Basic Typography</vt:lpstr>
      <vt:lpstr>Basic Typography</vt:lpstr>
      <vt:lpstr>Typographic Utilities Classes</vt:lpstr>
      <vt:lpstr>Typographic Utilities Classes</vt:lpstr>
      <vt:lpstr>Typographic Utilities Classes</vt:lpstr>
      <vt:lpstr>Text Styles</vt:lpstr>
      <vt:lpstr>Blockquotes and lists</vt:lpstr>
      <vt:lpstr>Blockquotes</vt:lpstr>
      <vt:lpstr>Lists</vt:lpstr>
      <vt:lpstr>Colors</vt:lpstr>
      <vt:lpstr>Work with images</vt:lpstr>
      <vt:lpstr>Basic Imagee</vt:lpstr>
      <vt:lpstr>Aligning images</vt:lpstr>
      <vt:lpstr>Figures</vt:lpstr>
      <vt:lpstr>Q &amp; A</vt:lpstr>
      <vt:lpstr>Bootstrap Mastering Layout</vt:lpstr>
      <vt:lpstr>Overview</vt:lpstr>
      <vt:lpstr>The grid system</vt:lpstr>
      <vt:lpstr>The grid layout</vt:lpstr>
      <vt:lpstr>Containers and rows</vt:lpstr>
      <vt:lpstr>Containers</vt:lpstr>
      <vt:lpstr>Columns</vt:lpstr>
      <vt:lpstr>Columns</vt:lpstr>
      <vt:lpstr>Columns Example</vt:lpstr>
      <vt:lpstr>Multiple-columns</vt:lpstr>
      <vt:lpstr>Multiple-columns Example</vt:lpstr>
      <vt:lpstr>Offsetting Columns</vt:lpstr>
      <vt:lpstr>Offsetting Columns  Example</vt:lpstr>
      <vt:lpstr>Nesting Columns</vt:lpstr>
      <vt:lpstr>Nesting Columns Example</vt:lpstr>
      <vt:lpstr>Q &amp; A</vt:lpstr>
      <vt:lpstr>Bootstrap Forms</vt:lpstr>
      <vt:lpstr>Overview</vt:lpstr>
      <vt:lpstr>Bootstrap Basic Form Classes</vt:lpstr>
      <vt:lpstr>Bootstrap Basic Form Classes</vt:lpstr>
      <vt:lpstr>Bootstrap Form Controls</vt:lpstr>
      <vt:lpstr>Bootstrap Form Controls Example</vt:lpstr>
      <vt:lpstr>Bootstrap Checkboxes &amp; Radio Inputs</vt:lpstr>
      <vt:lpstr>Bootstrap Checkboxes &amp; Radio Inputs</vt:lpstr>
      <vt:lpstr>Checkboxes &amp; Radio Inputs Example</vt:lpstr>
      <vt:lpstr>Bootstrap Multicolumn Forms</vt:lpstr>
      <vt:lpstr>Q &amp; A</vt:lpstr>
      <vt:lpstr>Bootstrap Navigation</vt:lpstr>
      <vt:lpstr>Overview</vt:lpstr>
      <vt:lpstr>Navigation Components</vt:lpstr>
      <vt:lpstr>Navigation Components Features</vt:lpstr>
      <vt:lpstr>Basic Nav Classes</vt:lpstr>
      <vt:lpstr>Nav Link Options</vt:lpstr>
      <vt:lpstr>Nav Styles</vt:lpstr>
      <vt:lpstr>Nav Alignment</vt:lpstr>
      <vt:lpstr>Basic Navigation Bar Example</vt:lpstr>
      <vt:lpstr>Basic Navigation Bar With tabs style</vt:lpstr>
      <vt:lpstr>Basic Navigation Bar nav Example</vt:lpstr>
      <vt:lpstr>Basic Navigation Bar With alignment</vt:lpstr>
      <vt:lpstr>Navbar classes</vt:lpstr>
      <vt:lpstr>Navbar Colors</vt:lpstr>
      <vt:lpstr>navbar-nav Options</vt:lpstr>
      <vt:lpstr>navbar Example</vt:lpstr>
      <vt:lpstr>Branding &amp; Text</vt:lpstr>
      <vt:lpstr>Branding &amp; Text Navbar Options</vt:lpstr>
      <vt:lpstr>navbar-brand with Text Example</vt:lpstr>
      <vt:lpstr>navbar-brand with Image Example</vt:lpstr>
      <vt:lpstr>navbar-text Example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 a web application</dc:title>
  <dc:creator>刘 杰</dc:creator>
  <cp:lastModifiedBy>刘 杰</cp:lastModifiedBy>
  <cp:revision>1</cp:revision>
  <dcterms:created xsi:type="dcterms:W3CDTF">2022-03-07T19:39:48Z</dcterms:created>
  <dcterms:modified xsi:type="dcterms:W3CDTF">2022-03-07T19:48:20Z</dcterms:modified>
</cp:coreProperties>
</file>