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3137" r:id="rId5"/>
    <p:sldId id="3138" r:id="rId6"/>
    <p:sldId id="3139" r:id="rId7"/>
    <p:sldId id="3140" r:id="rId8"/>
    <p:sldId id="3141" r:id="rId9"/>
    <p:sldId id="3143" r:id="rId10"/>
    <p:sldId id="3144" r:id="rId11"/>
  </p:sldIdLst>
  <p:sldSz cx="12192000" cy="6858000"/>
  <p:notesSz cx="6858000" cy="9144000"/>
  <p:custDataLst>
    <p:tags r:id="rId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FEFE"/>
    <a:srgbClr val="000000"/>
    <a:srgbClr val="415365"/>
    <a:srgbClr val="4F6075"/>
    <a:srgbClr val="5EE9E2"/>
    <a:srgbClr val="ED7D31"/>
    <a:srgbClr val="204E8A"/>
    <a:srgbClr val="F9F8E5"/>
    <a:srgbClr val="FFFFFF"/>
    <a:srgbClr val="A719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gs" Target="tags/tag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7FA7E-FE53-42C0-9A46-B245D4F5FDFA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2E3F5-ABAF-4679-B0BD-08D8A021DC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38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 Instructor">
    <p:bg>
      <p:bgPr>
        <a:solidFill>
          <a:srgbClr val="415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5C37CF-C3E2-D78A-3083-86E921148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2121" y="1025513"/>
            <a:ext cx="9144000" cy="720161"/>
          </a:xfrm>
          <a:prstGeom prst="rect">
            <a:avLst/>
          </a:prstGeo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8956D-3396-1C4F-1637-E2F371B14A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89814" y="5112326"/>
            <a:ext cx="7460066" cy="980511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Instructor Name</a:t>
            </a:r>
          </a:p>
          <a:p>
            <a:pPr lvl="0"/>
            <a:r>
              <a:rPr lang="en-US"/>
              <a:t>Department/Division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40D118-2496-BC86-FF5A-F789857BC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09C4CE08-5090-BDDE-5073-12EEFCEB03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059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F5C37CF-C3E2-D78A-3083-86E92114894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0" y="1582727"/>
            <a:ext cx="12192000" cy="720161"/>
          </a:xfrm>
          <a:prstGeom prst="rect">
            <a:avLst/>
          </a:prstGeom>
        </p:spPr>
        <p:txBody>
          <a:bodyPr anchor="b"/>
          <a:lstStyle>
            <a:lvl1pPr algn="ctr">
              <a:defRPr sz="48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EBB3B672-6B7F-1C15-A74B-F17FCE4EBA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8EEF83E1-696E-98C9-B051-D6B8CE62B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031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F09DD4-FECC-D498-55BB-E2D24D4092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Topic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68AEA7B3-EB75-423B-FF3A-56D90288CF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95280C-790E-B507-96EA-E5D8FBACC6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365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fo w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F09DD4-FECC-D498-55BB-E2D24D40927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6183" y="146397"/>
            <a:ext cx="9144000" cy="720161"/>
          </a:xfrm>
          <a:prstGeom prst="rect">
            <a:avLst/>
          </a:prstGeom>
        </p:spPr>
        <p:txBody>
          <a:bodyPr anchor="b"/>
          <a:lstStyle>
            <a:lvl1pPr algn="l">
              <a:defRPr sz="45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Topic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15F1607-83BA-A37B-1201-C49BCF25B81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183" y="1306036"/>
            <a:ext cx="6549159" cy="2784885"/>
          </a:xfrm>
          <a:prstGeom prst="rect">
            <a:avLst/>
          </a:prstGeom>
        </p:spPr>
        <p:txBody>
          <a:bodyPr/>
          <a:lstStyle>
            <a:lvl1pPr marL="2286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6858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2pPr>
            <a:lvl3pPr marL="11430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3pPr>
            <a:lvl4pPr marL="16002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4pPr>
            <a:lvl5pPr marL="2057400" indent="-228600">
              <a:buFontTx/>
              <a:buBlip>
                <a:blip r:embed="rId2"/>
              </a:buBlip>
              <a:defRPr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5pPr>
          </a:lstStyle>
          <a:p>
            <a:pPr lvl="0"/>
            <a:r>
              <a:rPr lang="en-US" dirty="0"/>
              <a:t> Click to edit Master text styles</a:t>
            </a:r>
          </a:p>
          <a:p>
            <a:pPr lvl="1"/>
            <a:r>
              <a:rPr lang="en-US" dirty="0"/>
              <a:t> 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6872BB5F-B676-C310-3B7C-6C31E59031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86DB2ED-A926-F1C8-8F1E-C5EB82B54F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162E8645-81FD-6755-34EF-A3AA838317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0EFCB904-AC68-516D-334E-573A0414ED3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6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n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422597B4-029D-B91F-F0AE-9A1DCC3ABA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10" r="18287"/>
          <a:stretch/>
        </p:blipFill>
        <p:spPr>
          <a:xfrm>
            <a:off x="8074145" y="0"/>
            <a:ext cx="4117855" cy="37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554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CG Only">
    <p:bg>
      <p:bgPr>
        <a:solidFill>
          <a:srgbClr val="415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986255A1-6FD4-E7AE-31CD-B64255A36B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88" y="5633004"/>
            <a:ext cx="1885349" cy="107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59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17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536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0632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5" r:id="rId6"/>
    <p:sldLayoutId id="2147483656" r:id="rId7"/>
    <p:sldLayoutId id="2147483654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364E95-DA6F-5175-BEDE-1DC33E7A874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79B80-92A7-021D-115D-878E42D67026}"/>
              </a:ext>
            </a:extLst>
          </p:cNvPr>
          <p:cNvSpPr txBox="1"/>
          <p:nvPr/>
        </p:nvSpPr>
        <p:spPr>
          <a:xfrm>
            <a:off x="251460" y="171450"/>
            <a:ext cx="8892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Manatee Wayback Machine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497F8C-2F79-D9BD-D8E7-92410FA010AD}"/>
              </a:ext>
            </a:extLst>
          </p:cNvPr>
          <p:cNvSpPr txBox="1"/>
          <p:nvPr/>
        </p:nvSpPr>
        <p:spPr>
          <a:xfrm>
            <a:off x="411480" y="2511357"/>
            <a:ext cx="11018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Historical Water Quality Trends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19F93D-F9FC-127E-2885-04A8071C3B84}"/>
              </a:ext>
            </a:extLst>
          </p:cNvPr>
          <p:cNvSpPr txBox="1"/>
          <p:nvPr/>
        </p:nvSpPr>
        <p:spPr>
          <a:xfrm>
            <a:off x="411480" y="3808034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Intern: Jay Irby</a:t>
            </a:r>
          </a:p>
          <a:p>
            <a:r>
              <a:rPr lang="en-US" dirty="0"/>
              <a:t>Mentor: Greg Blanchard</a:t>
            </a:r>
          </a:p>
        </p:txBody>
      </p:sp>
    </p:spTree>
    <p:extLst>
      <p:ext uri="{BB962C8B-B14F-4D97-AF65-F5344CB8AC3E}">
        <p14:creationId xmlns:p14="http://schemas.microsoft.com/office/powerpoint/2010/main" val="2392219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EED011-2C07-E496-0A02-39C19695B1D1}"/>
              </a:ext>
            </a:extLst>
          </p:cNvPr>
          <p:cNvSpPr txBox="1"/>
          <p:nvPr/>
        </p:nvSpPr>
        <p:spPr>
          <a:xfrm>
            <a:off x="331470" y="114300"/>
            <a:ext cx="638937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4BB25A-3051-A1AF-1258-5F6525212CE3}"/>
              </a:ext>
            </a:extLst>
          </p:cNvPr>
          <p:cNvSpPr txBox="1"/>
          <p:nvPr/>
        </p:nvSpPr>
        <p:spPr>
          <a:xfrm>
            <a:off x="331470" y="1659285"/>
            <a:ext cx="71780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Revive old data to inform present-day discussions </a:t>
            </a:r>
          </a:p>
          <a:p>
            <a:pPr marL="342900" indent="-342900">
              <a:buFontTx/>
              <a:buChar char="-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Tx/>
              <a:buChar char="-"/>
            </a:pPr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Explore the long-term changes of conductance in the Upper Manatee River </a:t>
            </a:r>
          </a:p>
          <a:p>
            <a:pPr marL="342900" indent="-342900">
              <a:buFontTx/>
              <a:buChar char="-"/>
            </a:pP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799490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9BAD76-C571-88D5-9AE4-F416E171CF66}"/>
              </a:ext>
            </a:extLst>
          </p:cNvPr>
          <p:cNvSpPr txBox="1"/>
          <p:nvPr/>
        </p:nvSpPr>
        <p:spPr>
          <a:xfrm>
            <a:off x="326249" y="310531"/>
            <a:ext cx="80810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</a:t>
            </a:r>
          </a:p>
        </p:txBody>
      </p:sp>
      <p:pic>
        <p:nvPicPr>
          <p:cNvPr id="13" name="Graphic 12" descr="Mining tools with solid fill">
            <a:extLst>
              <a:ext uri="{FF2B5EF4-FFF2-40B4-BE49-F238E27FC236}">
                <a16:creationId xmlns:a16="http://schemas.microsoft.com/office/drawing/2014/main" id="{CB9C3C2E-89C7-A248-9BB0-B7AC55C1E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6103" y="2507378"/>
            <a:ext cx="808029" cy="808029"/>
          </a:xfrm>
          <a:prstGeom prst="rect">
            <a:avLst/>
          </a:prstGeom>
        </p:spPr>
      </p:pic>
      <p:pic>
        <p:nvPicPr>
          <p:cNvPr id="15" name="Graphic 14" descr="Table with solid fill">
            <a:extLst>
              <a:ext uri="{FF2B5EF4-FFF2-40B4-BE49-F238E27FC236}">
                <a16:creationId xmlns:a16="http://schemas.microsoft.com/office/drawing/2014/main" id="{904D4439-96FF-BCDA-F735-4E9B5E8622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4704" y="2343720"/>
            <a:ext cx="1116330" cy="1116330"/>
          </a:xfrm>
          <a:prstGeom prst="rect">
            <a:avLst/>
          </a:prstGeom>
        </p:spPr>
      </p:pic>
      <p:pic>
        <p:nvPicPr>
          <p:cNvPr id="17" name="Graphic 16" descr="Soap outline">
            <a:extLst>
              <a:ext uri="{FF2B5EF4-FFF2-40B4-BE49-F238E27FC236}">
                <a16:creationId xmlns:a16="http://schemas.microsoft.com/office/drawing/2014/main" id="{0D76AF9A-A68D-3A65-98D1-454EE37BB6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04510" y="4132169"/>
            <a:ext cx="1342813" cy="1342813"/>
          </a:xfrm>
          <a:prstGeom prst="rect">
            <a:avLst/>
          </a:prstGeom>
        </p:spPr>
      </p:pic>
      <p:pic>
        <p:nvPicPr>
          <p:cNvPr id="19" name="Graphic 18" descr="Bar chart with solid fill">
            <a:extLst>
              <a:ext uri="{FF2B5EF4-FFF2-40B4-BE49-F238E27FC236}">
                <a16:creationId xmlns:a16="http://schemas.microsoft.com/office/drawing/2014/main" id="{16252640-2EA3-E333-0CA7-6DF01FF445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0262" y="2374587"/>
            <a:ext cx="921195" cy="921195"/>
          </a:xfrm>
          <a:prstGeom prst="rect">
            <a:avLst/>
          </a:prstGeom>
        </p:spPr>
      </p:pic>
      <p:pic>
        <p:nvPicPr>
          <p:cNvPr id="21" name="Graphic 20" descr="Presentation with pie chart with solid fill">
            <a:extLst>
              <a:ext uri="{FF2B5EF4-FFF2-40B4-BE49-F238E27FC236}">
                <a16:creationId xmlns:a16="http://schemas.microsoft.com/office/drawing/2014/main" id="{057E1A0D-12C5-D6F3-1DFE-62F9B5F7A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974293" y="4236064"/>
            <a:ext cx="1089660" cy="108966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BFC263-812D-397A-6F9E-72B98C1F2D39}"/>
              </a:ext>
            </a:extLst>
          </p:cNvPr>
          <p:cNvSpPr txBox="1"/>
          <p:nvPr/>
        </p:nvSpPr>
        <p:spPr>
          <a:xfrm>
            <a:off x="900764" y="2116809"/>
            <a:ext cx="2678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Mining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430646-3092-A271-B075-7C8D897A08C2}"/>
              </a:ext>
            </a:extLst>
          </p:cNvPr>
          <p:cNvSpPr txBox="1"/>
          <p:nvPr/>
        </p:nvSpPr>
        <p:spPr>
          <a:xfrm>
            <a:off x="3579194" y="5355632"/>
            <a:ext cx="210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Cleaning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637AA2-9394-9930-9020-11B87D9E2228}"/>
              </a:ext>
            </a:extLst>
          </p:cNvPr>
          <p:cNvSpPr txBox="1"/>
          <p:nvPr/>
        </p:nvSpPr>
        <p:spPr>
          <a:xfrm>
            <a:off x="6531030" y="1835016"/>
            <a:ext cx="381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Modeling &amp;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Interpolation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963D57-6E69-A671-F79A-D3AC82EB9842}"/>
              </a:ext>
            </a:extLst>
          </p:cNvPr>
          <p:cNvSpPr/>
          <p:nvPr/>
        </p:nvSpPr>
        <p:spPr>
          <a:xfrm>
            <a:off x="1672876" y="3562218"/>
            <a:ext cx="8999375" cy="427035"/>
          </a:xfrm>
          <a:prstGeom prst="rect">
            <a:avLst/>
          </a:prstGeom>
          <a:solidFill>
            <a:srgbClr val="0070C0"/>
          </a:solidFill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Up 32">
            <a:extLst>
              <a:ext uri="{FF2B5EF4-FFF2-40B4-BE49-F238E27FC236}">
                <a16:creationId xmlns:a16="http://schemas.microsoft.com/office/drawing/2014/main" id="{C8F1123D-2D7D-E0D0-05FC-B645EAB47AB4}"/>
              </a:ext>
            </a:extLst>
          </p:cNvPr>
          <p:cNvSpPr/>
          <p:nvPr/>
        </p:nvSpPr>
        <p:spPr>
          <a:xfrm>
            <a:off x="1457170" y="3357881"/>
            <a:ext cx="808029" cy="639058"/>
          </a:xfrm>
          <a:prstGeom prst="upArrow">
            <a:avLst/>
          </a:prstGeom>
          <a:solidFill>
            <a:srgbClr val="FEF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EF76B669-1E74-C4C5-CEE5-11ECFE1D356D}"/>
              </a:ext>
            </a:extLst>
          </p:cNvPr>
          <p:cNvSpPr/>
          <p:nvPr/>
        </p:nvSpPr>
        <p:spPr>
          <a:xfrm rot="10800000">
            <a:off x="4071903" y="3562218"/>
            <a:ext cx="808029" cy="639058"/>
          </a:xfrm>
          <a:prstGeom prst="upArrow">
            <a:avLst/>
          </a:prstGeom>
          <a:solidFill>
            <a:srgbClr val="FEF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513F31C1-18D8-3467-748C-DD0B2EFFFA31}"/>
              </a:ext>
            </a:extLst>
          </p:cNvPr>
          <p:cNvSpPr/>
          <p:nvPr/>
        </p:nvSpPr>
        <p:spPr>
          <a:xfrm>
            <a:off x="7076846" y="3350195"/>
            <a:ext cx="808029" cy="639058"/>
          </a:xfrm>
          <a:prstGeom prst="upArrow">
            <a:avLst/>
          </a:prstGeom>
          <a:solidFill>
            <a:srgbClr val="FEF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FBCE128B-F6F3-7F0D-E0EE-02D55CCB0560}"/>
              </a:ext>
            </a:extLst>
          </p:cNvPr>
          <p:cNvSpPr/>
          <p:nvPr/>
        </p:nvSpPr>
        <p:spPr>
          <a:xfrm rot="10800000">
            <a:off x="10115109" y="3562218"/>
            <a:ext cx="808029" cy="639058"/>
          </a:xfrm>
          <a:prstGeom prst="upArrow">
            <a:avLst/>
          </a:prstGeom>
          <a:solidFill>
            <a:srgbClr val="FEFEF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F50140D-AAA4-C46B-9A60-9DFE38AC0B69}"/>
              </a:ext>
            </a:extLst>
          </p:cNvPr>
          <p:cNvSpPr txBox="1"/>
          <p:nvPr/>
        </p:nvSpPr>
        <p:spPr>
          <a:xfrm>
            <a:off x="9551229" y="5290316"/>
            <a:ext cx="2606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Analyze Results</a:t>
            </a:r>
          </a:p>
        </p:txBody>
      </p:sp>
    </p:spTree>
    <p:extLst>
      <p:ext uri="{BB962C8B-B14F-4D97-AF65-F5344CB8AC3E}">
        <p14:creationId xmlns:p14="http://schemas.microsoft.com/office/powerpoint/2010/main" val="576328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4A5449-81D0-AAED-060F-072C3B3F2938}"/>
              </a:ext>
            </a:extLst>
          </p:cNvPr>
          <p:cNvSpPr txBox="1"/>
          <p:nvPr/>
        </p:nvSpPr>
        <p:spPr>
          <a:xfrm>
            <a:off x="297180" y="262890"/>
            <a:ext cx="77266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Sampling Locations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48E956-6222-7D72-F48B-DDCBF2466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350" y="1264619"/>
            <a:ext cx="9494903" cy="480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925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7BA95E-B0BB-3715-29A4-5EF20700614D}"/>
              </a:ext>
            </a:extLst>
          </p:cNvPr>
          <p:cNvSpPr txBox="1"/>
          <p:nvPr/>
        </p:nvSpPr>
        <p:spPr>
          <a:xfrm>
            <a:off x="422910" y="205740"/>
            <a:ext cx="6503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1A50FF-EA14-D950-FD37-B07408ABD8B8}"/>
              </a:ext>
            </a:extLst>
          </p:cNvPr>
          <p:cNvSpPr txBox="1"/>
          <p:nvPr/>
        </p:nvSpPr>
        <p:spPr>
          <a:xfrm>
            <a:off x="37899" y="2151727"/>
            <a:ext cx="381401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total change from the first five years to the most recent five years is 207.6 </a:t>
            </a:r>
            <a:r>
              <a:rPr lang="en-US" sz="2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µmhos/cm, a </a:t>
            </a:r>
          </a:p>
          <a:p>
            <a:r>
              <a:rPr lang="en-US" sz="40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118%</a:t>
            </a:r>
            <a:r>
              <a:rPr lang="en-US" sz="2400" b="0" i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increase.</a:t>
            </a:r>
            <a:endParaRPr lang="en-US" sz="2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892E86-6440-89FB-4ED9-AC1AFEDB6DFF}"/>
              </a:ext>
            </a:extLst>
          </p:cNvPr>
          <p:cNvSpPr/>
          <p:nvPr/>
        </p:nvSpPr>
        <p:spPr>
          <a:xfrm>
            <a:off x="3851910" y="859760"/>
            <a:ext cx="407268" cy="57925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0BCE05F-0FDF-F444-63EC-78A62BFC0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10" y="859760"/>
            <a:ext cx="8011227" cy="58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10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FB6AB6-B631-7821-E09B-6F9ED80FFA8D}"/>
              </a:ext>
            </a:extLst>
          </p:cNvPr>
          <p:cNvSpPr txBox="1"/>
          <p:nvPr/>
        </p:nvSpPr>
        <p:spPr>
          <a:xfrm>
            <a:off x="183400" y="100207"/>
            <a:ext cx="1047649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Similar Results in Horse Creek, Hardee County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10B61D-B217-88DD-36C9-0682D004F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133" y="1973180"/>
            <a:ext cx="5973741" cy="399932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0F905F8-1FBF-D261-1BFF-2E679E59CC09}"/>
              </a:ext>
            </a:extLst>
          </p:cNvPr>
          <p:cNvSpPr/>
          <p:nvPr/>
        </p:nvSpPr>
        <p:spPr>
          <a:xfrm>
            <a:off x="6139132" y="1669866"/>
            <a:ext cx="5973741" cy="550929"/>
          </a:xfrm>
          <a:prstGeom prst="rect">
            <a:avLst/>
          </a:prstGeom>
          <a:solidFill>
            <a:srgbClr val="FEFEFE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CA452C-85AD-77EC-414F-852D57EDDADE}"/>
              </a:ext>
            </a:extLst>
          </p:cNvPr>
          <p:cNvSpPr txBox="1"/>
          <p:nvPr/>
        </p:nvSpPr>
        <p:spPr>
          <a:xfrm>
            <a:off x="7255042" y="1712965"/>
            <a:ext cx="51265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Conductance at Horse Creek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330B31-1462-5CE5-7DE9-69DC672B39F6}"/>
              </a:ext>
            </a:extLst>
          </p:cNvPr>
          <p:cNvSpPr txBox="1"/>
          <p:nvPr/>
        </p:nvSpPr>
        <p:spPr>
          <a:xfrm>
            <a:off x="1590562" y="6196262"/>
            <a:ext cx="404261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Manatee River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03B2DA-CD93-5F88-9459-43EDBBC79564}"/>
              </a:ext>
            </a:extLst>
          </p:cNvPr>
          <p:cNvSpPr txBox="1"/>
          <p:nvPr/>
        </p:nvSpPr>
        <p:spPr>
          <a:xfrm>
            <a:off x="7839114" y="6196262"/>
            <a:ext cx="3356811" cy="37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Horse Creek Results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E77CD43-B12A-5E9A-1998-A126FDB7A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26" y="1669866"/>
            <a:ext cx="5935047" cy="430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613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ree, outdoor, grass, plant&#10;&#10;Description automatically generated">
            <a:extLst>
              <a:ext uri="{FF2B5EF4-FFF2-40B4-BE49-F238E27FC236}">
                <a16:creationId xmlns:a16="http://schemas.microsoft.com/office/drawing/2014/main" id="{E44DC201-691D-557A-2666-051A4E6F7BE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C39692-6E3E-7E9C-AD6B-FFA996DB9076}"/>
              </a:ext>
            </a:extLst>
          </p:cNvPr>
          <p:cNvSpPr txBox="1"/>
          <p:nvPr/>
        </p:nvSpPr>
        <p:spPr>
          <a:xfrm>
            <a:off x="3633537" y="1024099"/>
            <a:ext cx="6557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9979134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33"/>
  <p:tag name="ARTICULATE_PROJECT_OPEN" val="0"/>
</p:tagLst>
</file>

<file path=ppt/theme/theme1.xml><?xml version="1.0" encoding="utf-8"?>
<a:theme xmlns:a="http://schemas.openxmlformats.org/drawingml/2006/main" name="Office Theme">
  <a:themeElements>
    <a:clrScheme name="Custom 4">
      <a:dk1>
        <a:srgbClr val="FFFFFF"/>
      </a:dk1>
      <a:lt1>
        <a:srgbClr val="FFFFFF"/>
      </a:lt1>
      <a:dk2>
        <a:srgbClr val="44546A"/>
      </a:dk2>
      <a:lt2>
        <a:srgbClr val="FFFFFF"/>
      </a:lt2>
      <a:accent1>
        <a:srgbClr val="4472C4"/>
      </a:accent1>
      <a:accent2>
        <a:srgbClr val="ED7D31"/>
      </a:accent2>
      <a:accent3>
        <a:srgbClr val="A5A5A5"/>
      </a:accent3>
      <a:accent4>
        <a:srgbClr val="00B0F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pen Sans ExtraBold">
      <a:majorFont>
        <a:latin typeface="Open Sans ExtraBold"/>
        <a:ea typeface=""/>
        <a:cs typeface=""/>
      </a:majorFont>
      <a:minorFont>
        <a:latin typeface="Open Sans Extra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SharedContentType xmlns="Microsoft.SharePoint.Taxonomy.ContentTypeSync" SourceId="c5125960-5533-4960-8801-108db8a872fc" ContentTypeId="0x01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ADAC655166BF46BDE64D2955422826" ma:contentTypeVersion="18" ma:contentTypeDescription="Create a new document." ma:contentTypeScope="" ma:versionID="439507bfa85084c0b5a5589879c7bafc">
  <xsd:schema xmlns:xsd="http://www.w3.org/2001/XMLSchema" xmlns:xs="http://www.w3.org/2001/XMLSchema" xmlns:p="http://schemas.microsoft.com/office/2006/metadata/properties" xmlns:ns2="926a17e6-f857-4f36-a0cf-6aeb21230cdf" xmlns:ns3="ca1c673c-5ca3-4a05-9f09-f15bea49d2c4" xmlns:ns4="a04b2c04-0317-46cf-a5f5-f1c9c75ad878" targetNamespace="http://schemas.microsoft.com/office/2006/metadata/properties" ma:root="true" ma:fieldsID="8be5b2b313f07b531d3210369574229f" ns2:_="" ns3:_="" ns4:_="">
    <xsd:import namespace="926a17e6-f857-4f36-a0cf-6aeb21230cdf"/>
    <xsd:import namespace="ca1c673c-5ca3-4a05-9f09-f15bea49d2c4"/>
    <xsd:import namespace="a04b2c04-0317-46cf-a5f5-f1c9c75ad87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Location" minOccurs="0"/>
                <xsd:element ref="ns2:lcf76f155ced4ddcb4097134ff3c332f" minOccurs="0"/>
                <xsd:element ref="ns4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6a17e6-f857-4f36-a0cf-6aeb21230c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c5125960-5533-4960-8801-108db8a872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a1c673c-5ca3-4a05-9f09-f15bea49d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b2c04-0317-46cf-a5f5-f1c9c75ad878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3b741fb7-d13b-4588-994b-ea93ceca6139}" ma:internalName="TaxCatchAll" ma:showField="CatchAllData" ma:web="ca1c673c-5ca3-4a05-9f09-f15bea49d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D54B16-2DA4-4CEF-99C6-ED228F451422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B0A3E1E5-4478-4A05-A4A1-4C9CBBE7F84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26a17e6-f857-4f36-a0cf-6aeb21230cdf"/>
    <ds:schemaRef ds:uri="ca1c673c-5ca3-4a05-9f09-f15bea49d2c4"/>
    <ds:schemaRef ds:uri="a04b2c04-0317-46cf-a5f5-f1c9c75ad8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6AF865E-349E-4CAB-958F-7BB839D11BB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8768</TotalTime>
  <Words>92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Manatee County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Kopp</dc:creator>
  <cp:lastModifiedBy>Jay Irby</cp:lastModifiedBy>
  <cp:revision>24</cp:revision>
  <dcterms:created xsi:type="dcterms:W3CDTF">2023-04-03T13:34:06Z</dcterms:created>
  <dcterms:modified xsi:type="dcterms:W3CDTF">2025-07-10T15:05:07Z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5C2A13D2-F061-44E2-99F4-DD4DF1FE3736</vt:lpwstr>
  </property>
  <property fmtid="{D5CDD505-2E9C-101B-9397-08002B2CF9AE}" pid="3" name="ArticulatePath">
    <vt:lpwstr>Month 1 - Being ACE</vt:lpwstr>
  </property>
</Properties>
</file>