
<file path=[Content_Types].xml><?xml version="1.0" encoding="utf-8"?>
<Types xmlns="http://schemas.openxmlformats.org/package/2006/content-types">
  <Default Extension="jfif"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2" r:id="rId6"/>
    <p:sldId id="258" r:id="rId7"/>
    <p:sldId id="260" r:id="rId8"/>
    <p:sldId id="275" r:id="rId9"/>
    <p:sldId id="257" r:id="rId10"/>
    <p:sldId id="276" r:id="rId11"/>
    <p:sldId id="278" r:id="rId12"/>
    <p:sldId id="277" r:id="rId13"/>
    <p:sldId id="280" r:id="rId14"/>
    <p:sldId id="279" r:id="rId15"/>
    <p:sldId id="270" r:id="rId16"/>
    <p:sldId id="265" r:id="rId17"/>
    <p:sldId id="281"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p:scale>
          <a:sx n="75" d="100"/>
          <a:sy n="75" d="100"/>
        </p:scale>
        <p:origin x="54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FRONT END</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1400" spc="50" baseline="0" dirty="0">
              <a:latin typeface="+mn-lt"/>
            </a:rPr>
            <a:t>ANGULAR</a:t>
          </a:r>
        </a:p>
        <a:p>
          <a:pPr marL="0" algn="ctr">
            <a:lnSpc>
              <a:spcPct val="100000"/>
            </a:lnSpc>
          </a:pPr>
          <a:r>
            <a:rPr lang="en-US" sz="1400" spc="50" baseline="0" dirty="0">
              <a:latin typeface="+mn-lt"/>
            </a:rPr>
            <a:t>HTML</a:t>
          </a:r>
        </a:p>
        <a:p>
          <a:pPr marL="0" algn="ctr">
            <a:lnSpc>
              <a:spcPct val="100000"/>
            </a:lnSpc>
          </a:pPr>
          <a:r>
            <a:rPr lang="en-US" sz="1400" spc="50" baseline="0" dirty="0">
              <a:latin typeface="+mn-lt"/>
            </a:rPr>
            <a:t>CSS</a:t>
          </a:r>
        </a:p>
        <a:p>
          <a:pPr marL="0" algn="ctr">
            <a:lnSpc>
              <a:spcPct val="100000"/>
            </a:lnSpc>
          </a:pPr>
          <a:r>
            <a:rPr lang="en-US" sz="1400" spc="50" baseline="0" dirty="0">
              <a:latin typeface="+mn-lt"/>
            </a:rPr>
            <a:t>JAVASCRIPT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OCR USING ML</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Web3.js</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TRUFFLE</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GANACHE</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SOLIDITY</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ETHEREUM</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5CC96D75-5C2D-4445-B029-24E04052307F}">
      <dgm:prSet custT="1"/>
      <dgm:spPr/>
      <dgm:t>
        <a:bodyPr/>
        <a:lstStyle/>
        <a:p>
          <a:pPr algn="ctr"/>
          <a:r>
            <a:rPr lang="en-US" sz="1400" dirty="0"/>
            <a:t>PYTHON</a:t>
          </a:r>
        </a:p>
        <a:p>
          <a:pPr algn="ctr"/>
          <a:r>
            <a:rPr lang="en-US" sz="1400" dirty="0"/>
            <a:t>FAST API</a:t>
          </a:r>
        </a:p>
        <a:p>
          <a:pPr algn="ctr"/>
          <a:r>
            <a:rPr lang="en-US" sz="1400" dirty="0"/>
            <a:t>TENSORFLOW</a:t>
          </a:r>
        </a:p>
        <a:p>
          <a:pPr algn="ctr"/>
          <a:r>
            <a:rPr lang="en-US" sz="1400" dirty="0"/>
            <a:t>(Graph Neural Network)</a:t>
          </a:r>
        </a:p>
      </dgm:t>
    </dgm:pt>
    <dgm:pt modelId="{61246725-78C2-4B18-A2C0-32C4D7434460}" type="parTrans" cxnId="{3AECE019-2299-4C5E-A76C-985E006C2EE2}">
      <dgm:prSet/>
      <dgm:spPr/>
      <dgm:t>
        <a:bodyPr/>
        <a:lstStyle/>
        <a:p>
          <a:endParaRPr lang="en-US"/>
        </a:p>
      </dgm:t>
    </dgm:pt>
    <dgm:pt modelId="{C36C56DE-D1CA-4EAD-9DE2-5C5646691D3D}" type="sibTrans" cxnId="{3AECE019-2299-4C5E-A76C-985E006C2EE2}">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custLinFactNeighborX="-29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dgm:presLayoutVars>
          <dgm:chMax val="0"/>
          <dgm:chPref val="0"/>
        </dgm:presLayoutVars>
      </dgm:prSet>
      <dgm:spPr/>
    </dgm:pt>
    <dgm:pt modelId="{4FEB85EB-D046-4CDB-8A62-BBCE260C4490}" type="pres">
      <dgm:prSet presAssocID="{B1AFA1AF-0FF8-45B3-A6D0-0E255A2F637D}" presName="desTx" presStyleLbl="alignAccFollowNode1" presStyleIdx="1" presStyleCnt="3" custLinFactNeighborX="429" custLinFactNeighborY="-2152">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dgm:presLayoutVars>
          <dgm:chMax val="0"/>
          <dgm:chPref val="0"/>
        </dgm:presLayoutVars>
      </dgm:prSet>
      <dgm:spPr/>
    </dgm:pt>
    <dgm:pt modelId="{6B5FE59C-B471-448A-AA7A-B526DCC4D4CA}" type="pres">
      <dgm:prSet presAssocID="{E9682B4F-0217-4B50-923E-C104AA24290F}" presName="desTx" presStyleLbl="alignAccFollowNode1" presStyleIdx="2" presStyleCnt="3">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3AECE019-2299-4C5E-A76C-985E006C2EE2}" srcId="{B1AFA1AF-0FF8-45B3-A6D0-0E255A2F637D}" destId="{5CC96D75-5C2D-4445-B029-24E04052307F}" srcOrd="0" destOrd="0" parTransId="{61246725-78C2-4B18-A2C0-32C4D7434460}" sibTransId="{C36C56DE-D1CA-4EAD-9DE2-5C5646691D3D}"/>
    <dgm:cxn modelId="{A8DD721A-B88C-4154-B37B-E30F6E77DB4A}" type="presOf" srcId="{5CC96D75-5C2D-4445-B029-24E04052307F}" destId="{4FEB85EB-D046-4CDB-8A62-BBCE260C4490}" srcOrd="0" destOrd="0"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0090" y="332984"/>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FRONT END</a:t>
          </a:r>
        </a:p>
      </dsp:txBody>
      <dsp:txXfrm>
        <a:off x="10090" y="332984"/>
        <a:ext cx="3426543" cy="1027963"/>
      </dsp:txXfrm>
    </dsp:sp>
    <dsp:sp modelId="{22359DD7-1BFB-4900-BAE6-6084F2F57988}">
      <dsp:nvSpPr>
        <dsp:cNvPr id="0" name=""/>
        <dsp:cNvSpPr/>
      </dsp:nvSpPr>
      <dsp:spPr>
        <a:xfrm>
          <a:off x="16" y="1360947"/>
          <a:ext cx="3426543" cy="20509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ANGULAR</a:t>
          </a:r>
        </a:p>
        <a:p>
          <a:pPr marL="0" lvl="0" indent="0" algn="ctr" defTabSz="622300">
            <a:lnSpc>
              <a:spcPct val="100000"/>
            </a:lnSpc>
            <a:spcBef>
              <a:spcPct val="0"/>
            </a:spcBef>
            <a:spcAft>
              <a:spcPct val="35000"/>
            </a:spcAft>
            <a:buNone/>
          </a:pPr>
          <a:r>
            <a:rPr lang="en-US" sz="1400" kern="1200" spc="50" baseline="0" dirty="0">
              <a:latin typeface="+mn-lt"/>
            </a:rPr>
            <a:t>HTML</a:t>
          </a:r>
        </a:p>
        <a:p>
          <a:pPr marL="0" lvl="0" indent="0" algn="ctr" defTabSz="622300">
            <a:lnSpc>
              <a:spcPct val="100000"/>
            </a:lnSpc>
            <a:spcBef>
              <a:spcPct val="0"/>
            </a:spcBef>
            <a:spcAft>
              <a:spcPct val="35000"/>
            </a:spcAft>
            <a:buNone/>
          </a:pPr>
          <a:r>
            <a:rPr lang="en-US" sz="1400" kern="1200" spc="50" baseline="0" dirty="0">
              <a:latin typeface="+mn-lt"/>
            </a:rPr>
            <a:t>CSS</a:t>
          </a:r>
        </a:p>
        <a:p>
          <a:pPr marL="0" lvl="0" indent="0" algn="ctr" defTabSz="622300">
            <a:lnSpc>
              <a:spcPct val="100000"/>
            </a:lnSpc>
            <a:spcBef>
              <a:spcPct val="0"/>
            </a:spcBef>
            <a:spcAft>
              <a:spcPct val="35000"/>
            </a:spcAft>
            <a:buNone/>
          </a:pPr>
          <a:r>
            <a:rPr lang="en-US" sz="1400" kern="1200" spc="50" baseline="0" dirty="0">
              <a:latin typeface="+mn-lt"/>
            </a:rPr>
            <a:t>JAVASCRIPT</a:t>
          </a:r>
        </a:p>
      </dsp:txBody>
      <dsp:txXfrm>
        <a:off x="16" y="1360947"/>
        <a:ext cx="3426543" cy="2050980"/>
      </dsp:txXfrm>
    </dsp:sp>
    <dsp:sp modelId="{C4F84DEA-2002-4D32-8E80-70EEE05E345A}">
      <dsp:nvSpPr>
        <dsp:cNvPr id="0" name=""/>
        <dsp:cNvSpPr/>
      </dsp:nvSpPr>
      <dsp:spPr>
        <a:xfrm>
          <a:off x="3544528" y="332984"/>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OCR USING ML</a:t>
          </a:r>
        </a:p>
      </dsp:txBody>
      <dsp:txXfrm>
        <a:off x="3544528" y="332984"/>
        <a:ext cx="3426543" cy="1027963"/>
      </dsp:txXfrm>
    </dsp:sp>
    <dsp:sp modelId="{4FEB85EB-D046-4CDB-8A62-BBCE260C4490}">
      <dsp:nvSpPr>
        <dsp:cNvPr id="0" name=""/>
        <dsp:cNvSpPr/>
      </dsp:nvSpPr>
      <dsp:spPr>
        <a:xfrm>
          <a:off x="3559228" y="1316810"/>
          <a:ext cx="3426543" cy="20509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22300">
            <a:lnSpc>
              <a:spcPct val="90000"/>
            </a:lnSpc>
            <a:spcBef>
              <a:spcPct val="0"/>
            </a:spcBef>
            <a:spcAft>
              <a:spcPct val="35000"/>
            </a:spcAft>
            <a:buNone/>
          </a:pPr>
          <a:r>
            <a:rPr lang="en-US" sz="1400" kern="1200" dirty="0"/>
            <a:t>PYTHON</a:t>
          </a:r>
        </a:p>
        <a:p>
          <a:pPr marL="0" lvl="0" indent="0" algn="ctr" defTabSz="622300">
            <a:lnSpc>
              <a:spcPct val="90000"/>
            </a:lnSpc>
            <a:spcBef>
              <a:spcPct val="0"/>
            </a:spcBef>
            <a:spcAft>
              <a:spcPct val="35000"/>
            </a:spcAft>
            <a:buNone/>
          </a:pPr>
          <a:r>
            <a:rPr lang="en-US" sz="1400" kern="1200" dirty="0"/>
            <a:t>FAST API</a:t>
          </a:r>
        </a:p>
        <a:p>
          <a:pPr marL="0" lvl="0" indent="0" algn="ctr" defTabSz="622300">
            <a:lnSpc>
              <a:spcPct val="90000"/>
            </a:lnSpc>
            <a:spcBef>
              <a:spcPct val="0"/>
            </a:spcBef>
            <a:spcAft>
              <a:spcPct val="35000"/>
            </a:spcAft>
            <a:buNone/>
          </a:pPr>
          <a:r>
            <a:rPr lang="en-US" sz="1400" kern="1200" dirty="0"/>
            <a:t>TENSORFLOW</a:t>
          </a:r>
        </a:p>
        <a:p>
          <a:pPr marL="0" lvl="0" indent="0" algn="ctr" defTabSz="622300">
            <a:lnSpc>
              <a:spcPct val="90000"/>
            </a:lnSpc>
            <a:spcBef>
              <a:spcPct val="0"/>
            </a:spcBef>
            <a:spcAft>
              <a:spcPct val="35000"/>
            </a:spcAft>
            <a:buNone/>
          </a:pPr>
          <a:r>
            <a:rPr lang="en-US" sz="1400" kern="1200" dirty="0"/>
            <a:t>(Graph Neural Network)</a:t>
          </a:r>
        </a:p>
      </dsp:txBody>
      <dsp:txXfrm>
        <a:off x="3559228" y="1316810"/>
        <a:ext cx="3426543" cy="2050980"/>
      </dsp:txXfrm>
    </dsp:sp>
    <dsp:sp modelId="{49B7F8FA-D256-41EF-9327-52A3551D9A60}">
      <dsp:nvSpPr>
        <dsp:cNvPr id="0" name=""/>
        <dsp:cNvSpPr/>
      </dsp:nvSpPr>
      <dsp:spPr>
        <a:xfrm>
          <a:off x="7078966" y="332984"/>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sp:txBody>
      <dsp:txXfrm>
        <a:off x="7078966" y="332984"/>
        <a:ext cx="3426543" cy="1027963"/>
      </dsp:txXfrm>
    </dsp:sp>
    <dsp:sp modelId="{6B5FE59C-B471-448A-AA7A-B526DCC4D4CA}">
      <dsp:nvSpPr>
        <dsp:cNvPr id="0" name=""/>
        <dsp:cNvSpPr/>
      </dsp:nvSpPr>
      <dsp:spPr>
        <a:xfrm>
          <a:off x="7078966" y="1360947"/>
          <a:ext cx="3426543" cy="20509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Web3.js</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TRUFFLE</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GANACHE</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SOLIDITY</a:t>
          </a:r>
        </a:p>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ETHEREUM</a:t>
          </a:r>
        </a:p>
      </dsp:txBody>
      <dsp:txXfrm>
        <a:off x="7078966" y="1360947"/>
        <a:ext cx="3426543" cy="205098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8.jfif"/><Relationship Id="rId3" Type="http://schemas.openxmlformats.org/officeDocument/2006/relationships/diagramLayout" Target="../diagrams/layout1.xml"/><Relationship Id="rId7" Type="http://schemas.openxmlformats.org/officeDocument/2006/relationships/image" Target="../media/image27.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30.png"/><Relationship Id="rId4" Type="http://schemas.openxmlformats.org/officeDocument/2006/relationships/diagramQuickStyle" Target="../diagrams/quickStyle1.xml"/><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8.xml"/><Relationship Id="rId5" Type="http://schemas.openxmlformats.org/officeDocument/2006/relationships/image" Target="../media/image35.sv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 bubble chart&#10;&#10;Description automatically generated">
            <a:extLst>
              <a:ext uri="{FF2B5EF4-FFF2-40B4-BE49-F238E27FC236}">
                <a16:creationId xmlns:a16="http://schemas.microsoft.com/office/drawing/2014/main" id="{3412A9DD-455F-41D4-A225-79F0C0FD6E0E}"/>
              </a:ext>
            </a:extLst>
          </p:cNvPr>
          <p:cNvPicPr>
            <a:picLocks noChangeAspect="1"/>
          </p:cNvPicPr>
          <p:nvPr/>
        </p:nvPicPr>
        <p:blipFill rotWithShape="1">
          <a:blip r:embed="rId2"/>
          <a:srcRect l="43505" t="41275" r="43340" b="38382"/>
          <a:stretch/>
        </p:blipFill>
        <p:spPr>
          <a:xfrm>
            <a:off x="4812958" y="4742449"/>
            <a:ext cx="1603717" cy="1395095"/>
          </a:xfrm>
          <a:prstGeom prst="rect">
            <a:avLst/>
          </a:prstGeom>
        </p:spPr>
      </p:pic>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675" y="4435475"/>
            <a:ext cx="4941888" cy="1120775"/>
          </a:xfrm>
        </p:spPr>
        <p:txBody>
          <a:bodyPr/>
          <a:lstStyle/>
          <a:p>
            <a:r>
              <a:rPr lang="en-US" sz="6000" dirty="0">
                <a:effectLst>
                  <a:outerShdw blurRad="38100" dist="38100" dir="2700000" algn="tl">
                    <a:srgbClr val="000000">
                      <a:alpha val="43137"/>
                    </a:srgbClr>
                  </a:outerShdw>
                </a:effectLst>
              </a:rPr>
              <a:t>Hitaya DApp</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675" y="5556250"/>
            <a:ext cx="4941888" cy="396875"/>
          </a:xfrm>
        </p:spPr>
        <p:txBody>
          <a:bodyPr>
            <a:normAutofit fontScale="92500" lnSpcReduction="20000"/>
          </a:bodyPr>
          <a:lstStyle/>
          <a:p>
            <a:r>
              <a:rPr lang="en-US" sz="2800" dirty="0"/>
              <a:t>Base234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8BA8927E-85E0-4062-ADFD-669876C47B92}"/>
              </a:ext>
            </a:extLst>
          </p:cNvPr>
          <p:cNvPicPr>
            <a:picLocks noChangeAspect="1"/>
          </p:cNvPicPr>
          <p:nvPr/>
        </p:nvPicPr>
        <p:blipFill rotWithShape="1">
          <a:blip r:embed="rId2"/>
          <a:srcRect b="4000"/>
          <a:stretch/>
        </p:blipFill>
        <p:spPr>
          <a:xfrm>
            <a:off x="9525" y="0"/>
            <a:ext cx="12172950" cy="6858000"/>
          </a:xfrm>
          <a:prstGeom prst="rect">
            <a:avLst/>
          </a:prstGeom>
        </p:spPr>
      </p:pic>
    </p:spTree>
    <p:extLst>
      <p:ext uri="{BB962C8B-B14F-4D97-AF65-F5344CB8AC3E}">
        <p14:creationId xmlns:p14="http://schemas.microsoft.com/office/powerpoint/2010/main" val="421314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5" name="Picture 4" descr="A screenshot of a computer&#10;&#10;Description automatically generated">
            <a:extLst>
              <a:ext uri="{FF2B5EF4-FFF2-40B4-BE49-F238E27FC236}">
                <a16:creationId xmlns:a16="http://schemas.microsoft.com/office/drawing/2014/main" id="{B307C802-B17B-4391-AB34-85304FD3B649}"/>
              </a:ext>
            </a:extLst>
          </p:cNvPr>
          <p:cNvPicPr>
            <a:picLocks noChangeAspect="1"/>
          </p:cNvPicPr>
          <p:nvPr/>
        </p:nvPicPr>
        <p:blipFill rotWithShape="1">
          <a:blip r:embed="rId2"/>
          <a:srcRect b="3795"/>
          <a:stretch/>
        </p:blipFill>
        <p:spPr>
          <a:xfrm>
            <a:off x="7062" y="0"/>
            <a:ext cx="12177876" cy="6858000"/>
          </a:xfrm>
          <a:prstGeom prst="rect">
            <a:avLst/>
          </a:prstGeom>
        </p:spPr>
      </p:pic>
    </p:spTree>
    <p:extLst>
      <p:ext uri="{BB962C8B-B14F-4D97-AF65-F5344CB8AC3E}">
        <p14:creationId xmlns:p14="http://schemas.microsoft.com/office/powerpoint/2010/main" val="215501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75980"/>
            <a:ext cx="10515600" cy="1325563"/>
          </a:xfrm>
        </p:spPr>
        <p:txBody>
          <a:bodyPr/>
          <a:lstStyle/>
          <a:p>
            <a:r>
              <a:rPr lang="en-US" dirty="0"/>
              <a:t>TECHNOLOGIES USED IN THE APPLICATION</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280307066"/>
              </p:ext>
            </p:extLst>
          </p:nvPr>
        </p:nvGraphicFramePr>
        <p:xfrm>
          <a:off x="838200" y="901554"/>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9" name="Picture 8" descr="Chart&#10;&#10;Description automatically generated">
            <a:extLst>
              <a:ext uri="{FF2B5EF4-FFF2-40B4-BE49-F238E27FC236}">
                <a16:creationId xmlns:a16="http://schemas.microsoft.com/office/drawing/2014/main" id="{D485AD07-7672-4534-973C-FFD0D369C05D}"/>
              </a:ext>
            </a:extLst>
          </p:cNvPr>
          <p:cNvPicPr>
            <a:picLocks noChangeAspect="1"/>
          </p:cNvPicPr>
          <p:nvPr/>
        </p:nvPicPr>
        <p:blipFill>
          <a:blip r:embed="rId7"/>
          <a:stretch>
            <a:fillRect/>
          </a:stretch>
        </p:blipFill>
        <p:spPr>
          <a:xfrm>
            <a:off x="4380965" y="4809259"/>
            <a:ext cx="3430070" cy="1205424"/>
          </a:xfrm>
          <a:prstGeom prst="rect">
            <a:avLst/>
          </a:prstGeom>
        </p:spPr>
      </p:pic>
      <p:pic>
        <p:nvPicPr>
          <p:cNvPr id="11" name="Picture 10" descr="Chart, funnel chart&#10;&#10;Description automatically generated">
            <a:extLst>
              <a:ext uri="{FF2B5EF4-FFF2-40B4-BE49-F238E27FC236}">
                <a16:creationId xmlns:a16="http://schemas.microsoft.com/office/drawing/2014/main" id="{73E93C87-FCD8-4E45-AED2-15CE4B65A41F}"/>
              </a:ext>
            </a:extLst>
          </p:cNvPr>
          <p:cNvPicPr>
            <a:picLocks noChangeAspect="1"/>
          </p:cNvPicPr>
          <p:nvPr/>
        </p:nvPicPr>
        <p:blipFill>
          <a:blip r:embed="rId8"/>
          <a:stretch>
            <a:fillRect/>
          </a:stretch>
        </p:blipFill>
        <p:spPr>
          <a:xfrm>
            <a:off x="1316498" y="5660027"/>
            <a:ext cx="2551527" cy="1197973"/>
          </a:xfrm>
          <a:prstGeom prst="rect">
            <a:avLst/>
          </a:prstGeom>
        </p:spPr>
      </p:pic>
      <p:pic>
        <p:nvPicPr>
          <p:cNvPr id="15" name="Picture 14" descr="A red and white flag&#10;&#10;Description automatically generated with low confidence">
            <a:extLst>
              <a:ext uri="{FF2B5EF4-FFF2-40B4-BE49-F238E27FC236}">
                <a16:creationId xmlns:a16="http://schemas.microsoft.com/office/drawing/2014/main" id="{4DFC3B07-82C8-4FD6-AD44-9548C80DC4FF}"/>
              </a:ext>
            </a:extLst>
          </p:cNvPr>
          <p:cNvPicPr>
            <a:picLocks noChangeAspect="1"/>
          </p:cNvPicPr>
          <p:nvPr/>
        </p:nvPicPr>
        <p:blipFill>
          <a:blip r:embed="rId9"/>
          <a:stretch>
            <a:fillRect/>
          </a:stretch>
        </p:blipFill>
        <p:spPr>
          <a:xfrm>
            <a:off x="1966544" y="4424859"/>
            <a:ext cx="1251437" cy="1326064"/>
          </a:xfrm>
          <a:prstGeom prst="rect">
            <a:avLst/>
          </a:prstGeom>
        </p:spPr>
      </p:pic>
      <p:pic>
        <p:nvPicPr>
          <p:cNvPr id="17" name="Picture 16" descr="Shape, arrow&#10;&#10;Description automatically generated">
            <a:extLst>
              <a:ext uri="{FF2B5EF4-FFF2-40B4-BE49-F238E27FC236}">
                <a16:creationId xmlns:a16="http://schemas.microsoft.com/office/drawing/2014/main" id="{57F9AC08-0E0F-4D4E-AC3E-74C14735B596}"/>
              </a:ext>
            </a:extLst>
          </p:cNvPr>
          <p:cNvPicPr>
            <a:picLocks noChangeAspect="1"/>
          </p:cNvPicPr>
          <p:nvPr/>
        </p:nvPicPr>
        <p:blipFill>
          <a:blip r:embed="rId10"/>
          <a:stretch>
            <a:fillRect/>
          </a:stretch>
        </p:blipFill>
        <p:spPr>
          <a:xfrm>
            <a:off x="8127027" y="4625678"/>
            <a:ext cx="2945716" cy="1730672"/>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874700" y="1901617"/>
            <a:ext cx="6696075" cy="1909763"/>
          </a:xfrm>
        </p:spPr>
        <p:txBody>
          <a:bodyPr>
            <a:normAutofit/>
          </a:bodyPr>
          <a:lstStyle/>
          <a:p>
            <a:r>
              <a:rPr lang="en-US" sz="4400" dirty="0">
                <a:effectLst>
                  <a:outerShdw blurRad="38100" dist="38100" dir="2700000" algn="tl">
                    <a:srgbClr val="000000">
                      <a:alpha val="43137"/>
                    </a:srgbClr>
                  </a:outerShdw>
                </a:effectLst>
              </a:rPr>
              <a:t>FUTURE SCOPE .​</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13</a:t>
            </a:fld>
            <a:endParaRPr lang="en-US" dirty="0"/>
          </a:p>
        </p:txBody>
      </p:sp>
      <p:pic>
        <p:nvPicPr>
          <p:cNvPr id="7" name="Picture 6" descr="Chart, scatter chart, bubble chart&#10;&#10;Description automatically generated">
            <a:extLst>
              <a:ext uri="{FF2B5EF4-FFF2-40B4-BE49-F238E27FC236}">
                <a16:creationId xmlns:a16="http://schemas.microsoft.com/office/drawing/2014/main" id="{56AE962B-119E-4C3D-9DDD-577A68CC21F7}"/>
              </a:ext>
            </a:extLst>
          </p:cNvPr>
          <p:cNvPicPr>
            <a:picLocks noChangeAspect="1"/>
          </p:cNvPicPr>
          <p:nvPr/>
        </p:nvPicPr>
        <p:blipFill rotWithShape="1">
          <a:blip r:embed="rId2"/>
          <a:srcRect l="43505" t="41275" r="43340" b="38382"/>
          <a:stretch/>
        </p:blipFill>
        <p:spPr>
          <a:xfrm>
            <a:off x="9016829" y="2870932"/>
            <a:ext cx="1283042" cy="1116136"/>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302"/>
            <a:ext cx="8421688" cy="1325563"/>
          </a:xfrm>
        </p:spPr>
        <p:txBody>
          <a:bodyPr>
            <a:normAutofit/>
          </a:bodyPr>
          <a:lstStyle/>
          <a:p>
            <a:r>
              <a:rPr lang="en-US" sz="4400" dirty="0">
                <a:effectLst>
                  <a:outerShdw blurRad="38100" dist="38100" dir="2700000" algn="tl">
                    <a:srgbClr val="000000">
                      <a:alpha val="43137"/>
                    </a:srgbClr>
                  </a:outerShdw>
                </a:effectLst>
              </a:rPr>
              <a:t>IMPLEMENTING NFTs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195643" y="3377116"/>
            <a:ext cx="2882475" cy="823912"/>
          </a:xfrm>
        </p:spPr>
        <p:txBody>
          <a:bodyPr/>
          <a:lstStyle/>
          <a:p>
            <a:r>
              <a:rPr lang="en-US" dirty="0"/>
              <a:t>NFTs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195642" y="4358483"/>
            <a:ext cx="2882475" cy="1997867"/>
          </a:xfrm>
        </p:spPr>
        <p:txBody>
          <a:bodyPr>
            <a:normAutofit lnSpcReduction="10000"/>
          </a:bodyPr>
          <a:lstStyle/>
          <a:p>
            <a:r>
              <a:rPr lang="en-US" dirty="0"/>
              <a:t>Employee Admin can transfer NFTs to employees based on Weekly / Monthly / Yearly performance.​</a:t>
            </a:r>
          </a:p>
          <a:p>
            <a:endParaRPr lang="en-US" dirty="0"/>
          </a:p>
          <a:p>
            <a:r>
              <a:rPr lang="en-US" dirty="0"/>
              <a:t>Users can sell / auction this Tokens on HAT exchange with other users.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3" name="Picture 12">
            <a:extLst>
              <a:ext uri="{FF2B5EF4-FFF2-40B4-BE49-F238E27FC236}">
                <a16:creationId xmlns:a16="http://schemas.microsoft.com/office/drawing/2014/main" id="{52014CBD-EB23-4F4B-B0D1-488AF37276DC}"/>
              </a:ext>
            </a:extLst>
          </p:cNvPr>
          <p:cNvPicPr>
            <a:picLocks noChangeAspect="1"/>
          </p:cNvPicPr>
          <p:nvPr/>
        </p:nvPicPr>
        <p:blipFill rotWithShape="1">
          <a:blip r:embed="rId2"/>
          <a:srcRect l="15462" t="1692" r="17118" b="13453"/>
          <a:stretch/>
        </p:blipFill>
        <p:spPr>
          <a:xfrm>
            <a:off x="3248361" y="1325865"/>
            <a:ext cx="8219739" cy="4838599"/>
          </a:xfrm>
          <a:prstGeom prst="rect">
            <a:avLst/>
          </a:prstGeom>
        </p:spPr>
      </p:pic>
    </p:spTree>
    <p:extLst>
      <p:ext uri="{BB962C8B-B14F-4D97-AF65-F5344CB8AC3E}">
        <p14:creationId xmlns:p14="http://schemas.microsoft.com/office/powerpoint/2010/main" val="307224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199356" y="0"/>
            <a:ext cx="9684544" cy="1325563"/>
          </a:xfrm>
        </p:spPr>
        <p:txBody>
          <a:bodyPr/>
          <a:lstStyle/>
          <a:p>
            <a:r>
              <a:rPr lang="en-US" dirty="0">
                <a:effectLst>
                  <a:outerShdw blurRad="38100" dist="38100" dir="2700000" algn="tl">
                    <a:srgbClr val="000000">
                      <a:alpha val="43137"/>
                    </a:srgbClr>
                  </a:outerShdw>
                </a:effectLst>
              </a:rPr>
              <a:t>TRANSFER THE APPLICATION TO POLYGON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43" name="Graphic 42">
            <a:extLst>
              <a:ext uri="{FF2B5EF4-FFF2-40B4-BE49-F238E27FC236}">
                <a16:creationId xmlns:a16="http://schemas.microsoft.com/office/drawing/2014/main" id="{DB3CAC97-40B2-428B-AFB6-2A90BD657B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7625" y="1554958"/>
            <a:ext cx="4095750" cy="4095750"/>
          </a:xfrm>
          <a:prstGeom prst="rect">
            <a:avLst/>
          </a:prstGeom>
        </p:spPr>
      </p:pic>
      <p:sp>
        <p:nvSpPr>
          <p:cNvPr id="46" name="Text Placeholder 6">
            <a:extLst>
              <a:ext uri="{FF2B5EF4-FFF2-40B4-BE49-F238E27FC236}">
                <a16:creationId xmlns:a16="http://schemas.microsoft.com/office/drawing/2014/main" id="{80765C13-6FF2-4357-A429-8D5E03CFFFD4}"/>
              </a:ext>
            </a:extLst>
          </p:cNvPr>
          <p:cNvSpPr txBox="1">
            <a:spLocks/>
          </p:cNvSpPr>
          <p:nvPr/>
        </p:nvSpPr>
        <p:spPr>
          <a:xfrm>
            <a:off x="195642" y="3662614"/>
            <a:ext cx="1175957" cy="3566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Polygon</a:t>
            </a:r>
          </a:p>
        </p:txBody>
      </p:sp>
      <p:pic>
        <p:nvPicPr>
          <p:cNvPr id="49" name="Graphic 48">
            <a:extLst>
              <a:ext uri="{FF2B5EF4-FFF2-40B4-BE49-F238E27FC236}">
                <a16:creationId xmlns:a16="http://schemas.microsoft.com/office/drawing/2014/main" id="{C101A833-6A8B-45C7-B97E-125079FDE3E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69209"/>
          <a:stretch/>
        </p:blipFill>
        <p:spPr>
          <a:xfrm>
            <a:off x="697706" y="366318"/>
            <a:ext cx="1003300" cy="715962"/>
          </a:xfrm>
          <a:prstGeom prst="rect">
            <a:avLst/>
          </a:prstGeom>
        </p:spPr>
      </p:pic>
      <p:sp>
        <p:nvSpPr>
          <p:cNvPr id="50" name="Text Placeholder 6">
            <a:extLst>
              <a:ext uri="{FF2B5EF4-FFF2-40B4-BE49-F238E27FC236}">
                <a16:creationId xmlns:a16="http://schemas.microsoft.com/office/drawing/2014/main" id="{21971A03-88AE-4FBE-8A66-FD6F9A54E7C6}"/>
              </a:ext>
            </a:extLst>
          </p:cNvPr>
          <p:cNvSpPr txBox="1">
            <a:spLocks/>
          </p:cNvSpPr>
          <p:nvPr/>
        </p:nvSpPr>
        <p:spPr>
          <a:xfrm>
            <a:off x="195642" y="4378828"/>
            <a:ext cx="2882475"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Use of Polygon application tools and technology and use of MATIC Tokens to reduce gas fees and increase transaction speeds.</a:t>
            </a:r>
          </a:p>
        </p:txBody>
      </p:sp>
    </p:spTree>
    <p:extLst>
      <p:ext uri="{BB962C8B-B14F-4D97-AF65-F5344CB8AC3E}">
        <p14:creationId xmlns:p14="http://schemas.microsoft.com/office/powerpoint/2010/main" val="261930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Thanks for conducting this hackathon, It was a wonderful learning experience in the field </a:t>
            </a:r>
            <a:r>
              <a:rPr lang="en-US"/>
              <a:t>of blockchain.</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605522" y="5688177"/>
            <a:ext cx="4188211" cy="850735"/>
          </a:xfrm>
        </p:spPr>
        <p:txBody>
          <a:bodyPr>
            <a:normAutofit/>
          </a:bodyPr>
          <a:lstStyle/>
          <a:p>
            <a:r>
              <a:rPr lang="en-US" sz="4800" dirty="0">
                <a:effectLst>
                  <a:outerShdw blurRad="38100" dist="38100" dir="2700000" algn="tl">
                    <a:srgbClr val="000000">
                      <a:alpha val="43137"/>
                    </a:srgbClr>
                  </a:outerShdw>
                </a:effectLst>
              </a:rPr>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377769" y="1644522"/>
            <a:ext cx="5102680" cy="1010842"/>
          </a:xfrm>
        </p:spPr>
        <p:txBody>
          <a:bodyPr>
            <a:normAutofit/>
          </a:bodyPr>
          <a:lstStyle/>
          <a:p>
            <a:r>
              <a:rPr lang="en-US" sz="1600" dirty="0"/>
              <a:t>Introduction</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713558"/>
            <a:ext cx="5102680" cy="1010842"/>
          </a:xfrm>
        </p:spPr>
        <p:txBody>
          <a:bodyPr>
            <a:normAutofit/>
          </a:bodyPr>
          <a:lstStyle/>
          <a:p>
            <a:pPr>
              <a:lnSpc>
                <a:spcPct val="90000"/>
              </a:lnSpc>
            </a:pPr>
            <a:r>
              <a:rPr lang="en-US" sz="1600" dirty="0"/>
              <a:t>Primary Goals Of The Application</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142" y="3813588"/>
            <a:ext cx="5102680" cy="1010842"/>
          </a:xfrm>
        </p:spPr>
        <p:txBody>
          <a:bodyPr>
            <a:normAutofit/>
          </a:bodyPr>
          <a:lstStyle/>
          <a:p>
            <a:pPr>
              <a:lnSpc>
                <a:spcPct val="90000"/>
              </a:lnSpc>
            </a:pPr>
            <a:r>
              <a:rPr lang="en-US" sz="1400" dirty="0"/>
              <a:t>Technology Used</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096000" y="4912830"/>
            <a:ext cx="5102680" cy="1010842"/>
          </a:xfrm>
        </p:spPr>
        <p:txBody>
          <a:bodyPr>
            <a:normAutofit/>
          </a:bodyPr>
          <a:lstStyle/>
          <a:p>
            <a:pPr>
              <a:lnSpc>
                <a:spcPct val="90000"/>
              </a:lnSpc>
            </a:pPr>
            <a:r>
              <a:rPr lang="en-US" sz="1400" dirty="0"/>
              <a:t>Future Scope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6550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91370" y="926051"/>
            <a:ext cx="5524060" cy="1204912"/>
          </a:xfrm>
        </p:spPr>
        <p:txBody>
          <a:bodyPr>
            <a:normAutofit fontScale="90000"/>
          </a:bodyPr>
          <a:lstStyle/>
          <a:p>
            <a:r>
              <a:rPr lang="en-US" sz="6000" dirty="0">
                <a:effectLst>
                  <a:outerShdw blurRad="38100" dist="38100" dir="2700000" algn="tl">
                    <a:srgbClr val="000000">
                      <a:alpha val="43137"/>
                    </a:srgbClr>
                  </a:outerShdw>
                </a:effectLst>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52330" y="2507223"/>
            <a:ext cx="5098440" cy="3424726"/>
          </a:xfrm>
        </p:spPr>
        <p:txBody>
          <a:bodyPr>
            <a:normAutofit/>
          </a:bodyPr>
          <a:lstStyle/>
          <a:p>
            <a:pPr algn="ctr"/>
            <a:r>
              <a:rPr lang="en-US" sz="1600" dirty="0"/>
              <a:t>Hitaya DApp is derived from a Sanskrit word which means Welfare</a:t>
            </a:r>
            <a:r>
              <a:rPr lang="en-US" sz="2400" dirty="0"/>
              <a:t>.</a:t>
            </a:r>
            <a:r>
              <a:rPr lang="en-US" sz="1200" dirty="0"/>
              <a:t>​ </a:t>
            </a:r>
          </a:p>
          <a:p>
            <a:endParaRPr lang="en-US" sz="1200" dirty="0"/>
          </a:p>
          <a:p>
            <a:pPr algn="ctr"/>
            <a:r>
              <a:rPr lang="en-US" sz="1600" dirty="0"/>
              <a:t>Hitaya DApp primary focus is to enable users belonging to an organization to transfer tokens or (HAT Tokens) which will be widely accepted in the organization as a form of coupons/currency in organization canteen, gyms or malls, or users can transfer this tokens among its peers or swap it with other tokens or currency, save contacts in blockchain, and view income/expenditure in a dashboard.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5" name="Picture 4" descr="Chart, scatter chart, bubble chart&#10;&#10;Description automatically generated">
            <a:extLst>
              <a:ext uri="{FF2B5EF4-FFF2-40B4-BE49-F238E27FC236}">
                <a16:creationId xmlns:a16="http://schemas.microsoft.com/office/drawing/2014/main" id="{DA6216AA-CC0D-4B7E-8C11-E2F6FD82E257}"/>
              </a:ext>
            </a:extLst>
          </p:cNvPr>
          <p:cNvPicPr>
            <a:picLocks noChangeAspect="1"/>
          </p:cNvPicPr>
          <p:nvPr/>
        </p:nvPicPr>
        <p:blipFill rotWithShape="1">
          <a:blip r:embed="rId2"/>
          <a:srcRect l="45981" t="41275" r="46102" b="41155"/>
          <a:stretch/>
        </p:blipFill>
        <p:spPr>
          <a:xfrm>
            <a:off x="4229100" y="1023229"/>
            <a:ext cx="965200" cy="120491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10" name="Picture 9" descr="Diagram&#10;&#10;Description automatically generated with medium confidence">
            <a:extLst>
              <a:ext uri="{FF2B5EF4-FFF2-40B4-BE49-F238E27FC236}">
                <a16:creationId xmlns:a16="http://schemas.microsoft.com/office/drawing/2014/main" id="{F9FD50C2-391B-4D90-A4D1-B1AF8932FC0F}"/>
              </a:ext>
            </a:extLst>
          </p:cNvPr>
          <p:cNvPicPr>
            <a:picLocks noChangeAspect="1"/>
          </p:cNvPicPr>
          <p:nvPr/>
        </p:nvPicPr>
        <p:blipFill>
          <a:blip r:embed="rId2"/>
          <a:stretch>
            <a:fillRect/>
          </a:stretch>
        </p:blipFill>
        <p:spPr>
          <a:xfrm>
            <a:off x="0" y="0"/>
            <a:ext cx="12184231" cy="6858000"/>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4" name="Picture 3" descr="A picture containing graphical user interface&#10;&#10;Description automatically generated">
            <a:extLst>
              <a:ext uri="{FF2B5EF4-FFF2-40B4-BE49-F238E27FC236}">
                <a16:creationId xmlns:a16="http://schemas.microsoft.com/office/drawing/2014/main" id="{0C97C833-FA14-4CDB-A099-882248BED17E}"/>
              </a:ext>
            </a:extLst>
          </p:cNvPr>
          <p:cNvPicPr>
            <a:picLocks noChangeAspect="1"/>
          </p:cNvPicPr>
          <p:nvPr/>
        </p:nvPicPr>
        <p:blipFill>
          <a:blip r:embed="rId2"/>
          <a:stretch>
            <a:fillRect/>
          </a:stretch>
        </p:blipFill>
        <p:spPr>
          <a:xfrm>
            <a:off x="0" y="-795"/>
            <a:ext cx="12192000" cy="6858795"/>
          </a:xfrm>
          <a:prstGeom prst="rect">
            <a:avLst/>
          </a:prstGeom>
        </p:spPr>
      </p:pic>
    </p:spTree>
    <p:extLst>
      <p:ext uri="{BB962C8B-B14F-4D97-AF65-F5344CB8AC3E}">
        <p14:creationId xmlns:p14="http://schemas.microsoft.com/office/powerpoint/2010/main" val="233451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028792" y="5151438"/>
            <a:ext cx="5111750" cy="1204912"/>
          </a:xfrm>
        </p:spPr>
        <p:txBody>
          <a:bodyPr anchor="b">
            <a:normAutofit/>
          </a:bodyPr>
          <a:lstStyle/>
          <a:p>
            <a:r>
              <a:rPr lang="en-US" sz="7200" dirty="0">
                <a:effectLst>
                  <a:outerShdw blurRad="38100" dist="38100" dir="2700000" algn="tl">
                    <a:srgbClr val="000000">
                      <a:alpha val="43137"/>
                    </a:srgbClr>
                  </a:outerShdw>
                </a:effectLst>
              </a:rPr>
              <a:t>wallet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6</a:t>
            </a:fld>
            <a:endParaRPr lang="en-US"/>
          </a:p>
        </p:txBody>
      </p:sp>
      <p:pic>
        <p:nvPicPr>
          <p:cNvPr id="16" name="Picture 15" descr="Graphical user interface, text, application, chat or text message&#10;&#10;Description automatically generated">
            <a:extLst>
              <a:ext uri="{FF2B5EF4-FFF2-40B4-BE49-F238E27FC236}">
                <a16:creationId xmlns:a16="http://schemas.microsoft.com/office/drawing/2014/main" id="{F50FD1BC-DC64-485C-843E-AA3F866E992F}"/>
              </a:ext>
            </a:extLst>
          </p:cNvPr>
          <p:cNvPicPr>
            <a:picLocks noChangeAspect="1"/>
          </p:cNvPicPr>
          <p:nvPr/>
        </p:nvPicPr>
        <p:blipFill>
          <a:blip r:embed="rId2"/>
          <a:stretch>
            <a:fillRect/>
          </a:stretch>
        </p:blipFill>
        <p:spPr>
          <a:xfrm>
            <a:off x="8229600" y="763885"/>
            <a:ext cx="3486150" cy="5038725"/>
          </a:xfrm>
          <a:prstGeom prst="rect">
            <a:avLst/>
          </a:prstGeom>
        </p:spPr>
      </p:pic>
      <p:pic>
        <p:nvPicPr>
          <p:cNvPr id="8" name="Picture 7" descr="Logo, icon&#10;&#10;Description automatically generated">
            <a:extLst>
              <a:ext uri="{FF2B5EF4-FFF2-40B4-BE49-F238E27FC236}">
                <a16:creationId xmlns:a16="http://schemas.microsoft.com/office/drawing/2014/main" id="{AEE2FD20-90BD-4754-80FF-E4B0A63CB2D3}"/>
              </a:ext>
            </a:extLst>
          </p:cNvPr>
          <p:cNvPicPr>
            <a:picLocks noChangeAspect="1"/>
          </p:cNvPicPr>
          <p:nvPr/>
        </p:nvPicPr>
        <p:blipFill>
          <a:blip r:embed="rId3"/>
          <a:stretch>
            <a:fillRect/>
          </a:stretch>
        </p:blipFill>
        <p:spPr>
          <a:xfrm>
            <a:off x="0" y="5333412"/>
            <a:ext cx="1028792" cy="938396"/>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3E9002FE-E6AA-49CC-93A0-3C3CA6CB9C09}"/>
              </a:ext>
            </a:extLst>
          </p:cNvPr>
          <p:cNvPicPr>
            <a:picLocks noChangeAspect="1"/>
          </p:cNvPicPr>
          <p:nvPr/>
        </p:nvPicPr>
        <p:blipFill rotWithShape="1">
          <a:blip r:embed="rId2"/>
          <a:srcRect t="-24" b="9108"/>
          <a:stretch/>
        </p:blipFill>
        <p:spPr>
          <a:xfrm>
            <a:off x="0" y="1"/>
            <a:ext cx="12192000" cy="6857999"/>
          </a:xfrm>
          <a:prstGeom prst="rect">
            <a:avLst/>
          </a:prstGeom>
        </p:spPr>
      </p:pic>
    </p:spTree>
    <p:extLst>
      <p:ext uri="{BB962C8B-B14F-4D97-AF65-F5344CB8AC3E}">
        <p14:creationId xmlns:p14="http://schemas.microsoft.com/office/powerpoint/2010/main" val="398033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3" name="Picture 2" descr="Graphical user interface, chart, application&#10;&#10;Description automatically generated">
            <a:extLst>
              <a:ext uri="{FF2B5EF4-FFF2-40B4-BE49-F238E27FC236}">
                <a16:creationId xmlns:a16="http://schemas.microsoft.com/office/drawing/2014/main" id="{ADAF72A7-2A99-4B38-BE64-D9003E4C8147}"/>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121734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6" name="Picture 5" descr="Graphical user interface&#10;&#10;Description automatically generated with low confidence">
            <a:extLst>
              <a:ext uri="{FF2B5EF4-FFF2-40B4-BE49-F238E27FC236}">
                <a16:creationId xmlns:a16="http://schemas.microsoft.com/office/drawing/2014/main" id="{2D986608-8B96-4788-A9ED-2DFC46320220}"/>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12249814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333</TotalTime>
  <Words>238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Hitaya DApp</vt:lpstr>
      <vt:lpstr>TIMELINE</vt:lpstr>
      <vt:lpstr>INTRODUCTION</vt:lpstr>
      <vt:lpstr>PowerPoint Presentation</vt:lpstr>
      <vt:lpstr>PowerPoint Presentation</vt:lpstr>
      <vt:lpstr>wallet</vt:lpstr>
      <vt:lpstr>PowerPoint Presentation</vt:lpstr>
      <vt:lpstr>PowerPoint Presentation</vt:lpstr>
      <vt:lpstr>PowerPoint Presentation</vt:lpstr>
      <vt:lpstr>PowerPoint Presentation</vt:lpstr>
      <vt:lpstr>PowerPoint Presentation</vt:lpstr>
      <vt:lpstr>TECHNOLOGIES USED IN THE APPLICATION</vt:lpstr>
      <vt:lpstr>FUTURE SCOPE .​</vt:lpstr>
      <vt:lpstr>IMPLEMENTING NFTs</vt:lpstr>
      <vt:lpstr>TRANSFER THE APPLICATION TO POLYGON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Arnab Das</dc:creator>
  <cp:lastModifiedBy>Arnab Das</cp:lastModifiedBy>
  <cp:revision>27</cp:revision>
  <dcterms:created xsi:type="dcterms:W3CDTF">2021-08-31T20:36:28Z</dcterms:created>
  <dcterms:modified xsi:type="dcterms:W3CDTF">2021-09-01T20:30:39Z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arnab.das01@ad.infosys.com</vt:lpwstr>
  </property>
  <property fmtid="{D5CDD505-2E9C-101B-9397-08002B2CF9AE}" pid="6" name="MSIP_Label_be4b3411-284d-4d31-bd4f-bc13ef7f1fd6_SetDate">
    <vt:lpwstr>2021-08-31T20:37:20.9335494Z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ActionId">
    <vt:lpwstr>1c140de1-4c4f-4978-82d0-0c08117bb0ee</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arnab.das01@ad.infosys.com</vt:lpwstr>
  </property>
  <property fmtid="{D5CDD505-2E9C-101B-9397-08002B2CF9AE}" pid="14" name="MSIP_Label_a0819fa7-4367-4500-ba88-dd630d977609_SetDate">
    <vt:lpwstr>2021-08-31T20:37:20.9335494Z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ActionId">
    <vt:lpwstr>1c140de1-4c4f-4978-82d0-0c08117bb0ee</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