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98" r:id="rId3"/>
    <p:sldId id="299" r:id="rId4"/>
    <p:sldId id="259" r:id="rId5"/>
    <p:sldId id="260" r:id="rId6"/>
    <p:sldId id="261" r:id="rId7"/>
    <p:sldId id="264" r:id="rId8"/>
    <p:sldId id="265" r:id="rId9"/>
    <p:sldId id="266" r:id="rId10"/>
    <p:sldId id="267" r:id="rId11"/>
    <p:sldId id="268" r:id="rId12"/>
    <p:sldId id="269" r:id="rId13"/>
    <p:sldId id="270" r:id="rId14"/>
    <p:sldId id="271" r:id="rId15"/>
    <p:sldId id="272" r:id="rId16"/>
    <p:sldId id="276" r:id="rId17"/>
    <p:sldId id="275" r:id="rId18"/>
    <p:sldId id="274" r:id="rId19"/>
    <p:sldId id="278" r:id="rId20"/>
    <p:sldId id="280" r:id="rId21"/>
    <p:sldId id="281" r:id="rId22"/>
    <p:sldId id="282" r:id="rId23"/>
    <p:sldId id="283" r:id="rId24"/>
    <p:sldId id="284" r:id="rId25"/>
    <p:sldId id="285" r:id="rId26"/>
    <p:sldId id="286" r:id="rId27"/>
    <p:sldId id="287" r:id="rId28"/>
    <p:sldId id="291" r:id="rId29"/>
    <p:sldId id="288" r:id="rId30"/>
    <p:sldId id="290"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71" d="100"/>
          <a:sy n="71" d="100"/>
        </p:scale>
        <p:origin x="275"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12-08-2022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30</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0791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4947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02059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508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28002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617851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22799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787370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79524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02061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11994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4390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32031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5866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2199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3983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12-08-2022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4085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3B8124-6683-41B0-AAF9-862FE4D03957}" type="datetimeFigureOut">
              <a:rPr lang="en-IN" smtClean="0"/>
              <a:t>12-08-2022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3999216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1705451"/>
            <a:ext cx="12192000" cy="1723549"/>
          </a:xfrm>
          <a:prstGeom prst="rect">
            <a:avLst/>
          </a:prstGeom>
          <a:noFill/>
        </p:spPr>
        <p:txBody>
          <a:bodyPr wrap="square">
            <a:spAutoFit/>
          </a:bodyPr>
          <a:lstStyle/>
          <a:p>
            <a:pPr algn="ctr"/>
            <a:r>
              <a:rPr lang="en-US" sz="4000" b="1" dirty="0">
                <a:ln/>
                <a:latin typeface="Bookman Old Style" panose="02050604050505020204" pitchFamily="18" charset="0"/>
              </a:rPr>
              <a:t>Presentation on</a:t>
            </a:r>
          </a:p>
          <a:p>
            <a:pPr algn="ctr"/>
            <a:r>
              <a:rPr lang="en-US" sz="4800" b="1" u="sng" dirty="0">
                <a:ln/>
                <a:latin typeface="Bookman Old Style" panose="02050604050505020204" pitchFamily="18" charset="0"/>
              </a:rPr>
              <a:t>Flight Price Prediction</a:t>
            </a:r>
            <a:endParaRPr lang="en-IN" sz="4800" b="1" u="sng" dirty="0">
              <a:ln/>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3739243" y="5428033"/>
            <a:ext cx="7564297" cy="584775"/>
          </a:xfrm>
          <a:prstGeom prst="rect">
            <a:avLst/>
          </a:prstGeom>
          <a:noFill/>
        </p:spPr>
        <p:txBody>
          <a:bodyPr wrap="square" rtlCol="0">
            <a:spAutoFit/>
          </a:bodyPr>
          <a:lstStyle/>
          <a:p>
            <a:r>
              <a:rPr lang="en-US" sz="3200" b="1" dirty="0">
                <a:latin typeface="Bookman Old Style" panose="02050604050505020204" pitchFamily="18" charset="0"/>
              </a:rPr>
              <a:t>Presented By: Jay Kumar Jain</a:t>
            </a:r>
            <a:endParaRPr lang="en-IN" sz="3200" b="1" dirty="0">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Univariate Analysis: Visualizing Counts of Categorical Variables</a:t>
            </a:r>
            <a:endParaRPr lang="en-IN" sz="3000" u="sng" dirty="0">
              <a:solidFill>
                <a:schemeClr val="accent1"/>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4" name="Picture 3">
            <a:extLst>
              <a:ext uri="{FF2B5EF4-FFF2-40B4-BE49-F238E27FC236}">
                <a16:creationId xmlns:a16="http://schemas.microsoft.com/office/drawing/2014/main" id="{AB1B238D-8F3A-3DB9-9EC5-EA7726FDADC9}"/>
              </a:ext>
            </a:extLst>
          </p:cNvPr>
          <p:cNvPicPr>
            <a:picLocks noChangeAspect="1"/>
          </p:cNvPicPr>
          <p:nvPr/>
        </p:nvPicPr>
        <p:blipFill>
          <a:blip r:embed="rId2"/>
          <a:stretch>
            <a:fillRect/>
          </a:stretch>
        </p:blipFill>
        <p:spPr>
          <a:xfrm>
            <a:off x="1014962" y="896033"/>
            <a:ext cx="9913263" cy="393089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94379"/>
            <a:ext cx="12192000"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pic>
        <p:nvPicPr>
          <p:cNvPr id="4" name="Picture 3">
            <a:extLst>
              <a:ext uri="{FF2B5EF4-FFF2-40B4-BE49-F238E27FC236}">
                <a16:creationId xmlns:a16="http://schemas.microsoft.com/office/drawing/2014/main" id="{F7763BFE-B304-3183-3CC3-0BDA393D0D61}"/>
              </a:ext>
            </a:extLst>
          </p:cNvPr>
          <p:cNvPicPr>
            <a:picLocks noChangeAspect="1"/>
          </p:cNvPicPr>
          <p:nvPr/>
        </p:nvPicPr>
        <p:blipFill>
          <a:blip r:embed="rId3"/>
          <a:stretch>
            <a:fillRect/>
          </a:stretch>
        </p:blipFill>
        <p:spPr>
          <a:xfrm>
            <a:off x="4616290" y="1044686"/>
            <a:ext cx="6982238" cy="2549851"/>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1"/>
                </a:solidFill>
                <a:latin typeface="Bookman Old Style" panose="02050604050505020204" pitchFamily="18" charset="0"/>
              </a:rPr>
              <a:t>Identifying the outliers using box plot</a:t>
            </a:r>
            <a:endParaRPr lang="en-IN" sz="3000" u="sng" dirty="0">
              <a:solidFill>
                <a:schemeClr val="accent1"/>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0"/>
            <a:ext cx="10935479" cy="553998"/>
          </a:xfrm>
          <a:prstGeom prst="rect">
            <a:avLst/>
          </a:prstGeom>
          <a:noFill/>
        </p:spPr>
        <p:txBody>
          <a:bodyPr wrap="square">
            <a:spAutoFit/>
          </a:bodyPr>
          <a:lstStyle/>
          <a:p>
            <a:pPr algn="ctr"/>
            <a:r>
              <a:rPr lang="en-US" sz="3000" u="sng" dirty="0">
                <a:solidFill>
                  <a:schemeClr val="accent1"/>
                </a:solidFill>
                <a:latin typeface="Bookman Old Style" panose="02050604050505020204" pitchFamily="18" charset="0"/>
              </a:rPr>
              <a:t>Correlation Between Features and Label</a:t>
            </a:r>
            <a:endParaRPr lang="en-IN" sz="3000" u="sng" dirty="0">
              <a:solidFill>
                <a:schemeClr val="accent1"/>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1"/>
                </a:solidFill>
                <a:latin typeface="Century" panose="02040604050505020304" pitchFamily="18" charset="0"/>
              </a:rPr>
              <a:t>Data Analysis Steps done</a:t>
            </a:r>
            <a:endParaRPr lang="en-IN" sz="3000" u="sng" dirty="0">
              <a:solidFill>
                <a:schemeClr val="accent1"/>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1"/>
                </a:solidFill>
                <a:latin typeface="Bookman Old Style" panose="02050604050505020204" pitchFamily="18" charset="0"/>
              </a:rPr>
              <a:t>Assumptions:</a:t>
            </a:r>
            <a:endParaRPr lang="en-IN" sz="3000" u="sng" dirty="0">
              <a:solidFill>
                <a:schemeClr val="accent1"/>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1"/>
                </a:solidFill>
                <a:latin typeface="Bookman Old Style" panose="02050604050505020204" pitchFamily="18" charset="0"/>
              </a:rPr>
              <a:t>Model Building:</a:t>
            </a:r>
            <a:endParaRPr lang="en-IN" sz="3000" u="sng" dirty="0">
              <a:solidFill>
                <a:schemeClr val="accent1"/>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1"/>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80" y="1345865"/>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05" y="1912882"/>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chemeClr val="accent1"/>
                </a:solidFill>
                <a:latin typeface="Century" panose="02040604050505020304" pitchFamily="18" charset="0"/>
              </a:rPr>
              <a:t> </a:t>
            </a:r>
            <a:r>
              <a:rPr lang="en-US" sz="3000" u="sng" dirty="0">
                <a:solidFill>
                  <a:schemeClr val="accent1"/>
                </a:solidFill>
                <a:latin typeface="Century" panose="02040604050505020304" pitchFamily="18" charset="0"/>
              </a:rPr>
              <a:t>ii. Random Forest Regressor:</a:t>
            </a: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68" y="153145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932" y="2482319"/>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chemeClr val="accent1"/>
                </a:solidFill>
                <a:latin typeface="Bookman Old Style" panose="02050604050505020204" pitchFamily="18" charset="0"/>
              </a:rPr>
              <a:t> </a:t>
            </a:r>
            <a:r>
              <a:rPr lang="en-US" sz="3000" u="sng" dirty="0">
                <a:solidFill>
                  <a:schemeClr val="accent1"/>
                </a:solidFill>
                <a:latin typeface="Bookman Old Style" panose="02050604050505020204" pitchFamily="18" charset="0"/>
              </a:rPr>
              <a:t>iii. Extra Trees Regressor: </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6" y="2014182"/>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170" y="2463268"/>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iv. Gradient Boosting Regressor:</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02" y="1565748"/>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533" y="218122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v. Extreme Gradient Boosting Regressor (XGB):</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66" y="1466680"/>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590" y="2076450"/>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867383" y="0"/>
            <a:ext cx="10457234"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vi. Bagging Regressor:</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35" y="1442674"/>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959" y="218122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1">
                    <a:lumMod val="75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1990930"/>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latin typeface="Century" panose="02040604050505020304" pitchFamily="18" charset="0"/>
                <a:ea typeface="Calibri" panose="020F0502020204030204" pitchFamily="34" charset="0"/>
                <a:cs typeface="Calibri" panose="020F0502020204030204" pitchFamily="34" charset="0"/>
              </a:rPr>
              <a:t>”</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p>
          <a:p>
            <a:pPr algn="just">
              <a:lnSpc>
                <a:spcPct val="107000"/>
              </a:lnSpc>
              <a:spcAft>
                <a:spcPts val="800"/>
              </a:spcAft>
            </a:pPr>
            <a:r>
              <a:rPr lang="en-IN"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Extra Trees Regressor. And used all the obtained best parameters to create the accuracy of final model.</a:t>
            </a:r>
            <a:endParaRPr lang="en-IN"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6344" y="2439849"/>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3486344" y="5211328"/>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1">
                    <a:lumMod val="75000"/>
                  </a:schemeClr>
                </a:solidFill>
                <a:latin typeface="Bookman Old Style" panose="02050604050505020204" pitchFamily="18" charset="0"/>
              </a:rPr>
              <a:t>Creating Final Model After Tuning:</a:t>
            </a:r>
            <a:endParaRPr lang="en-IN" sz="3000" u="sng" dirty="0">
              <a:solidFill>
                <a:schemeClr val="accent1">
                  <a:lumMod val="75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61" y="1467968"/>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477" y="218122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1">
                    <a:lumMod val="75000"/>
                  </a:schemeClr>
                </a:solidFill>
                <a:latin typeface="Bookman Old Style" panose="02050604050505020204" pitchFamily="18" charset="0"/>
              </a:rPr>
              <a:t>Introduction</a:t>
            </a:r>
            <a:endParaRPr lang="en-IN" sz="4000" u="sng" dirty="0">
              <a:solidFill>
                <a:schemeClr val="accent1">
                  <a:lumMod val="75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367205" y="1734274"/>
            <a:ext cx="11042431" cy="224516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id="{0153DECD-EA2A-4102-BC1B-C8E157781AF5}"/>
              </a:ext>
            </a:extLst>
          </p:cNvPr>
          <p:cNvSpPr txBox="1"/>
          <p:nvPr/>
        </p:nvSpPr>
        <p:spPr>
          <a:xfrm>
            <a:off x="367205" y="4137831"/>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73532"/>
            <a:ext cx="11935838" cy="553998"/>
          </a:xfrm>
          <a:prstGeom prst="rect">
            <a:avLst/>
          </a:prstGeom>
          <a:noFill/>
        </p:spPr>
        <p:txBody>
          <a:bodyPr wrap="square" rtlCol="0">
            <a:spAutoFit/>
          </a:bodyPr>
          <a:lstStyle/>
          <a:p>
            <a:pPr algn="ctr"/>
            <a:r>
              <a:rPr lang="en-US" sz="3000" u="sng" dirty="0">
                <a:solidFill>
                  <a:schemeClr val="accent1">
                    <a:lumMod val="75000"/>
                  </a:schemeClr>
                </a:solidFill>
                <a:latin typeface="Bookman Old Style" panose="02050604050505020204" pitchFamily="18" charset="0"/>
              </a:rPr>
              <a:t>Saving The Final Model And Predictions From Saved Model</a:t>
            </a:r>
            <a:endParaRPr lang="en-IN" sz="3000" u="sng" dirty="0">
              <a:solidFill>
                <a:schemeClr val="accent1">
                  <a:lumMod val="75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1">
                    <a:lumMod val="75000"/>
                  </a:schemeClr>
                </a:solidFill>
                <a:latin typeface="Bookman Old Style" panose="02050604050505020204" pitchFamily="18" charset="0"/>
              </a:rPr>
              <a:t>Conclusion:</a:t>
            </a:r>
            <a:endParaRPr lang="en-IN" sz="3000" u="sng" dirty="0">
              <a:solidFill>
                <a:schemeClr val="accent1">
                  <a:lumMod val="75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t>
            </a:r>
            <a:r>
              <a:rPr lang="en-US" dirty="0">
                <a:latin typeface="Century" panose="02040604050505020304" pitchFamily="18" charset="0"/>
              </a:rPr>
              <a:t>A</a:t>
            </a:r>
            <a:r>
              <a:rPr lang="en-US" b="0" i="0" dirty="0">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latin typeface="Century" panose="02040604050505020304" pitchFamily="18" charset="0"/>
              </a:rPr>
              <a:t>Extra Trees </a:t>
            </a:r>
            <a:r>
              <a:rPr lang="en-US" b="0" i="0" dirty="0">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latin typeface="Century" panose="02040604050505020304" pitchFamily="18" charset="0"/>
              </a:rPr>
              <a:t>s</a:t>
            </a:r>
            <a:r>
              <a:rPr lang="en-US" b="0" i="0" dirty="0">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1">
                    <a:lumMod val="75000"/>
                  </a:schemeClr>
                </a:solidFill>
                <a:latin typeface="Bookman Old Style" panose="02050604050505020204" pitchFamily="18" charset="0"/>
              </a:rPr>
              <a:t>Problem Statement</a:t>
            </a:r>
            <a:endParaRPr lang="en-IN" sz="4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1360644"/>
            <a:ext cx="11652689" cy="3274417"/>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09579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1">
                    <a:lumMod val="75000"/>
                  </a:schemeClr>
                </a:solidFill>
                <a:latin typeface="Bookman Old Style" panose="02050604050505020204" pitchFamily="18" charset="0"/>
              </a:rPr>
              <a:t>Problem Understanding</a:t>
            </a:r>
            <a:endParaRPr lang="en-IN" sz="4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7" y="1713280"/>
            <a:ext cx="11363691" cy="1846211"/>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3BC0877-542E-443E-8AE7-A89D57BF039E}"/>
              </a:ext>
            </a:extLst>
          </p:cNvPr>
          <p:cNvSpPr txBox="1"/>
          <p:nvPr/>
        </p:nvSpPr>
        <p:spPr>
          <a:xfrm>
            <a:off x="252917" y="3882436"/>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1">
                    <a:lumMod val="75000"/>
                  </a:schemeClr>
                </a:solidFill>
                <a:latin typeface="Bookman Old Style" panose="02050604050505020204" pitchFamily="18" charset="0"/>
              </a:rPr>
              <a:t>Benefits of Flight Price Prediction </a:t>
            </a:r>
            <a:endParaRPr lang="en-IN" sz="3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250824" y="1732426"/>
            <a:ext cx="11688763" cy="258532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250824" y="4482131"/>
            <a:ext cx="11537950" cy="923330"/>
          </a:xfrm>
          <a:prstGeom prst="rect">
            <a:avLst/>
          </a:prstGeom>
          <a:noFill/>
        </p:spPr>
        <p:txBody>
          <a:bodyPr wrap="square">
            <a:spAutoFit/>
          </a:bodyPr>
          <a:lstStyle/>
          <a:p>
            <a:pPr algn="just"/>
            <a:r>
              <a:rPr lang="en-US" b="0" i="0" dirty="0">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1">
                    <a:lumMod val="75000"/>
                  </a:schemeClr>
                </a:solidFill>
                <a:latin typeface="Bookman Old Style" panose="02050604050505020204" pitchFamily="18" charset="0"/>
              </a:rPr>
              <a:t>Exploratory Data Analysis (EDA) Steps</a:t>
            </a:r>
            <a:endParaRPr lang="en-IN" sz="3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effectLst/>
                <a:latin typeface="Century" panose="02040604050505020304" pitchFamily="18" charset="0"/>
                <a:ea typeface="Calibri" panose="020F0502020204030204" pitchFamily="34" charset="0"/>
              </a:rPr>
              <a:t>time.</a:t>
            </a:r>
            <a:r>
              <a:rPr lang="en-IN" sz="1800" dirty="0" err="1">
                <a:effectLst/>
                <a:latin typeface="Century" panose="02040604050505020304" pitchFamily="18" charset="0"/>
                <a:ea typeface="Calibri" panose="020F0502020204030204" pitchFamily="34" charset="0"/>
                <a:cs typeface="Calibri" panose="020F0502020204030204" pitchFamily="34" charset="0"/>
              </a:rPr>
              <a:t>Extracted</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effectLst/>
                <a:latin typeface="Century" panose="02040604050505020304" pitchFamily="18" charset="0"/>
                <a:ea typeface="Calibri" panose="020F0502020204030204" pitchFamily="34" charset="0"/>
                <a:cs typeface="Calibri" panose="020F0502020204030204" pitchFamily="34" charset="0"/>
              </a:rPr>
              <a:t>Me</a:t>
            </a:r>
            <a:r>
              <a:rPr lang="en-IN" dirty="0" err="1">
                <a:latin typeface="Century" panose="02040604050505020304" pitchFamily="18" charset="0"/>
                <a:ea typeface="Calibri" panose="020F0502020204030204" pitchFamily="34" charset="0"/>
                <a:cs typeface="Calibri" panose="020F0502020204030204" pitchFamily="34" charset="0"/>
              </a:rPr>
              <a:t>al_availability</a:t>
            </a:r>
            <a:r>
              <a:rPr lang="en-IN"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latin typeface="Century" panose="02040604050505020304" pitchFamily="18" charset="0"/>
                <a:ea typeface="Calibri" panose="020F0502020204030204" pitchFamily="34" charset="0"/>
                <a:cs typeface="Calibri" panose="020F0502020204030204" pitchFamily="34" charset="0"/>
              </a:rPr>
              <a:t>Number_of_stops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00269" y="261257"/>
            <a:ext cx="10991461"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Visualization :Univariate Analysis for Numerical Variables</a:t>
            </a:r>
            <a:endParaRPr lang="en-IN" sz="3000" u="sng" dirty="0">
              <a:solidFill>
                <a:schemeClr val="accent1"/>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4" name="Picture 3">
            <a:extLst>
              <a:ext uri="{FF2B5EF4-FFF2-40B4-BE49-F238E27FC236}">
                <a16:creationId xmlns:a16="http://schemas.microsoft.com/office/drawing/2014/main" id="{05A6E361-7F5D-396D-EC71-DD05B2A10D66}"/>
              </a:ext>
            </a:extLst>
          </p:cNvPr>
          <p:cNvPicPr>
            <a:picLocks noChangeAspect="1"/>
          </p:cNvPicPr>
          <p:nvPr/>
        </p:nvPicPr>
        <p:blipFill>
          <a:blip r:embed="rId2"/>
          <a:stretch>
            <a:fillRect/>
          </a:stretch>
        </p:blipFill>
        <p:spPr>
          <a:xfrm>
            <a:off x="6200742" y="1696167"/>
            <a:ext cx="5550185" cy="4305521"/>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Univariate Analysis: Visualizing Counts of Categorical Variables</a:t>
            </a:r>
            <a:endParaRPr lang="en-IN" sz="3000" u="sng" dirty="0">
              <a:solidFill>
                <a:schemeClr val="accent1"/>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5" name="Picture 4">
            <a:extLst>
              <a:ext uri="{FF2B5EF4-FFF2-40B4-BE49-F238E27FC236}">
                <a16:creationId xmlns:a16="http://schemas.microsoft.com/office/drawing/2014/main" id="{F367C4B9-A6B6-E50B-A99B-CA8B64BBF880}"/>
              </a:ext>
            </a:extLst>
          </p:cNvPr>
          <p:cNvPicPr>
            <a:picLocks noChangeAspect="1"/>
          </p:cNvPicPr>
          <p:nvPr/>
        </p:nvPicPr>
        <p:blipFill>
          <a:blip r:embed="rId2"/>
          <a:stretch>
            <a:fillRect/>
          </a:stretch>
        </p:blipFill>
        <p:spPr>
          <a:xfrm>
            <a:off x="1232597" y="1225809"/>
            <a:ext cx="6545057" cy="2929693"/>
          </a:xfrm>
          <a:prstGeom prst="rect">
            <a:avLst/>
          </a:prstGeom>
        </p:spPr>
      </p:pic>
      <p:pic>
        <p:nvPicPr>
          <p:cNvPr id="7" name="Picture 6">
            <a:extLst>
              <a:ext uri="{FF2B5EF4-FFF2-40B4-BE49-F238E27FC236}">
                <a16:creationId xmlns:a16="http://schemas.microsoft.com/office/drawing/2014/main" id="{C54688A8-4010-F81C-3DCE-6706DEC89737}"/>
              </a:ext>
            </a:extLst>
          </p:cNvPr>
          <p:cNvPicPr>
            <a:picLocks noChangeAspect="1"/>
          </p:cNvPicPr>
          <p:nvPr/>
        </p:nvPicPr>
        <p:blipFill>
          <a:blip r:embed="rId3"/>
          <a:stretch>
            <a:fillRect/>
          </a:stretch>
        </p:blipFill>
        <p:spPr>
          <a:xfrm>
            <a:off x="8702837" y="1258474"/>
            <a:ext cx="3182406" cy="2897027"/>
          </a:xfrm>
          <a:prstGeom prst="rect">
            <a:avLst/>
          </a:prstGeom>
        </p:spPr>
      </p:pic>
    </p:spTree>
    <p:extLst>
      <p:ext uri="{BB962C8B-B14F-4D97-AF65-F5344CB8AC3E}">
        <p14:creationId xmlns:p14="http://schemas.microsoft.com/office/powerpoint/2010/main" val="333367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1242</TotalTime>
  <Words>3317</Words>
  <Application>Microsoft Office PowerPoint</Application>
  <PresentationFormat>Widescreen</PresentationFormat>
  <Paragraphs>142</Paragraphs>
  <Slides>32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Bookman Old Style</vt:lpstr>
      <vt:lpstr>Calibri</vt:lpstr>
      <vt:lpstr>Century</vt:lpstr>
      <vt:lpstr>Century Gothic</vt:lpstr>
      <vt:lpstr>Helvetica Neue</vt:lpstr>
      <vt:lpstr>Monotype Corsiva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jay kumar jain</cp:lastModifiedBy>
  <cp:revision>121</cp:revision>
  <dcterms:created xsi:type="dcterms:W3CDTF">2021-10-24T08:35:25Z</dcterms:created>
  <dcterms:modified xsi:type="dcterms:W3CDTF">2022-08-12T09:04:03Z</dcterms:modified>
</cp:coreProperties>
</file>