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8" r:id="rId2"/>
    <p:sldId id="339" r:id="rId3"/>
    <p:sldId id="340" r:id="rId4"/>
    <p:sldId id="343" r:id="rId5"/>
    <p:sldId id="344" r:id="rId6"/>
    <p:sldId id="341" r:id="rId7"/>
    <p:sldId id="342" r:id="rId8"/>
    <p:sldId id="345" r:id="rId9"/>
    <p:sldId id="347" r:id="rId10"/>
    <p:sldId id="349" r:id="rId11"/>
    <p:sldId id="351" r:id="rId12"/>
    <p:sldId id="380" r:id="rId13"/>
    <p:sldId id="381" r:id="rId14"/>
    <p:sldId id="352" r:id="rId15"/>
    <p:sldId id="354" r:id="rId16"/>
    <p:sldId id="356" r:id="rId17"/>
    <p:sldId id="364" r:id="rId18"/>
    <p:sldId id="365" r:id="rId19"/>
    <p:sldId id="379" r:id="rId20"/>
    <p:sldId id="366" r:id="rId21"/>
    <p:sldId id="367" r:id="rId22"/>
    <p:sldId id="368" r:id="rId23"/>
    <p:sldId id="369" r:id="rId24"/>
    <p:sldId id="370" r:id="rId25"/>
    <p:sldId id="382" r:id="rId26"/>
    <p:sldId id="383" r:id="rId27"/>
    <p:sldId id="372" r:id="rId28"/>
    <p:sldId id="384" r:id="rId29"/>
    <p:sldId id="373" r:id="rId30"/>
    <p:sldId id="3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258"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15581B-69BE-4702-BF65-BC502EAFFC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58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2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5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15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03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B90B0-FDA1-4658-B85E-FB273AE11D2A}"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67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B90B0-FDA1-4658-B85E-FB273AE11D2A}"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5581B-69BE-4702-BF65-BC502EAFFC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61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B90B0-FDA1-4658-B85E-FB273AE11D2A}"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5581B-69BE-4702-BF65-BC502EAFFC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33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B90B0-FDA1-4658-B85E-FB273AE11D2A}"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14429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B90B0-FDA1-4658-B85E-FB273AE11D2A}"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95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3DB90B0-FDA1-4658-B85E-FB273AE11D2A}" type="datetimeFigureOut">
              <a:rPr lang="en-US" smtClean="0"/>
              <a:t>9/11/2022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87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DB90B0-FDA1-4658-B85E-FB273AE11D2A}" type="datetimeFigureOut">
              <a:rPr lang="en-US" smtClean="0"/>
              <a:t>9/11/2022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15581B-69BE-4702-BF65-BC502EAFFC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784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61080" y="6057292"/>
            <a:ext cx="5180107" cy="504056"/>
          </a:xfrm>
        </p:spPr>
        <p:txBody>
          <a:bodyPr>
            <a:normAutofit fontScale="70000" lnSpcReduction="20000"/>
          </a:bodyPr>
          <a:lstStyle/>
          <a:p>
            <a:r>
              <a:rPr lang="en-US" b="1" i="1" dirty="0">
                <a:solidFill>
                  <a:srgbClr val="E05F2C"/>
                </a:solidFill>
              </a:rPr>
              <a:t>                      </a:t>
            </a:r>
            <a:r>
              <a:rPr lang="en-US" sz="2800" b="1" i="1" dirty="0">
                <a:solidFill>
                  <a:schemeClr val="tx1">
                    <a:lumMod val="95000"/>
                    <a:lumOff val="5000"/>
                  </a:schemeClr>
                </a:solidFill>
              </a:rPr>
              <a:t>Presented By: JAY KUMAR JAIN</a:t>
            </a:r>
          </a:p>
        </p:txBody>
      </p:sp>
      <p:sp>
        <p:nvSpPr>
          <p:cNvPr id="48" name="Rectangle 47">
            <a:extLst>
              <a:ext uri="{FF2B5EF4-FFF2-40B4-BE49-F238E27FC236}">
                <a16:creationId xmlns:a16="http://schemas.microsoft.com/office/drawing/2014/main" id="{D5E70A75-9E53-42DC-AF9C-D15EA1B4F7A1}"/>
              </a:ext>
            </a:extLst>
          </p:cNvPr>
          <p:cNvSpPr/>
          <p:nvPr/>
        </p:nvSpPr>
        <p:spPr>
          <a:xfrm>
            <a:off x="0" y="16590"/>
            <a:ext cx="6861080" cy="734224"/>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5A83606-ABA4-48D3-8BC5-4B6CA679E844}"/>
              </a:ext>
            </a:extLst>
          </p:cNvPr>
          <p:cNvSpPr/>
          <p:nvPr/>
        </p:nvSpPr>
        <p:spPr>
          <a:xfrm>
            <a:off x="1074626" y="6309320"/>
            <a:ext cx="6840760" cy="548680"/>
          </a:xfrm>
          <a:prstGeom prst="rect">
            <a:avLst/>
          </a:pr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Micro Loan: कम क्रेडिट स्कोर पर भी उठाया जा सकता है माइक्रोलोन का लाभ,  जानिए क्या है प्रोसेस| Zee Business Hindi">
            <a:extLst>
              <a:ext uri="{FF2B5EF4-FFF2-40B4-BE49-F238E27FC236}">
                <a16:creationId xmlns:a16="http://schemas.microsoft.com/office/drawing/2014/main" id="{34E37299-3836-4AB7-994B-20EA046F6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683" y="912739"/>
            <a:ext cx="8096250" cy="45529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7117601-7F52-460B-A0A5-317B19FB93B2}"/>
              </a:ext>
            </a:extLst>
          </p:cNvPr>
          <p:cNvSpPr>
            <a:spLocks noGrp="1"/>
          </p:cNvSpPr>
          <p:nvPr>
            <p:ph type="ctrTitle"/>
          </p:nvPr>
        </p:nvSpPr>
        <p:spPr>
          <a:xfrm>
            <a:off x="1391479" y="802299"/>
            <a:ext cx="9663374" cy="1318050"/>
          </a:xfrm>
        </p:spPr>
        <p:txBody>
          <a:bodyPr>
            <a:normAutofit/>
          </a:bodyPr>
          <a:lstStyle/>
          <a:p>
            <a:r>
              <a:rPr lang="en-US" sz="4400" dirty="0">
                <a:latin typeface="Bahnschrift SemiBold SemiConden" panose="020B0502040204020203" pitchFamily="34" charset="0"/>
              </a:rPr>
              <a:t>Project Report On </a:t>
            </a:r>
            <a:br>
              <a:rPr lang="en-US" sz="4400" dirty="0">
                <a:latin typeface="Bahnschrift SemiBold SemiConden" panose="020B0502040204020203" pitchFamily="34" charset="0"/>
              </a:rPr>
            </a:br>
            <a:r>
              <a:rPr lang="en-US" sz="4400" dirty="0">
                <a:latin typeface="Bahnschrift SemiBold SemiConden" panose="020B0502040204020203" pitchFamily="34" charset="0"/>
              </a:rPr>
              <a:t>Micro Credit Defaulter</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722784" y="654579"/>
            <a:ext cx="9829799" cy="1008112"/>
          </a:xfrm>
        </p:spPr>
        <p:txBody>
          <a:bodyPr>
            <a:normAutofit/>
          </a:bodyPr>
          <a:lstStyle/>
          <a:p>
            <a:r>
              <a:rPr lang="en-IN" b="1" dirty="0">
                <a:solidFill>
                  <a:srgbClr val="FF0000"/>
                </a:solidFill>
              </a:rPr>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dirty="0">
              <a:solidFill>
                <a:srgbClr val="000000"/>
              </a:solidFill>
              <a:latin typeface="Century" panose="02040604050505020304" pitchFamily="18" charset="0"/>
            </a:endParaRPr>
          </a:p>
          <a:p>
            <a:pPr>
              <a:buFont typeface="Wingdings" panose="05000000000000000000" pitchFamily="2" charset="2"/>
              <a:buChar char="ü"/>
            </a:pPr>
            <a:r>
              <a:rPr lang="en-US" sz="2000" dirty="0">
                <a:solidFill>
                  <a:srgbClr val="000000"/>
                </a:solidFill>
                <a:latin typeface="Century" panose="02040604050505020304" pitchFamily="18" charset="0"/>
              </a:rPr>
              <a:t>There is a data </a:t>
            </a:r>
            <a:r>
              <a:rPr lang="en-US" sz="2000" dirty="0" err="1">
                <a:solidFill>
                  <a:srgbClr val="000000"/>
                </a:solidFill>
                <a:latin typeface="Century" panose="02040604050505020304" pitchFamily="18" charset="0"/>
              </a:rPr>
              <a:t>imbalancing</a:t>
            </a:r>
            <a:r>
              <a:rPr lang="en-US" sz="2000" dirty="0">
                <a:solidFill>
                  <a:srgbClr val="000000"/>
                </a:solidFill>
                <a:latin typeface="Century" panose="02040604050505020304" pitchFamily="18" charset="0"/>
              </a:rPr>
              <a:t> issue so we have to treat this by using oversampling or </a:t>
            </a:r>
            <a:r>
              <a:rPr lang="en-US" sz="2000" dirty="0" err="1">
                <a:solidFill>
                  <a:srgbClr val="000000"/>
                </a:solidFill>
                <a:latin typeface="Century" panose="02040604050505020304" pitchFamily="18" charset="0"/>
              </a:rPr>
              <a:t>undersampling</a:t>
            </a:r>
            <a:r>
              <a:rPr lang="en-US" sz="2000" dirty="0">
                <a:solidFill>
                  <a:srgbClr val="000000"/>
                </a:solidFill>
                <a:latin typeface="Century" panose="02040604050505020304" pitchFamily="18" charset="0"/>
              </a:rPr>
              <a:t>.</a:t>
            </a:r>
            <a:endParaRPr lang="en-IN" sz="2000" dirty="0">
              <a:latin typeface="Century" panose="02040604050505020304" pitchFamily="18" charset="0"/>
            </a:endParaRPr>
          </a:p>
        </p:txBody>
      </p:sp>
      <p:pic>
        <p:nvPicPr>
          <p:cNvPr id="3" name="Picture 2">
            <a:extLst>
              <a:ext uri="{FF2B5EF4-FFF2-40B4-BE49-F238E27FC236}">
                <a16:creationId xmlns:a16="http://schemas.microsoft.com/office/drawing/2014/main" id="{3AB9A3C9-356E-4FFD-80BD-CCA8BE059CD6}"/>
              </a:ext>
            </a:extLst>
          </p:cNvPr>
          <p:cNvPicPr>
            <a:picLocks noChangeAspect="1"/>
          </p:cNvPicPr>
          <p:nvPr/>
        </p:nvPicPr>
        <p:blipFill>
          <a:blip r:embed="rId2"/>
          <a:stretch>
            <a:fillRect/>
          </a:stretch>
        </p:blipFill>
        <p:spPr>
          <a:xfrm>
            <a:off x="1775791" y="1443253"/>
            <a:ext cx="4922839" cy="3971494"/>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a:bodyPr>
          <a:lstStyle/>
          <a:p>
            <a:r>
              <a:rPr lang="en-IN" b="1" dirty="0">
                <a:solidFill>
                  <a:srgbClr val="FF0000"/>
                </a:solidFill>
              </a:rPr>
              <a:t>Vizualization[Bivariate]:</a:t>
            </a:r>
          </a:p>
        </p:txBody>
      </p:sp>
      <p:pic>
        <p:nvPicPr>
          <p:cNvPr id="3" name="Picture 2">
            <a:extLst>
              <a:ext uri="{FF2B5EF4-FFF2-40B4-BE49-F238E27FC236}">
                <a16:creationId xmlns:a16="http://schemas.microsoft.com/office/drawing/2014/main" id="{01B46316-8376-4FB4-AAF2-EA150FF533D3}"/>
              </a:ext>
            </a:extLst>
          </p:cNvPr>
          <p:cNvPicPr>
            <a:picLocks noChangeAspect="1"/>
          </p:cNvPicPr>
          <p:nvPr/>
        </p:nvPicPr>
        <p:blipFill>
          <a:blip r:embed="rId2"/>
          <a:stretch>
            <a:fillRect/>
          </a:stretch>
        </p:blipFill>
        <p:spPr>
          <a:xfrm>
            <a:off x="682463" y="620688"/>
            <a:ext cx="8116979" cy="6130910"/>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FFB-B29A-4FF5-A5F4-AE0A7BA85C0A}"/>
              </a:ext>
            </a:extLst>
          </p:cNvPr>
          <p:cNvSpPr>
            <a:spLocks noGrp="1"/>
          </p:cNvSpPr>
          <p:nvPr>
            <p:ph type="title"/>
          </p:nvPr>
        </p:nvSpPr>
        <p:spPr>
          <a:xfrm>
            <a:off x="944218" y="85272"/>
            <a:ext cx="7643191" cy="1105866"/>
          </a:xfrm>
        </p:spPr>
        <p:txBody>
          <a:bodyPr>
            <a:normAutofit fontScale="90000"/>
          </a:bodyPr>
          <a:lstStyle/>
          <a:p>
            <a:r>
              <a:rPr lang="en-IN" sz="4000" b="1" dirty="0">
                <a:solidFill>
                  <a:srgbClr val="FF0000"/>
                </a:solidFill>
              </a:rPr>
              <a:t>Visualization of numerical columns:</a:t>
            </a:r>
            <a:endParaRPr lang="en-US" b="1" dirty="0">
              <a:solidFill>
                <a:srgbClr val="FF0000"/>
              </a:solidFill>
            </a:endParaRPr>
          </a:p>
        </p:txBody>
      </p:sp>
      <p:pic>
        <p:nvPicPr>
          <p:cNvPr id="4" name="Content Placeholder 3">
            <a:extLst>
              <a:ext uri="{FF2B5EF4-FFF2-40B4-BE49-F238E27FC236}">
                <a16:creationId xmlns:a16="http://schemas.microsoft.com/office/drawing/2014/main" id="{553C03A8-2609-4185-8C45-FD59240F71BB}"/>
              </a:ext>
            </a:extLst>
          </p:cNvPr>
          <p:cNvPicPr>
            <a:picLocks noGrp="1" noChangeAspect="1"/>
          </p:cNvPicPr>
          <p:nvPr>
            <p:ph idx="1"/>
          </p:nvPr>
        </p:nvPicPr>
        <p:blipFill>
          <a:blip r:embed="rId2"/>
          <a:stretch>
            <a:fillRect/>
          </a:stretch>
        </p:blipFill>
        <p:spPr>
          <a:xfrm>
            <a:off x="944218" y="1191138"/>
            <a:ext cx="7222651" cy="5460763"/>
          </a:xfrm>
          <a:prstGeom prst="rect">
            <a:avLst/>
          </a:prstGeom>
        </p:spPr>
      </p:pic>
    </p:spTree>
    <p:extLst>
      <p:ext uri="{BB962C8B-B14F-4D97-AF65-F5344CB8AC3E}">
        <p14:creationId xmlns:p14="http://schemas.microsoft.com/office/powerpoint/2010/main" val="259204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6B9-6307-4A2E-AF23-D100D4836AE5}"/>
              </a:ext>
            </a:extLst>
          </p:cNvPr>
          <p:cNvSpPr>
            <a:spLocks noGrp="1"/>
          </p:cNvSpPr>
          <p:nvPr>
            <p:ph type="title"/>
          </p:nvPr>
        </p:nvSpPr>
        <p:spPr/>
        <p:txBody>
          <a:bodyPr/>
          <a:lstStyle/>
          <a:p>
            <a:r>
              <a:rPr lang="en-US" b="1" dirty="0" err="1">
                <a:solidFill>
                  <a:srgbClr val="FF0000"/>
                </a:solidFill>
              </a:rPr>
              <a:t>Vizualization</a:t>
            </a:r>
            <a:endParaRPr lang="en-US" b="1" dirty="0">
              <a:solidFill>
                <a:srgbClr val="FF0000"/>
              </a:solidFill>
            </a:endParaRPr>
          </a:p>
        </p:txBody>
      </p:sp>
      <p:pic>
        <p:nvPicPr>
          <p:cNvPr id="4" name="Content Placeholder 3">
            <a:extLst>
              <a:ext uri="{FF2B5EF4-FFF2-40B4-BE49-F238E27FC236}">
                <a16:creationId xmlns:a16="http://schemas.microsoft.com/office/drawing/2014/main" id="{DB30ACCB-0EE5-499B-A78F-B63C9A30A9E7}"/>
              </a:ext>
            </a:extLst>
          </p:cNvPr>
          <p:cNvPicPr>
            <a:picLocks noGrp="1" noChangeAspect="1"/>
          </p:cNvPicPr>
          <p:nvPr>
            <p:ph idx="1"/>
          </p:nvPr>
        </p:nvPicPr>
        <p:blipFill>
          <a:blip r:embed="rId2"/>
          <a:stretch>
            <a:fillRect/>
          </a:stretch>
        </p:blipFill>
        <p:spPr>
          <a:xfrm>
            <a:off x="983974" y="1438897"/>
            <a:ext cx="6689035" cy="5154014"/>
          </a:xfrm>
          <a:prstGeom prst="rect">
            <a:avLst/>
          </a:prstGeom>
        </p:spPr>
      </p:pic>
    </p:spTree>
    <p:extLst>
      <p:ext uri="{BB962C8B-B14F-4D97-AF65-F5344CB8AC3E}">
        <p14:creationId xmlns:p14="http://schemas.microsoft.com/office/powerpoint/2010/main" val="393823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4002" y="116632"/>
            <a:ext cx="9829799" cy="576064"/>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4002" y="548680"/>
            <a:ext cx="9829799" cy="6192688"/>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latin typeface="Century" panose="02040604050505020304" pitchFamily="18" charset="0"/>
                <a:ea typeface="Times New Roman" panose="02020603050405020304" pitchFamily="18" charset="0"/>
              </a:rPr>
              <a:t>comparitively</a:t>
            </a:r>
            <a:r>
              <a:rPr lang="en-IN" sz="1600" dirty="0">
                <a:solidFill>
                  <a:srgbClr val="000000"/>
                </a:solidFill>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0"/>
            <a:ext cx="9829799" cy="548680"/>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404664"/>
            <a:ext cx="9829799"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624610" y="0"/>
            <a:ext cx="10729192" cy="548680"/>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444083" y="608787"/>
            <a:ext cx="10729192"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19. Customers with a high value of Total amount of loans taken by the user in the last 30 days(amnt_loans30)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b="1" dirty="0">
                <a:solidFill>
                  <a:srgbClr val="FF0000"/>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b="1" dirty="0">
                <a:solidFill>
                  <a:srgbClr val="FF0000"/>
                </a:solidFill>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latin typeface="Century" panose="02040604050505020304" pitchFamily="18" charset="0"/>
                <a:ea typeface="Calibri" panose="020F0502020204030204" pitchFamily="34" charset="0"/>
                <a:cs typeface="Times New Roman" panose="02020603050405020304" pitchFamily="18" charset="0"/>
              </a:rPr>
              <a:t>johnson</a:t>
            </a:r>
            <a:r>
              <a:rPr lang="en-IN" sz="20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Normalization.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4002" y="44624"/>
            <a:ext cx="9829799" cy="1656184"/>
          </a:xfrm>
        </p:spPr>
        <p:txBody>
          <a:bodyPr>
            <a:normAutofit/>
          </a:bodyPr>
          <a:lstStyle/>
          <a:p>
            <a:r>
              <a:rPr lang="en-IN" b="1" dirty="0">
                <a:solidFill>
                  <a:srgbClr val="FF0000"/>
                </a:solidFill>
              </a:rPr>
              <a:t>Data Balancing:</a:t>
            </a:r>
          </a:p>
        </p:txBody>
      </p:sp>
      <p:sp>
        <p:nvSpPr>
          <p:cNvPr id="6" name="TextBox 5">
            <a:extLst>
              <a:ext uri="{FF2B5EF4-FFF2-40B4-BE49-F238E27FC236}">
                <a16:creationId xmlns:a16="http://schemas.microsoft.com/office/drawing/2014/main" id="{2C8524B7-EF48-4E93-A9A0-A5D930AD442E}"/>
              </a:ext>
            </a:extLst>
          </p:cNvPr>
          <p:cNvSpPr txBox="1"/>
          <p:nvPr/>
        </p:nvSpPr>
        <p:spPr>
          <a:xfrm>
            <a:off x="7500730" y="2228671"/>
            <a:ext cx="3474389" cy="1200329"/>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0000"/>
                </a:solidFill>
                <a:latin typeface="Century" panose="02040604050505020304" pitchFamily="18" charset="0"/>
                <a:ea typeface="Calibri" panose="020F0502020204030204" pitchFamily="34" charset="0"/>
              </a:rPr>
              <a:t>I have used oversampling (SMOTE) to get rid of data imbalancing.</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pic>
        <p:nvPicPr>
          <p:cNvPr id="3" name="Picture 2">
            <a:extLst>
              <a:ext uri="{FF2B5EF4-FFF2-40B4-BE49-F238E27FC236}">
                <a16:creationId xmlns:a16="http://schemas.microsoft.com/office/drawing/2014/main" id="{C63D1653-D3A2-4141-A006-4EB720A9C707}"/>
              </a:ext>
            </a:extLst>
          </p:cNvPr>
          <p:cNvPicPr>
            <a:picLocks noChangeAspect="1"/>
          </p:cNvPicPr>
          <p:nvPr/>
        </p:nvPicPr>
        <p:blipFill>
          <a:blip r:embed="rId2"/>
          <a:stretch>
            <a:fillRect/>
          </a:stretch>
        </p:blipFill>
        <p:spPr>
          <a:xfrm>
            <a:off x="1704084" y="1256452"/>
            <a:ext cx="5113498" cy="5377340"/>
          </a:xfrm>
          <a:prstGeom prst="rect">
            <a:avLst/>
          </a:prstGeom>
        </p:spPr>
      </p:pic>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722711" y="35694"/>
            <a:ext cx="4617916" cy="640167"/>
          </a:xfrm>
        </p:spPr>
        <p:txBody>
          <a:bodyPr/>
          <a:lstStyle/>
          <a:p>
            <a:r>
              <a:rPr lang="en-IN" b="1" dirty="0">
                <a:solidFill>
                  <a:srgbClr val="FF0000"/>
                </a:solidFill>
              </a:rPr>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425727" y="675861"/>
            <a:ext cx="9829799" cy="4968552"/>
          </a:xfrm>
        </p:spPr>
        <p:txBody>
          <a:bodyPr>
            <a:noAutofit/>
          </a:bodyPr>
          <a:lstStyle/>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BaggingClassifier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Logistic </a:t>
            </a:r>
            <a:r>
              <a:rPr lang="en-IN" sz="1900" dirty="0" err="1">
                <a:latin typeface="Century" panose="02040604050505020304" pitchFamily="18" charset="0"/>
                <a:ea typeface="Calibri" panose="020F0502020204030204" pitchFamily="34" charset="0"/>
                <a:cs typeface="Times New Roman" panose="02020603050405020304" pitchFamily="18" charset="0"/>
              </a:rPr>
              <a:t>Regresson</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DecisionTreeClassifier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K-Neighbour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GuassianNB</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Random Forest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4002" y="0"/>
            <a:ext cx="9829799" cy="692696"/>
          </a:xfrm>
        </p:spPr>
        <p:txBody>
          <a:bodyPr>
            <a:normAutofit/>
          </a:bodyPr>
          <a:lstStyle/>
          <a:p>
            <a:r>
              <a:rPr lang="en-IN" sz="3200" b="1" dirty="0" err="1">
                <a:solidFill>
                  <a:srgbClr val="FF0000"/>
                </a:solidFill>
              </a:rPr>
              <a:t>i</a:t>
            </a:r>
            <a:r>
              <a:rPr lang="en-IN" sz="3200" b="1" dirty="0">
                <a:solidFill>
                  <a:srgbClr val="FF0000"/>
                </a:solidFill>
              </a:rPr>
              <a:t>) Logistic </a:t>
            </a:r>
            <a:r>
              <a:rPr lang="en-IN" sz="3200" b="1" dirty="0" err="1">
                <a:solidFill>
                  <a:srgbClr val="FF0000"/>
                </a:solidFill>
              </a:rPr>
              <a:t>regresson</a:t>
            </a:r>
            <a:r>
              <a:rPr lang="en-IN" sz="3200" b="1" dirty="0">
                <a:solidFill>
                  <a:srgbClr val="FF0000"/>
                </a:solidFill>
              </a:rPr>
              <a:t>:</a:t>
            </a:r>
          </a:p>
        </p:txBody>
      </p:sp>
      <p:pic>
        <p:nvPicPr>
          <p:cNvPr id="5" name="Content Placeholder 4">
            <a:extLst>
              <a:ext uri="{FF2B5EF4-FFF2-40B4-BE49-F238E27FC236}">
                <a16:creationId xmlns:a16="http://schemas.microsoft.com/office/drawing/2014/main" id="{BA9C420E-360C-4B24-B0E2-C8D789B93595}"/>
              </a:ext>
            </a:extLst>
          </p:cNvPr>
          <p:cNvPicPr>
            <a:picLocks noGrp="1" noChangeAspect="1"/>
          </p:cNvPicPr>
          <p:nvPr>
            <p:ph idx="1"/>
          </p:nvPr>
        </p:nvPicPr>
        <p:blipFill>
          <a:blip r:embed="rId2"/>
          <a:stretch>
            <a:fillRect/>
          </a:stretch>
        </p:blipFill>
        <p:spPr>
          <a:xfrm>
            <a:off x="714069" y="790207"/>
            <a:ext cx="8535947" cy="3066741"/>
          </a:xfrm>
          <a:prstGeom prst="rect">
            <a:avLst/>
          </a:prstGeom>
        </p:spPr>
      </p:pic>
      <p:sp>
        <p:nvSpPr>
          <p:cNvPr id="6" name="TextBox 5">
            <a:extLst>
              <a:ext uri="{FF2B5EF4-FFF2-40B4-BE49-F238E27FC236}">
                <a16:creationId xmlns:a16="http://schemas.microsoft.com/office/drawing/2014/main" id="{9669B99A-4F2B-4175-824D-3B3CBA6CE483}"/>
              </a:ext>
            </a:extLst>
          </p:cNvPr>
          <p:cNvSpPr txBox="1"/>
          <p:nvPr/>
        </p:nvSpPr>
        <p:spPr>
          <a:xfrm>
            <a:off x="8004312" y="4222118"/>
            <a:ext cx="3844350" cy="1754326"/>
          </a:xfrm>
          <a:prstGeom prst="rect">
            <a:avLst/>
          </a:prstGeom>
          <a:noFill/>
        </p:spPr>
        <p:txBody>
          <a:bodyPr wrap="square">
            <a:spAutoFit/>
          </a:bodyPr>
          <a:lstStyle/>
          <a:p>
            <a:r>
              <a:rPr lang="en-US" dirty="0"/>
              <a:t>The logistic regression model gave us train score of 77.1% and a test score of 76.9% of accuracy and a cross validation score of 77.1 % for the test model which is very near and also the precision, accuracy score are also high.</a:t>
            </a:r>
          </a:p>
        </p:txBody>
      </p:sp>
      <p:pic>
        <p:nvPicPr>
          <p:cNvPr id="9" name="Picture 8">
            <a:extLst>
              <a:ext uri="{FF2B5EF4-FFF2-40B4-BE49-F238E27FC236}">
                <a16:creationId xmlns:a16="http://schemas.microsoft.com/office/drawing/2014/main" id="{10BE5408-D5EB-4767-84BE-9B74A57C6D8A}"/>
              </a:ext>
            </a:extLst>
          </p:cNvPr>
          <p:cNvPicPr/>
          <p:nvPr/>
        </p:nvPicPr>
        <p:blipFill>
          <a:blip r:embed="rId3"/>
          <a:stretch>
            <a:fillRect/>
          </a:stretch>
        </p:blipFill>
        <p:spPr>
          <a:xfrm>
            <a:off x="939356" y="4024676"/>
            <a:ext cx="3486869" cy="2408372"/>
          </a:xfrm>
          <a:prstGeom prst="rect">
            <a:avLst/>
          </a:prstGeom>
        </p:spPr>
      </p:pic>
      <p:pic>
        <p:nvPicPr>
          <p:cNvPr id="10" name="Picture 9">
            <a:extLst>
              <a:ext uri="{FF2B5EF4-FFF2-40B4-BE49-F238E27FC236}">
                <a16:creationId xmlns:a16="http://schemas.microsoft.com/office/drawing/2014/main" id="{5945B48F-DCE0-44BE-8AC7-E37ED62753CE}"/>
              </a:ext>
            </a:extLst>
          </p:cNvPr>
          <p:cNvPicPr/>
          <p:nvPr/>
        </p:nvPicPr>
        <p:blipFill>
          <a:blip r:embed="rId4"/>
          <a:stretch>
            <a:fillRect/>
          </a:stretch>
        </p:blipFill>
        <p:spPr>
          <a:xfrm>
            <a:off x="5077142" y="4153764"/>
            <a:ext cx="2503101" cy="2279283"/>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4002" y="44624"/>
            <a:ext cx="9829799" cy="648072"/>
          </a:xfrm>
        </p:spPr>
        <p:txBody>
          <a:bodyPr>
            <a:normAutofit/>
          </a:bodyPr>
          <a:lstStyle/>
          <a:p>
            <a:r>
              <a:rPr lang="en-IN" sz="3600" b="1" dirty="0">
                <a:solidFill>
                  <a:srgbClr val="FF0000"/>
                </a:solidFill>
              </a:rPr>
              <a:t>ii) DecisionTreeClassifier:</a:t>
            </a:r>
          </a:p>
        </p:txBody>
      </p:sp>
      <p:pic>
        <p:nvPicPr>
          <p:cNvPr id="5" name="Content Placeholder 4">
            <a:extLst>
              <a:ext uri="{FF2B5EF4-FFF2-40B4-BE49-F238E27FC236}">
                <a16:creationId xmlns:a16="http://schemas.microsoft.com/office/drawing/2014/main" id="{9DC63A4F-710B-4B55-AB45-2EB21A8BE2C7}"/>
              </a:ext>
            </a:extLst>
          </p:cNvPr>
          <p:cNvPicPr>
            <a:picLocks noGrp="1" noChangeAspect="1"/>
          </p:cNvPicPr>
          <p:nvPr>
            <p:ph idx="1"/>
          </p:nvPr>
        </p:nvPicPr>
        <p:blipFill>
          <a:blip r:embed="rId2"/>
          <a:stretch>
            <a:fillRect/>
          </a:stretch>
        </p:blipFill>
        <p:spPr>
          <a:xfrm>
            <a:off x="796503" y="914049"/>
            <a:ext cx="7955044" cy="2849568"/>
          </a:xfrm>
          <a:prstGeom prst="rect">
            <a:avLst/>
          </a:prstGeom>
        </p:spPr>
      </p:pic>
      <p:sp>
        <p:nvSpPr>
          <p:cNvPr id="6" name="TextBox 5">
            <a:extLst>
              <a:ext uri="{FF2B5EF4-FFF2-40B4-BE49-F238E27FC236}">
                <a16:creationId xmlns:a16="http://schemas.microsoft.com/office/drawing/2014/main" id="{9F41BA82-B4C4-49DB-825E-3885A5215110}"/>
              </a:ext>
            </a:extLst>
          </p:cNvPr>
          <p:cNvSpPr txBox="1"/>
          <p:nvPr/>
        </p:nvSpPr>
        <p:spPr>
          <a:xfrm>
            <a:off x="8417671" y="3888338"/>
            <a:ext cx="2820172" cy="2585323"/>
          </a:xfrm>
          <a:prstGeom prst="rect">
            <a:avLst/>
          </a:prstGeom>
          <a:noFill/>
        </p:spPr>
        <p:txBody>
          <a:bodyPr wrap="square">
            <a:spAutoFit/>
          </a:bodyPr>
          <a:lstStyle/>
          <a:p>
            <a:r>
              <a:rPr lang="en-US" dirty="0" err="1"/>
              <a:t>DecisionTreeClassifier</a:t>
            </a:r>
            <a:r>
              <a:rPr lang="en-US" dirty="0"/>
              <a:t> model gave us train score of 99.9% and test score of 89% of accuracy and cross validation score of 87.9 % for the test model. Here the model is overfitting as there is large difference between train score and test score.</a:t>
            </a:r>
          </a:p>
        </p:txBody>
      </p:sp>
      <p:pic>
        <p:nvPicPr>
          <p:cNvPr id="10" name="Picture 9">
            <a:extLst>
              <a:ext uri="{FF2B5EF4-FFF2-40B4-BE49-F238E27FC236}">
                <a16:creationId xmlns:a16="http://schemas.microsoft.com/office/drawing/2014/main" id="{FB59D8B4-23AC-4AC8-87A5-04B5D0DC01D6}"/>
              </a:ext>
            </a:extLst>
          </p:cNvPr>
          <p:cNvPicPr>
            <a:picLocks noChangeAspect="1"/>
          </p:cNvPicPr>
          <p:nvPr/>
        </p:nvPicPr>
        <p:blipFill>
          <a:blip r:embed="rId3"/>
          <a:stretch>
            <a:fillRect/>
          </a:stretch>
        </p:blipFill>
        <p:spPr>
          <a:xfrm>
            <a:off x="641545" y="3984970"/>
            <a:ext cx="3792202" cy="2432949"/>
          </a:xfrm>
          <a:prstGeom prst="rect">
            <a:avLst/>
          </a:prstGeom>
        </p:spPr>
      </p:pic>
      <p:pic>
        <p:nvPicPr>
          <p:cNvPr id="11" name="Picture 10">
            <a:extLst>
              <a:ext uri="{FF2B5EF4-FFF2-40B4-BE49-F238E27FC236}">
                <a16:creationId xmlns:a16="http://schemas.microsoft.com/office/drawing/2014/main" id="{9628E295-ABD6-461F-BCFA-D443088FBDA3}"/>
              </a:ext>
            </a:extLst>
          </p:cNvPr>
          <p:cNvPicPr>
            <a:picLocks noChangeAspect="1"/>
          </p:cNvPicPr>
          <p:nvPr/>
        </p:nvPicPr>
        <p:blipFill>
          <a:blip r:embed="rId4"/>
          <a:stretch>
            <a:fillRect/>
          </a:stretch>
        </p:blipFill>
        <p:spPr>
          <a:xfrm>
            <a:off x="4768210" y="3888337"/>
            <a:ext cx="3314998" cy="2641219"/>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4002" y="0"/>
            <a:ext cx="9829799" cy="620688"/>
          </a:xfrm>
        </p:spPr>
        <p:txBody>
          <a:bodyPr>
            <a:noAutofit/>
          </a:bodyPr>
          <a:lstStyle/>
          <a:p>
            <a:r>
              <a:rPr lang="en-IN" sz="4000" b="1" dirty="0">
                <a:solidFill>
                  <a:srgbClr val="FF0000"/>
                </a:solidFill>
              </a:rPr>
              <a:t>iii) K-Neighbour Regressor:</a:t>
            </a:r>
          </a:p>
        </p:txBody>
      </p:sp>
      <p:pic>
        <p:nvPicPr>
          <p:cNvPr id="9" name="Content Placeholder 8">
            <a:extLst>
              <a:ext uri="{FF2B5EF4-FFF2-40B4-BE49-F238E27FC236}">
                <a16:creationId xmlns:a16="http://schemas.microsoft.com/office/drawing/2014/main" id="{B2FC7371-7DCF-4342-8093-6157A1D9C57D}"/>
              </a:ext>
            </a:extLst>
          </p:cNvPr>
          <p:cNvPicPr>
            <a:picLocks noGrp="1"/>
          </p:cNvPicPr>
          <p:nvPr>
            <p:ph idx="1"/>
          </p:nvPr>
        </p:nvPicPr>
        <p:blipFill>
          <a:blip r:embed="rId2"/>
          <a:stretch>
            <a:fillRect/>
          </a:stretch>
        </p:blipFill>
        <p:spPr>
          <a:xfrm>
            <a:off x="1213544" y="860543"/>
            <a:ext cx="8142491" cy="3022343"/>
          </a:xfrm>
          <a:prstGeom prst="rect">
            <a:avLst/>
          </a:prstGeom>
        </p:spPr>
      </p:pic>
      <p:sp>
        <p:nvSpPr>
          <p:cNvPr id="6" name="TextBox 5">
            <a:extLst>
              <a:ext uri="{FF2B5EF4-FFF2-40B4-BE49-F238E27FC236}">
                <a16:creationId xmlns:a16="http://schemas.microsoft.com/office/drawing/2014/main" id="{ABF90F64-C4BF-4048-8729-76884961F432}"/>
              </a:ext>
            </a:extLst>
          </p:cNvPr>
          <p:cNvSpPr txBox="1"/>
          <p:nvPr/>
        </p:nvSpPr>
        <p:spPr>
          <a:xfrm>
            <a:off x="8050223" y="4122741"/>
            <a:ext cx="3303578" cy="159197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US" dirty="0"/>
              <a:t>KNN classifier has given us 91.5% and 88% of accuracy and cv score of 87.5% for the test dataset.</a:t>
            </a:r>
          </a:p>
          <a:p>
            <a:pPr marL="285750" indent="-285750">
              <a:lnSpc>
                <a:spcPct val="107000"/>
              </a:lnSpc>
              <a:spcAft>
                <a:spcPts val="800"/>
              </a:spcAft>
              <a:buFont typeface="Wingdings" panose="05000000000000000000" pitchFamily="2" charset="2"/>
              <a:buChar char="ü"/>
            </a:pP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2861E1C-2255-4AD5-A95B-32AB75F3D45D}"/>
              </a:ext>
            </a:extLst>
          </p:cNvPr>
          <p:cNvPicPr/>
          <p:nvPr/>
        </p:nvPicPr>
        <p:blipFill>
          <a:blip r:embed="rId3"/>
          <a:stretch>
            <a:fillRect/>
          </a:stretch>
        </p:blipFill>
        <p:spPr>
          <a:xfrm>
            <a:off x="1213543" y="4058405"/>
            <a:ext cx="3875291" cy="1939051"/>
          </a:xfrm>
          <a:prstGeom prst="rect">
            <a:avLst/>
          </a:prstGeom>
        </p:spPr>
      </p:pic>
      <p:pic>
        <p:nvPicPr>
          <p:cNvPr id="11" name="Picture 10">
            <a:extLst>
              <a:ext uri="{FF2B5EF4-FFF2-40B4-BE49-F238E27FC236}">
                <a16:creationId xmlns:a16="http://schemas.microsoft.com/office/drawing/2014/main" id="{32B08216-72CD-4567-963D-F451B80251F2}"/>
              </a:ext>
            </a:extLst>
          </p:cNvPr>
          <p:cNvPicPr/>
          <p:nvPr/>
        </p:nvPicPr>
        <p:blipFill>
          <a:blip r:embed="rId4"/>
          <a:stretch>
            <a:fillRect/>
          </a:stretch>
        </p:blipFill>
        <p:spPr>
          <a:xfrm>
            <a:off x="5512904" y="4122741"/>
            <a:ext cx="2406837" cy="1919865"/>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4002" y="0"/>
            <a:ext cx="9829799" cy="620688"/>
          </a:xfrm>
        </p:spPr>
        <p:txBody>
          <a:bodyPr>
            <a:normAutofit fontScale="90000"/>
          </a:bodyPr>
          <a:lstStyle/>
          <a:p>
            <a:r>
              <a:rPr lang="en-IN" sz="4000" b="1" dirty="0">
                <a:solidFill>
                  <a:srgbClr val="FF0000"/>
                </a:solidFill>
              </a:rPr>
              <a:t>iv) </a:t>
            </a:r>
            <a:r>
              <a:rPr lang="en-IN" sz="4000" b="1" dirty="0" err="1">
                <a:solidFill>
                  <a:srgbClr val="FF0000"/>
                </a:solidFill>
              </a:rPr>
              <a:t>GaussianNB</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8992141" y="3837026"/>
            <a:ext cx="2984715" cy="2308324"/>
          </a:xfrm>
          <a:prstGeom prst="rect">
            <a:avLst/>
          </a:prstGeom>
          <a:noFill/>
        </p:spPr>
        <p:txBody>
          <a:bodyPr wrap="square">
            <a:spAutoFit/>
          </a:bodyPr>
          <a:lstStyle/>
          <a:p>
            <a:r>
              <a:rPr lang="en-US" dirty="0" err="1"/>
              <a:t>GaussianNB</a:t>
            </a:r>
            <a:r>
              <a:rPr lang="en-US" dirty="0"/>
              <a:t>() model gave us train score of 75.7% and test score of 75.6% of accuracy and cross validation score of 75.7 % for the test model. Here the model accuracy is low as compared to other models..</a:t>
            </a:r>
          </a:p>
        </p:txBody>
      </p:sp>
      <p:pic>
        <p:nvPicPr>
          <p:cNvPr id="9" name="Picture 8">
            <a:extLst>
              <a:ext uri="{FF2B5EF4-FFF2-40B4-BE49-F238E27FC236}">
                <a16:creationId xmlns:a16="http://schemas.microsoft.com/office/drawing/2014/main" id="{0AF2995A-21AE-4CAB-A3CE-5199EC51DB26}"/>
              </a:ext>
            </a:extLst>
          </p:cNvPr>
          <p:cNvPicPr/>
          <p:nvPr/>
        </p:nvPicPr>
        <p:blipFill>
          <a:blip r:embed="rId2"/>
          <a:stretch>
            <a:fillRect/>
          </a:stretch>
        </p:blipFill>
        <p:spPr>
          <a:xfrm>
            <a:off x="1524002" y="760357"/>
            <a:ext cx="7606746" cy="2937000"/>
          </a:xfrm>
          <a:prstGeom prst="rect">
            <a:avLst/>
          </a:prstGeom>
        </p:spPr>
      </p:pic>
      <p:pic>
        <p:nvPicPr>
          <p:cNvPr id="10" name="Picture 9">
            <a:extLst>
              <a:ext uri="{FF2B5EF4-FFF2-40B4-BE49-F238E27FC236}">
                <a16:creationId xmlns:a16="http://schemas.microsoft.com/office/drawing/2014/main" id="{0B70BCEF-DCF5-4033-A288-A92B16B7E787}"/>
              </a:ext>
            </a:extLst>
          </p:cNvPr>
          <p:cNvPicPr/>
          <p:nvPr/>
        </p:nvPicPr>
        <p:blipFill>
          <a:blip r:embed="rId3"/>
          <a:stretch>
            <a:fillRect/>
          </a:stretch>
        </p:blipFill>
        <p:spPr>
          <a:xfrm>
            <a:off x="1707501" y="3944266"/>
            <a:ext cx="3990934" cy="2284256"/>
          </a:xfrm>
          <a:prstGeom prst="rect">
            <a:avLst/>
          </a:prstGeom>
        </p:spPr>
      </p:pic>
      <p:pic>
        <p:nvPicPr>
          <p:cNvPr id="11" name="Picture 10">
            <a:extLst>
              <a:ext uri="{FF2B5EF4-FFF2-40B4-BE49-F238E27FC236}">
                <a16:creationId xmlns:a16="http://schemas.microsoft.com/office/drawing/2014/main" id="{439824B6-155A-4F8A-B552-419784B16F86}"/>
              </a:ext>
            </a:extLst>
          </p:cNvPr>
          <p:cNvPicPr/>
          <p:nvPr/>
        </p:nvPicPr>
        <p:blipFill>
          <a:blip r:embed="rId4"/>
          <a:stretch>
            <a:fillRect/>
          </a:stretch>
        </p:blipFill>
        <p:spPr>
          <a:xfrm>
            <a:off x="6120849" y="3944266"/>
            <a:ext cx="2544416" cy="215337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7DC3-1830-47C1-A4F9-FD860A178D56}"/>
              </a:ext>
            </a:extLst>
          </p:cNvPr>
          <p:cNvSpPr>
            <a:spLocks noGrp="1"/>
          </p:cNvSpPr>
          <p:nvPr>
            <p:ph type="title"/>
          </p:nvPr>
        </p:nvSpPr>
        <p:spPr/>
        <p:txBody>
          <a:bodyPr>
            <a:normAutofit fontScale="90000"/>
          </a:bodyPr>
          <a:lstStyle/>
          <a:p>
            <a:r>
              <a:rPr lang="en-IN" sz="3600" b="1" dirty="0">
                <a:solidFill>
                  <a:srgbClr val="FF0000"/>
                </a:solidFill>
              </a:rPr>
              <a:t>v)Random Forest Classifier:</a:t>
            </a:r>
            <a:br>
              <a:rPr lang="en-US" b="1" dirty="0"/>
            </a:br>
            <a:endParaRPr lang="en-US" sz="3600" b="1" dirty="0">
              <a:solidFill>
                <a:srgbClr val="FF0000"/>
              </a:solidFill>
            </a:endParaRPr>
          </a:p>
        </p:txBody>
      </p:sp>
      <p:pic>
        <p:nvPicPr>
          <p:cNvPr id="4" name="Content Placeholder 3">
            <a:extLst>
              <a:ext uri="{FF2B5EF4-FFF2-40B4-BE49-F238E27FC236}">
                <a16:creationId xmlns:a16="http://schemas.microsoft.com/office/drawing/2014/main" id="{24AA53B7-CA9D-4672-B207-D478E7F9B13D}"/>
              </a:ext>
            </a:extLst>
          </p:cNvPr>
          <p:cNvPicPr>
            <a:picLocks noGrp="1"/>
          </p:cNvPicPr>
          <p:nvPr>
            <p:ph idx="1"/>
          </p:nvPr>
        </p:nvPicPr>
        <p:blipFill>
          <a:blip r:embed="rId2"/>
          <a:stretch>
            <a:fillRect/>
          </a:stretch>
        </p:blipFill>
        <p:spPr>
          <a:xfrm>
            <a:off x="1106025" y="1139650"/>
            <a:ext cx="7621064" cy="3019846"/>
          </a:xfrm>
          <a:prstGeom prst="rect">
            <a:avLst/>
          </a:prstGeom>
        </p:spPr>
      </p:pic>
      <p:pic>
        <p:nvPicPr>
          <p:cNvPr id="5" name="Picture 4">
            <a:extLst>
              <a:ext uri="{FF2B5EF4-FFF2-40B4-BE49-F238E27FC236}">
                <a16:creationId xmlns:a16="http://schemas.microsoft.com/office/drawing/2014/main" id="{D918AD48-B5C6-4188-B53A-DC1EFCA8404B}"/>
              </a:ext>
            </a:extLst>
          </p:cNvPr>
          <p:cNvPicPr/>
          <p:nvPr/>
        </p:nvPicPr>
        <p:blipFill>
          <a:blip r:embed="rId3"/>
          <a:stretch>
            <a:fillRect/>
          </a:stretch>
        </p:blipFill>
        <p:spPr>
          <a:xfrm>
            <a:off x="1201019" y="4359965"/>
            <a:ext cx="3370981" cy="2132910"/>
          </a:xfrm>
          <a:prstGeom prst="rect">
            <a:avLst/>
          </a:prstGeom>
        </p:spPr>
      </p:pic>
      <p:pic>
        <p:nvPicPr>
          <p:cNvPr id="6" name="Picture 5">
            <a:extLst>
              <a:ext uri="{FF2B5EF4-FFF2-40B4-BE49-F238E27FC236}">
                <a16:creationId xmlns:a16="http://schemas.microsoft.com/office/drawing/2014/main" id="{77DF99B3-BDBD-413D-9211-E3C93524B751}"/>
              </a:ext>
            </a:extLst>
          </p:cNvPr>
          <p:cNvPicPr/>
          <p:nvPr/>
        </p:nvPicPr>
        <p:blipFill>
          <a:blip r:embed="rId4"/>
          <a:stretch>
            <a:fillRect/>
          </a:stretch>
        </p:blipFill>
        <p:spPr>
          <a:xfrm>
            <a:off x="4824412" y="4359965"/>
            <a:ext cx="2967866" cy="1999560"/>
          </a:xfrm>
          <a:prstGeom prst="rect">
            <a:avLst/>
          </a:prstGeom>
        </p:spPr>
      </p:pic>
      <p:sp>
        <p:nvSpPr>
          <p:cNvPr id="7" name="TextBox 6">
            <a:extLst>
              <a:ext uri="{FF2B5EF4-FFF2-40B4-BE49-F238E27FC236}">
                <a16:creationId xmlns:a16="http://schemas.microsoft.com/office/drawing/2014/main" id="{2FE8BBCA-E737-4857-AF6B-5132AE5C30C6}"/>
              </a:ext>
            </a:extLst>
          </p:cNvPr>
          <p:cNvSpPr txBox="1"/>
          <p:nvPr/>
        </p:nvSpPr>
        <p:spPr>
          <a:xfrm>
            <a:off x="8269357" y="4359965"/>
            <a:ext cx="3084443" cy="2031325"/>
          </a:xfrm>
          <a:prstGeom prst="rect">
            <a:avLst/>
          </a:prstGeom>
          <a:noFill/>
        </p:spPr>
        <p:txBody>
          <a:bodyPr wrap="square" rtlCol="0">
            <a:spAutoFit/>
          </a:bodyPr>
          <a:lstStyle/>
          <a:p>
            <a:r>
              <a:rPr lang="en-US" dirty="0"/>
              <a:t>Random Forest classifier model gave us train score of 99.9% and test score of 94.1% of accuracy and cross validation score of 93.6% and also metric values are near to 1 which is very good score.</a:t>
            </a:r>
          </a:p>
        </p:txBody>
      </p:sp>
    </p:spTree>
    <p:extLst>
      <p:ext uri="{BB962C8B-B14F-4D97-AF65-F5344CB8AC3E}">
        <p14:creationId xmlns:p14="http://schemas.microsoft.com/office/powerpoint/2010/main" val="1914475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8A8-02F2-40B4-94AB-0D2487C4DFA9}"/>
              </a:ext>
            </a:extLst>
          </p:cNvPr>
          <p:cNvSpPr>
            <a:spLocks noGrp="1"/>
          </p:cNvSpPr>
          <p:nvPr>
            <p:ph type="title"/>
          </p:nvPr>
        </p:nvSpPr>
        <p:spPr>
          <a:xfrm>
            <a:off x="838200" y="365126"/>
            <a:ext cx="10515600" cy="1079362"/>
          </a:xfrm>
        </p:spPr>
        <p:txBody>
          <a:bodyPr>
            <a:normAutofit/>
          </a:bodyPr>
          <a:lstStyle/>
          <a:p>
            <a:r>
              <a:rPr lang="en-US" sz="3600" dirty="0">
                <a:solidFill>
                  <a:srgbClr val="FF0000"/>
                </a:solidFill>
              </a:rPr>
              <a:t>vi) </a:t>
            </a:r>
            <a:r>
              <a:rPr lang="en-IN" sz="3600" b="1" u="sng" dirty="0">
                <a:solidFill>
                  <a:srgbClr val="FF0000"/>
                </a:solidFill>
              </a:rPr>
              <a:t>AdaBoost Classifier</a:t>
            </a:r>
            <a:endParaRPr lang="en-US" sz="3600" dirty="0">
              <a:solidFill>
                <a:srgbClr val="FF0000"/>
              </a:solidFill>
            </a:endParaRPr>
          </a:p>
        </p:txBody>
      </p:sp>
      <p:pic>
        <p:nvPicPr>
          <p:cNvPr id="5" name="Content Placeholder 4">
            <a:extLst>
              <a:ext uri="{FF2B5EF4-FFF2-40B4-BE49-F238E27FC236}">
                <a16:creationId xmlns:a16="http://schemas.microsoft.com/office/drawing/2014/main" id="{AC20B2B8-D42D-489C-992B-7A37DC00F4FD}"/>
              </a:ext>
            </a:extLst>
          </p:cNvPr>
          <p:cNvPicPr>
            <a:picLocks noGrp="1"/>
          </p:cNvPicPr>
          <p:nvPr>
            <p:ph idx="1"/>
          </p:nvPr>
        </p:nvPicPr>
        <p:blipFill>
          <a:blip r:embed="rId2"/>
          <a:stretch>
            <a:fillRect/>
          </a:stretch>
        </p:blipFill>
        <p:spPr>
          <a:xfrm>
            <a:off x="864703" y="4182939"/>
            <a:ext cx="3521767" cy="2415953"/>
          </a:xfrm>
          <a:prstGeom prst="rect">
            <a:avLst/>
          </a:prstGeom>
        </p:spPr>
      </p:pic>
      <p:pic>
        <p:nvPicPr>
          <p:cNvPr id="4" name="Picture 3">
            <a:extLst>
              <a:ext uri="{FF2B5EF4-FFF2-40B4-BE49-F238E27FC236}">
                <a16:creationId xmlns:a16="http://schemas.microsoft.com/office/drawing/2014/main" id="{64E7C9F7-8B31-4710-9509-83100A05EE52}"/>
              </a:ext>
            </a:extLst>
          </p:cNvPr>
          <p:cNvPicPr/>
          <p:nvPr/>
        </p:nvPicPr>
        <p:blipFill>
          <a:blip r:embed="rId3"/>
          <a:stretch>
            <a:fillRect/>
          </a:stretch>
        </p:blipFill>
        <p:spPr>
          <a:xfrm>
            <a:off x="864703" y="1174474"/>
            <a:ext cx="6675784" cy="2801178"/>
          </a:xfrm>
          <a:prstGeom prst="rect">
            <a:avLst/>
          </a:prstGeom>
        </p:spPr>
      </p:pic>
      <p:pic>
        <p:nvPicPr>
          <p:cNvPr id="6" name="Picture 5">
            <a:extLst>
              <a:ext uri="{FF2B5EF4-FFF2-40B4-BE49-F238E27FC236}">
                <a16:creationId xmlns:a16="http://schemas.microsoft.com/office/drawing/2014/main" id="{573EBB59-B5ED-4961-A9B7-D5B3C77F3D6F}"/>
              </a:ext>
            </a:extLst>
          </p:cNvPr>
          <p:cNvPicPr/>
          <p:nvPr/>
        </p:nvPicPr>
        <p:blipFill>
          <a:blip r:embed="rId4"/>
          <a:stretch>
            <a:fillRect/>
          </a:stretch>
        </p:blipFill>
        <p:spPr>
          <a:xfrm>
            <a:off x="4890052" y="4182939"/>
            <a:ext cx="2777573" cy="2098563"/>
          </a:xfrm>
          <a:prstGeom prst="rect">
            <a:avLst/>
          </a:prstGeom>
        </p:spPr>
      </p:pic>
      <p:sp>
        <p:nvSpPr>
          <p:cNvPr id="7" name="TextBox 6">
            <a:extLst>
              <a:ext uri="{FF2B5EF4-FFF2-40B4-BE49-F238E27FC236}">
                <a16:creationId xmlns:a16="http://schemas.microsoft.com/office/drawing/2014/main" id="{55ADC04D-9E22-4FA1-BBE3-821CF4232CEE}"/>
              </a:ext>
            </a:extLst>
          </p:cNvPr>
          <p:cNvSpPr txBox="1"/>
          <p:nvPr/>
        </p:nvSpPr>
        <p:spPr>
          <a:xfrm>
            <a:off x="8411819" y="4182939"/>
            <a:ext cx="2941981" cy="2585323"/>
          </a:xfrm>
          <a:prstGeom prst="rect">
            <a:avLst/>
          </a:prstGeom>
          <a:noFill/>
        </p:spPr>
        <p:txBody>
          <a:bodyPr wrap="square" rtlCol="0">
            <a:spAutoFit/>
          </a:bodyPr>
          <a:lstStyle/>
          <a:p>
            <a:r>
              <a:rPr lang="en-US" dirty="0" err="1"/>
              <a:t>AdaBoostClassifier</a:t>
            </a:r>
            <a:r>
              <a:rPr lang="en-US" dirty="0"/>
              <a:t> model gave us train score of 99.9% and test score of 89.3% of accuracy and cross validation score of 93.6% .Here the model is overfitting as there is large difference between train score and test score.</a:t>
            </a:r>
          </a:p>
          <a:p>
            <a:endParaRPr lang="en-US" dirty="0"/>
          </a:p>
        </p:txBody>
      </p:sp>
    </p:spTree>
    <p:extLst>
      <p:ext uri="{BB962C8B-B14F-4D97-AF65-F5344CB8AC3E}">
        <p14:creationId xmlns:p14="http://schemas.microsoft.com/office/powerpoint/2010/main" val="217470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a:bodyPr>
          <a:lstStyle/>
          <a:p>
            <a:r>
              <a:rPr lang="en-IN" b="1" dirty="0">
                <a:solidFill>
                  <a:srgbClr val="FF0000"/>
                </a:solidFill>
              </a:rPr>
              <a:t>Hyper Parameter Tunning:</a:t>
            </a:r>
          </a:p>
        </p:txBody>
      </p:sp>
      <p:pic>
        <p:nvPicPr>
          <p:cNvPr id="3" name="Content Placeholder 2">
            <a:extLst>
              <a:ext uri="{FF2B5EF4-FFF2-40B4-BE49-F238E27FC236}">
                <a16:creationId xmlns:a16="http://schemas.microsoft.com/office/drawing/2014/main" id="{826A3A4F-7FFA-4168-97FD-086F277CB9C1}"/>
              </a:ext>
            </a:extLst>
          </p:cNvPr>
          <p:cNvPicPr>
            <a:picLocks noGrp="1" noChangeAspect="1"/>
          </p:cNvPicPr>
          <p:nvPr>
            <p:ph idx="1"/>
          </p:nvPr>
        </p:nvPicPr>
        <p:blipFill>
          <a:blip r:embed="rId2"/>
          <a:stretch>
            <a:fillRect/>
          </a:stretch>
        </p:blipFill>
        <p:spPr>
          <a:xfrm>
            <a:off x="679173" y="1454633"/>
            <a:ext cx="4918307" cy="2613786"/>
          </a:xfrm>
          <a:prstGeom prst="rect">
            <a:avLst/>
          </a:prstGeom>
        </p:spPr>
      </p:pic>
      <p:sp>
        <p:nvSpPr>
          <p:cNvPr id="7" name="TextBox 6">
            <a:extLst>
              <a:ext uri="{FF2B5EF4-FFF2-40B4-BE49-F238E27FC236}">
                <a16:creationId xmlns:a16="http://schemas.microsoft.com/office/drawing/2014/main" id="{71BE98E7-EAC6-4805-A924-23CD697B3FF0}"/>
              </a:ext>
            </a:extLst>
          </p:cNvPr>
          <p:cNvSpPr txBox="1"/>
          <p:nvPr/>
        </p:nvSpPr>
        <p:spPr>
          <a:xfrm>
            <a:off x="1258957" y="692696"/>
            <a:ext cx="9978886" cy="923330"/>
          </a:xfrm>
          <a:prstGeom prst="rect">
            <a:avLst/>
          </a:prstGeom>
          <a:noFill/>
        </p:spPr>
        <p:txBody>
          <a:bodyPr wrap="square" rtlCol="0">
            <a:spAutoFit/>
          </a:bodyPr>
          <a:lstStyle/>
          <a:p>
            <a:r>
              <a:rPr lang="en-IN" b="1" dirty="0"/>
              <a:t>We are selecting random forest classifier model to increase the accuracy using </a:t>
            </a:r>
            <a:r>
              <a:rPr lang="en-IN" b="1" dirty="0" err="1"/>
              <a:t>Gridsearch</a:t>
            </a:r>
            <a:r>
              <a:rPr lang="en-IN" b="1" dirty="0"/>
              <a:t> CV method as it is giving the highest accuracy with least train and test score difference</a:t>
            </a:r>
            <a:endParaRPr lang="en-US" dirty="0"/>
          </a:p>
          <a:p>
            <a:endParaRPr lang="en-US" dirty="0"/>
          </a:p>
        </p:txBody>
      </p:sp>
      <p:pic>
        <p:nvPicPr>
          <p:cNvPr id="8" name="Picture 7">
            <a:extLst>
              <a:ext uri="{FF2B5EF4-FFF2-40B4-BE49-F238E27FC236}">
                <a16:creationId xmlns:a16="http://schemas.microsoft.com/office/drawing/2014/main" id="{D7AE5330-A3DF-47FB-B414-07D62F6C68B1}"/>
              </a:ext>
            </a:extLst>
          </p:cNvPr>
          <p:cNvPicPr/>
          <p:nvPr/>
        </p:nvPicPr>
        <p:blipFill>
          <a:blip r:embed="rId3"/>
          <a:stretch>
            <a:fillRect/>
          </a:stretch>
        </p:blipFill>
        <p:spPr>
          <a:xfrm>
            <a:off x="5811162" y="1454633"/>
            <a:ext cx="6380838" cy="2255976"/>
          </a:xfrm>
          <a:prstGeom prst="rect">
            <a:avLst/>
          </a:prstGeom>
        </p:spPr>
      </p:pic>
      <p:pic>
        <p:nvPicPr>
          <p:cNvPr id="9" name="Picture 8">
            <a:extLst>
              <a:ext uri="{FF2B5EF4-FFF2-40B4-BE49-F238E27FC236}">
                <a16:creationId xmlns:a16="http://schemas.microsoft.com/office/drawing/2014/main" id="{E119F75A-D787-434F-A234-CF8521BB636C}"/>
              </a:ext>
            </a:extLst>
          </p:cNvPr>
          <p:cNvPicPr/>
          <p:nvPr/>
        </p:nvPicPr>
        <p:blipFill>
          <a:blip r:embed="rId4"/>
          <a:stretch>
            <a:fillRect/>
          </a:stretch>
        </p:blipFill>
        <p:spPr>
          <a:xfrm>
            <a:off x="679173" y="4068419"/>
            <a:ext cx="3790950" cy="390525"/>
          </a:xfrm>
          <a:prstGeom prst="rect">
            <a:avLst/>
          </a:prstGeom>
        </p:spPr>
      </p:pic>
      <p:pic>
        <p:nvPicPr>
          <p:cNvPr id="10" name="Picture 9">
            <a:extLst>
              <a:ext uri="{FF2B5EF4-FFF2-40B4-BE49-F238E27FC236}">
                <a16:creationId xmlns:a16="http://schemas.microsoft.com/office/drawing/2014/main" id="{76F890E7-776D-409E-A238-391404449956}"/>
              </a:ext>
            </a:extLst>
          </p:cNvPr>
          <p:cNvPicPr/>
          <p:nvPr/>
        </p:nvPicPr>
        <p:blipFill>
          <a:blip r:embed="rId5"/>
          <a:stretch>
            <a:fillRect/>
          </a:stretch>
        </p:blipFill>
        <p:spPr>
          <a:xfrm>
            <a:off x="3702005" y="4426229"/>
            <a:ext cx="3790950" cy="2255976"/>
          </a:xfrm>
          <a:prstGeom prst="rect">
            <a:avLst/>
          </a:prstGeom>
        </p:spPr>
      </p:pic>
      <p:pic>
        <p:nvPicPr>
          <p:cNvPr id="11" name="Picture 10">
            <a:extLst>
              <a:ext uri="{FF2B5EF4-FFF2-40B4-BE49-F238E27FC236}">
                <a16:creationId xmlns:a16="http://schemas.microsoft.com/office/drawing/2014/main" id="{F91BEB8D-B452-4AE7-864B-4EBADCC54D95}"/>
              </a:ext>
            </a:extLst>
          </p:cNvPr>
          <p:cNvPicPr/>
          <p:nvPr/>
        </p:nvPicPr>
        <p:blipFill>
          <a:blip r:embed="rId6"/>
          <a:stretch>
            <a:fillRect/>
          </a:stretch>
        </p:blipFill>
        <p:spPr>
          <a:xfrm>
            <a:off x="665564" y="4605017"/>
            <a:ext cx="2286000" cy="1915795"/>
          </a:xfrm>
          <a:prstGeom prst="rect">
            <a:avLst/>
          </a:prstGeom>
        </p:spPr>
      </p:pic>
      <p:sp>
        <p:nvSpPr>
          <p:cNvPr id="12" name="TextBox 11">
            <a:extLst>
              <a:ext uri="{FF2B5EF4-FFF2-40B4-BE49-F238E27FC236}">
                <a16:creationId xmlns:a16="http://schemas.microsoft.com/office/drawing/2014/main" id="{3FBCDBBA-9614-4139-B8FD-2EADB122BD00}"/>
              </a:ext>
            </a:extLst>
          </p:cNvPr>
          <p:cNvSpPr txBox="1"/>
          <p:nvPr/>
        </p:nvSpPr>
        <p:spPr>
          <a:xfrm>
            <a:off x="8097078" y="4526204"/>
            <a:ext cx="3429358" cy="1754326"/>
          </a:xfrm>
          <a:prstGeom prst="rect">
            <a:avLst/>
          </a:prstGeom>
          <a:noFill/>
        </p:spPr>
        <p:txBody>
          <a:bodyPr wrap="square" rtlCol="0">
            <a:spAutoFit/>
          </a:bodyPr>
          <a:lstStyle/>
          <a:p>
            <a:r>
              <a:rPr lang="en-IN" b="1" dirty="0"/>
              <a:t>We see that even after hyperparameter optimization, there is no much changes in the accuracy score, Hence saving the previous model for reference.</a:t>
            </a:r>
            <a:endParaRPr lang="en-US" dirty="0"/>
          </a:p>
          <a:p>
            <a:endParaRPr lang="en-US" dirty="0"/>
          </a:p>
        </p:txBody>
      </p:sp>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BC05-552A-4599-972C-81F2D5DD7C29}"/>
              </a:ext>
            </a:extLst>
          </p:cNvPr>
          <p:cNvSpPr>
            <a:spLocks noGrp="1"/>
          </p:cNvSpPr>
          <p:nvPr>
            <p:ph type="title"/>
          </p:nvPr>
        </p:nvSpPr>
        <p:spPr/>
        <p:txBody>
          <a:bodyPr>
            <a:normAutofit/>
          </a:bodyPr>
          <a:lstStyle/>
          <a:p>
            <a:r>
              <a:rPr lang="en-US" sz="4000" b="1" dirty="0">
                <a:solidFill>
                  <a:srgbClr val="FF0000"/>
                </a:solidFill>
              </a:rPr>
              <a:t>AUC ROC CURVE</a:t>
            </a:r>
          </a:p>
        </p:txBody>
      </p:sp>
      <p:pic>
        <p:nvPicPr>
          <p:cNvPr id="4" name="Content Placeholder 3">
            <a:extLst>
              <a:ext uri="{FF2B5EF4-FFF2-40B4-BE49-F238E27FC236}">
                <a16:creationId xmlns:a16="http://schemas.microsoft.com/office/drawing/2014/main" id="{12664912-34E9-415D-8E83-75F748FA9CBB}"/>
              </a:ext>
            </a:extLst>
          </p:cNvPr>
          <p:cNvPicPr>
            <a:picLocks noGrp="1" noChangeAspect="1"/>
          </p:cNvPicPr>
          <p:nvPr>
            <p:ph idx="1"/>
          </p:nvPr>
        </p:nvPicPr>
        <p:blipFill>
          <a:blip r:embed="rId2"/>
          <a:stretch>
            <a:fillRect/>
          </a:stretch>
        </p:blipFill>
        <p:spPr>
          <a:xfrm>
            <a:off x="942596" y="1508762"/>
            <a:ext cx="5430008" cy="1247949"/>
          </a:xfrm>
          <a:prstGeom prst="rect">
            <a:avLst/>
          </a:prstGeom>
        </p:spPr>
      </p:pic>
      <p:pic>
        <p:nvPicPr>
          <p:cNvPr id="5" name="Picture 4">
            <a:extLst>
              <a:ext uri="{FF2B5EF4-FFF2-40B4-BE49-F238E27FC236}">
                <a16:creationId xmlns:a16="http://schemas.microsoft.com/office/drawing/2014/main" id="{6B2ABD36-A3C7-4BC0-A16E-A365EDE933B2}"/>
              </a:ext>
            </a:extLst>
          </p:cNvPr>
          <p:cNvPicPr/>
          <p:nvPr/>
        </p:nvPicPr>
        <p:blipFill>
          <a:blip r:embed="rId3"/>
          <a:stretch>
            <a:fillRect/>
          </a:stretch>
        </p:blipFill>
        <p:spPr>
          <a:xfrm>
            <a:off x="410747" y="3150008"/>
            <a:ext cx="5961857" cy="3282492"/>
          </a:xfrm>
          <a:prstGeom prst="rect">
            <a:avLst/>
          </a:prstGeom>
        </p:spPr>
      </p:pic>
      <p:sp>
        <p:nvSpPr>
          <p:cNvPr id="6" name="TextBox 5">
            <a:extLst>
              <a:ext uri="{FF2B5EF4-FFF2-40B4-BE49-F238E27FC236}">
                <a16:creationId xmlns:a16="http://schemas.microsoft.com/office/drawing/2014/main" id="{0354AC8D-6A32-49CE-8680-97DA0269724D}"/>
              </a:ext>
            </a:extLst>
          </p:cNvPr>
          <p:cNvSpPr txBox="1"/>
          <p:nvPr/>
        </p:nvSpPr>
        <p:spPr>
          <a:xfrm>
            <a:off x="7898296" y="1815548"/>
            <a:ext cx="2451652" cy="1754326"/>
          </a:xfrm>
          <a:prstGeom prst="rect">
            <a:avLst/>
          </a:prstGeom>
          <a:noFill/>
        </p:spPr>
        <p:txBody>
          <a:bodyPr wrap="square" rtlCol="0">
            <a:spAutoFit/>
          </a:bodyPr>
          <a:lstStyle/>
          <a:p>
            <a:r>
              <a:rPr lang="en-IN" dirty="0"/>
              <a:t>Here we can see that we are getting Random forest classifier  accuracy score as best score also AUC ROC curve is having value 1</a:t>
            </a:r>
            <a:endParaRPr lang="en-US" dirty="0"/>
          </a:p>
        </p:txBody>
      </p:sp>
    </p:spTree>
    <p:extLst>
      <p:ext uri="{BB962C8B-B14F-4D97-AF65-F5344CB8AC3E}">
        <p14:creationId xmlns:p14="http://schemas.microsoft.com/office/powerpoint/2010/main" val="34055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B3CE9-36A2-4693-AB2A-2ED7B6F10261}"/>
              </a:ext>
            </a:extLst>
          </p:cNvPr>
          <p:cNvSpPr>
            <a:spLocks noGrp="1"/>
          </p:cNvSpPr>
          <p:nvPr>
            <p:ph type="title"/>
          </p:nvPr>
        </p:nvSpPr>
        <p:spPr/>
        <p:txBody>
          <a:bodyPr>
            <a:normAutofit/>
          </a:bodyPr>
          <a:lstStyle/>
          <a:p>
            <a:r>
              <a:rPr lang="en-US" sz="4000" b="1" u="sng" dirty="0">
                <a:solidFill>
                  <a:srgbClr val="FF0000"/>
                </a:solidFill>
              </a:rPr>
              <a:t>Saving the Best Model</a:t>
            </a:r>
          </a:p>
        </p:txBody>
      </p:sp>
      <p:sp>
        <p:nvSpPr>
          <p:cNvPr id="5" name="TextBox 4">
            <a:extLst>
              <a:ext uri="{FF2B5EF4-FFF2-40B4-BE49-F238E27FC236}">
                <a16:creationId xmlns:a16="http://schemas.microsoft.com/office/drawing/2014/main" id="{6F6D869D-6A41-4887-8042-D4148DF00365}"/>
              </a:ext>
            </a:extLst>
          </p:cNvPr>
          <p:cNvSpPr txBox="1"/>
          <p:nvPr/>
        </p:nvSpPr>
        <p:spPr>
          <a:xfrm>
            <a:off x="838200" y="1573350"/>
            <a:ext cx="10134600" cy="1846659"/>
          </a:xfrm>
          <a:prstGeom prst="rect">
            <a:avLst/>
          </a:prstGeom>
          <a:noFill/>
        </p:spPr>
        <p:txBody>
          <a:bodyPr wrap="square" rtlCol="0">
            <a:spAutoFit/>
          </a:bodyPr>
          <a:lstStyle/>
          <a:p>
            <a:r>
              <a:rPr lang="en-IN" sz="2400" dirty="0"/>
              <a:t>We see that Random forest classifier model has given the highest AUC in graph, the accuracy score of 97% and CV score of 96% which is highest among all the models tested. also we see that evaluation metrics are high for this model. Hence we will be saving this model.</a:t>
            </a:r>
            <a:endParaRPr lang="en-US" sz="2400" dirty="0"/>
          </a:p>
          <a:p>
            <a:endParaRPr lang="en-US" dirty="0"/>
          </a:p>
        </p:txBody>
      </p:sp>
      <p:pic>
        <p:nvPicPr>
          <p:cNvPr id="8" name="Picture 7">
            <a:extLst>
              <a:ext uri="{FF2B5EF4-FFF2-40B4-BE49-F238E27FC236}">
                <a16:creationId xmlns:a16="http://schemas.microsoft.com/office/drawing/2014/main" id="{39CDBCAE-3089-4AC6-A2D2-ACD4C9E881D9}"/>
              </a:ext>
            </a:extLst>
          </p:cNvPr>
          <p:cNvPicPr/>
          <p:nvPr/>
        </p:nvPicPr>
        <p:blipFill>
          <a:blip r:embed="rId2"/>
          <a:stretch>
            <a:fillRect/>
          </a:stretch>
        </p:blipFill>
        <p:spPr>
          <a:xfrm>
            <a:off x="838200" y="3550409"/>
            <a:ext cx="9047922" cy="1366148"/>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665922" y="365125"/>
            <a:ext cx="10515600" cy="1325563"/>
          </a:xfrm>
        </p:spPr>
        <p:txBody>
          <a:bodyPr/>
          <a:lstStyle/>
          <a:p>
            <a:r>
              <a:rPr lang="en-IN" b="1" dirty="0">
                <a:solidFill>
                  <a:srgbClr val="FF0000"/>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576064"/>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72278" y="692696"/>
            <a:ext cx="12125739" cy="5904656"/>
          </a:xfrm>
        </p:spPr>
        <p:txBody>
          <a:bodyPr>
            <a:noAutofit/>
          </a:bodyPr>
          <a:lstStyle/>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 dataset was very challenging to handle it had 37 features with 30days and 90days information of customers.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Firstly, the datasets were not having any null values.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But there was huge number of zero entries in maximum columns so we have to be careful while going through the statistical analysis of the datasets.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proper </a:t>
            </a:r>
            <a:r>
              <a:rPr lang="en-IN" sz="1600" dirty="0" err="1">
                <a:latin typeface="Bahnschrift SemiBold SemiConden" panose="020B0502040204020203" pitchFamily="34" charset="0"/>
                <a:cs typeface="Arial" panose="020B0604020202020204" pitchFamily="34" charset="0"/>
              </a:rPr>
              <a:t>ploting</a:t>
            </a:r>
            <a:r>
              <a:rPr lang="en-IN" sz="1600" dirty="0">
                <a:latin typeface="Bahnschrift SemiBold SemiConden" panose="020B0502040204020203" pitchFamily="34" charset="0"/>
                <a:cs typeface="Arial" panose="020B0604020202020204" pitchFamily="34" charset="0"/>
              </a:rPr>
              <a:t> for proper type of features will help us to get better insight on the data. I found maximum numerical columns in the dataset so I have </a:t>
            </a:r>
            <a:r>
              <a:rPr lang="en-IN" sz="1600" dirty="0" err="1">
                <a:latin typeface="Bahnschrift SemiBold SemiConden" panose="020B0502040204020203" pitchFamily="34" charset="0"/>
                <a:cs typeface="Arial" panose="020B0604020202020204" pitchFamily="34" charset="0"/>
              </a:rPr>
              <a:t>choosen</a:t>
            </a:r>
            <a:r>
              <a:rPr lang="en-IN" sz="1600" dirty="0">
                <a:latin typeface="Bahnschrift SemiBold SemiConden" panose="020B0502040204020203" pitchFamily="34" charset="0"/>
                <a:cs typeface="Arial" panose="020B0604020202020204" pitchFamily="34" charset="0"/>
              </a:rPr>
              <a:t> bar plot to see the relation between target and features.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notice a huge amount of outliers and skewness in the data so we have chosen proper methods to deal with the outliers and skewness. If we ignore these outliers and skewness we may end up with a bad model which has less accuracy. So I used the percentile method to remove outliers.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Then scaling dataset has a good impact like it will help the model not to get </a:t>
            </a:r>
            <a:r>
              <a:rPr lang="en-IN" sz="1600" dirty="0" err="1">
                <a:latin typeface="Bahnschrift SemiBold SemiConden" panose="020B0502040204020203" pitchFamily="34" charset="0"/>
                <a:cs typeface="Arial" panose="020B0604020202020204" pitchFamily="34" charset="0"/>
              </a:rPr>
              <a:t>baised</a:t>
            </a:r>
            <a:r>
              <a:rPr lang="en-IN" sz="1600" dirty="0">
                <a:latin typeface="Bahnschrift SemiBold SemiConden" panose="020B0502040204020203" pitchFamily="34" charset="0"/>
                <a:cs typeface="Arial" panose="020B0604020202020204" pitchFamily="34" charset="0"/>
              </a:rPr>
              <a:t>. Since we have not removed outliers and skewness completely from the dataset so we have to choose Normalization.</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We have to use multiple models while building model using dataset as to get the best model out of it.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we have to use multiple metrics like F1_score, precision, recall and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which will help us to decide the best model.</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found Random Forest Classifier as the best model with 94.1%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Also I have improved the accuracy of the best model by running hyperparameter </a:t>
            </a:r>
            <a:r>
              <a:rPr lang="en-IN" sz="1600" dirty="0" err="1">
                <a:latin typeface="Bahnschrift SemiBold SemiConden" panose="020B0502040204020203" pitchFamily="34" charset="0"/>
                <a:cs typeface="Arial" panose="020B0604020202020204" pitchFamily="34" charset="0"/>
              </a:rPr>
              <a:t>tunning</a:t>
            </a:r>
            <a:r>
              <a:rPr lang="en-IN" sz="1600" dirty="0">
                <a:latin typeface="Bahnschrift SemiBold SemiConden" panose="020B0502040204020203" pitchFamily="34" charset="0"/>
                <a:cs typeface="Arial" panose="020B0604020202020204" pitchFamily="34" charset="0"/>
              </a:rPr>
              <a: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At last I have predicted whether the loan is paid back or not using a saved model. It was good!! that I was able to get the predictions near to actual values.</a:t>
            </a:r>
            <a:endParaRPr lang="en-US" sz="1600" dirty="0">
              <a:latin typeface="Bahnschrift SemiBold SemiConden" panose="020B0502040204020203" pitchFamily="34" charset="0"/>
              <a:cs typeface="Arial" panose="020B0604020202020204" pitchFamily="34" charset="0"/>
            </a:endParaRPr>
          </a:p>
          <a:p>
            <a:pPr>
              <a:lnSpc>
                <a:spcPct val="107000"/>
              </a:lnSpc>
              <a:spcAft>
                <a:spcPts val="800"/>
              </a:spcAft>
            </a:pP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838200" y="365125"/>
            <a:ext cx="10515600" cy="827571"/>
          </a:xfrm>
        </p:spPr>
        <p:txBody>
          <a:bodyPr/>
          <a:lstStyle/>
          <a:p>
            <a:r>
              <a:rPr lang="en-IN" b="1" dirty="0">
                <a:solidFill>
                  <a:srgbClr val="FF0000"/>
                </a:solidFill>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838200" y="953467"/>
            <a:ext cx="10316818" cy="5512904"/>
          </a:xfrm>
        </p:spPr>
        <p:txBody>
          <a:bodyPr>
            <a:noAutofit/>
          </a:bodyPr>
          <a:lstStyle/>
          <a:p>
            <a:pPr marL="0" indent="0">
              <a:lnSpc>
                <a:spcPct val="107000"/>
              </a:lnSpc>
              <a:spcAft>
                <a:spcPts val="800"/>
              </a:spcAft>
              <a:buNone/>
            </a:pPr>
            <a:r>
              <a:rPr lang="en-IN" sz="2000" dirty="0">
                <a:latin typeface="Arial" panose="020B0604020202020204" pitchFamily="34" charset="0"/>
                <a:cs typeface="Arial" panose="020B0604020202020204" pitchFamily="34" charset="0"/>
              </a:rPr>
              <a:t> </a:t>
            </a:r>
            <a:r>
              <a:rPr lang="en-IN" sz="1800" dirty="0">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cost-saving, than the traditional high-touch model used for long for the purpose of delivering microfinance services. Though the MFI industry is primarily focusing on low-income families and is very useful in such areas, the implementation of MFS has been uneven with both significant challenges and successes. Today, microfinance is widely accepted as a poverty-reduction tool, representing $70 billion in outstanding loans and a global outreach of 200 million clients.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b="1" dirty="0">
                <a:solidFill>
                  <a:srgbClr val="FF0000"/>
                </a:solidFill>
              </a:rPr>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451579" y="1329136"/>
            <a:ext cx="9829799" cy="5112568"/>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874647" y="135091"/>
            <a:ext cx="9829798" cy="1296144"/>
          </a:xfrm>
        </p:spPr>
        <p:txBody>
          <a:bodyPr/>
          <a:lstStyle/>
          <a:p>
            <a:r>
              <a:rPr lang="en-IN" b="1" dirty="0">
                <a:solidFill>
                  <a:srgbClr val="FF0000"/>
                </a:solidFill>
              </a:rPr>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649357" y="1179443"/>
            <a:ext cx="6814795" cy="5088835"/>
          </a:xfrm>
        </p:spPr>
        <p:txBody>
          <a:bodyPr>
            <a:normAutofit fontScale="92500" lnSpcReduction="20000"/>
          </a:bodyPr>
          <a:lstStyle/>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a:t>
            </a:r>
            <a:r>
              <a:rPr lang="en-US" sz="2000" dirty="0">
                <a:solidFill>
                  <a:srgbClr val="202124"/>
                </a:solidFill>
                <a:latin typeface="Arial" panose="020B0604020202020204" pitchFamily="34" charset="0"/>
                <a:cs typeface="Arial" panose="020B0604020202020204" pitchFamily="34" charset="0"/>
              </a:rPr>
              <a:t>Microcredit is an </a:t>
            </a:r>
            <a:r>
              <a:rPr lang="en-US" sz="2000" b="1" dirty="0">
                <a:solidFill>
                  <a:srgbClr val="202124"/>
                </a:solidFill>
                <a:latin typeface="Arial" panose="020B0604020202020204" pitchFamily="34" charset="0"/>
                <a:cs typeface="Arial" panose="020B0604020202020204" pitchFamily="34" charset="0"/>
              </a:rPr>
              <a:t>extremely small loan given to those who lack a steady source of income</a:t>
            </a:r>
            <a:r>
              <a:rPr lang="en-US" sz="2000" dirty="0">
                <a:solidFill>
                  <a:srgbClr val="202124"/>
                </a:solidFill>
                <a:latin typeface="Arial" panose="020B0604020202020204" pitchFamily="34" charset="0"/>
                <a:cs typeface="Arial" panose="020B0604020202020204" pitchFamily="34" charset="0"/>
              </a:rPr>
              <a:t>, or collateral. It is used as a way to obtain a loan, acting as a protection against potential loss for the lender should the borrower default in his payments., or any credit history.</a:t>
            </a:r>
            <a:r>
              <a:rPr lang="en-IN" sz="2000" dirty="0">
                <a:latin typeface="Arial" panose="020B0604020202020204" pitchFamily="34" charset="0"/>
                <a:cs typeface="Arial" panose="020B0604020202020204" pitchFamily="34" charset="0"/>
              </a:rPr>
              <a:t> </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It provides very small loans, or micro-loans, to poor people, mostly women, to start or expand very small, self-sufficient businesses. Through their own ingenuity and drive, and with the support of the lending microfinance institution (MFI), poor people are able start their journey out of poverty.</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Unlike commercial loans, no collateral is required for a micro-loan and it is usually repaid within six months to a year. Those funds are then recycled as other loans, keeping money working and in the hands of borrowers.</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0996"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6"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2184"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92500" lnSpcReduction="20000"/>
          </a:bodyPr>
          <a:lstStyle/>
          <a:p>
            <a:pPr marL="34290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latin typeface="Century" panose="02040604050505020304" pitchFamily="18" charset="0"/>
                <a:ea typeface="Calibri" panose="020F0502020204030204" pitchFamily="34" charset="0"/>
                <a:cs typeface="Times New Roman" panose="02020603050405020304" pitchFamily="18" charset="0"/>
              </a:rPr>
              <a:t>As a first step I have imported the required libraries and I have imported the dataset which was in CSV format. </a:t>
            </a: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latin typeface="Century" panose="02040604050505020304" pitchFamily="18" charset="0"/>
                <a:ea typeface="Calibri" panose="020F0502020204030204" pitchFamily="34" charset="0"/>
                <a:cs typeface="Calibri" panose="020F0502020204030204" pitchFamily="34" charset="0"/>
              </a:rPr>
              <a:t>nunique</a:t>
            </a:r>
            <a:r>
              <a:rPr lang="en-IN" sz="2200" dirty="0">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While checking the value counts of the datasets I found some columns with more than 90% zero values, so these columns will create skewness in the datasets so I decided to drop those columns.</a:t>
            </a:r>
          </a:p>
          <a:p>
            <a:pPr marL="342900" indent="-342900">
              <a:lnSpc>
                <a:spcPct val="107000"/>
              </a:lnSpc>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I have dropped the ‘</a:t>
            </a:r>
            <a:r>
              <a:rPr lang="en-IN" sz="2200" dirty="0" err="1">
                <a:latin typeface="Century" panose="02040604050505020304" pitchFamily="18" charset="0"/>
                <a:ea typeface="Calibri" panose="020F0502020204030204" pitchFamily="34" charset="0"/>
                <a:cs typeface="Calibri" panose="020F0502020204030204" pitchFamily="34" charset="0"/>
              </a:rPr>
              <a:t>pcircle</a:t>
            </a:r>
            <a:r>
              <a:rPr lang="en-IN" sz="2200" dirty="0">
                <a:latin typeface="Century" panose="02040604050505020304" pitchFamily="18" charset="0"/>
                <a:ea typeface="Calibri" panose="020F0502020204030204" pitchFamily="34" charset="0"/>
                <a:cs typeface="Calibri" panose="020F0502020204030204" pitchFamily="34" charset="0"/>
              </a:rPr>
              <a:t>’,’</a:t>
            </a:r>
            <a:r>
              <a:rPr lang="en-IN" sz="2200" dirty="0" err="1">
                <a:latin typeface="Century" panose="02040604050505020304" pitchFamily="18" charset="0"/>
                <a:ea typeface="Calibri" panose="020F0502020204030204" pitchFamily="34" charset="0"/>
                <a:cs typeface="Calibri" panose="020F0502020204030204" pitchFamily="34" charset="0"/>
              </a:rPr>
              <a:t>msisdn</a:t>
            </a:r>
            <a:r>
              <a:rPr lang="en-IN" sz="2200" dirty="0">
                <a:latin typeface="Century" panose="02040604050505020304" pitchFamily="18" charset="0"/>
                <a:ea typeface="Calibri" panose="020F0502020204030204" pitchFamily="34" charset="0"/>
                <a:cs typeface="Calibri" panose="020F0502020204030204" pitchFamily="34" charset="0"/>
              </a:rPr>
              <a:t>’, and '</a:t>
            </a:r>
            <a:r>
              <a:rPr lang="en-IN" sz="2200" dirty="0" err="1">
                <a:latin typeface="Century" panose="02040604050505020304" pitchFamily="18" charset="0"/>
                <a:ea typeface="Calibri" panose="020F0502020204030204" pitchFamily="34" charset="0"/>
                <a:cs typeface="Calibri" panose="020F0502020204030204" pitchFamily="34" charset="0"/>
              </a:rPr>
              <a:t>pdate</a:t>
            </a:r>
            <a:r>
              <a:rPr lang="en-IN" sz="2200" dirty="0">
                <a:latin typeface="Century" panose="02040604050505020304" pitchFamily="18" charset="0"/>
                <a:ea typeface="Calibri" panose="020F0502020204030204" pitchFamily="34" charset="0"/>
                <a:cs typeface="Calibri" panose="020F0502020204030204" pitchFamily="34" charset="0"/>
              </a:rPr>
              <a:t>’ columns.</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a:bodyPr>
          <a:lstStyle/>
          <a:p>
            <a:r>
              <a:rPr lang="en-IN" b="1" dirty="0">
                <a:solidFill>
                  <a:srgbClr val="FF0000"/>
                </a:solidFill>
              </a:rPr>
              <a:t>Visualization[Univariate]:</a:t>
            </a:r>
          </a:p>
        </p:txBody>
      </p:sp>
      <p:pic>
        <p:nvPicPr>
          <p:cNvPr id="3" name="Picture 2">
            <a:extLst>
              <a:ext uri="{FF2B5EF4-FFF2-40B4-BE49-F238E27FC236}">
                <a16:creationId xmlns:a16="http://schemas.microsoft.com/office/drawing/2014/main" id="{7DF5FB87-ADC0-41F6-A2F1-8F809EDFC27A}"/>
              </a:ext>
            </a:extLst>
          </p:cNvPr>
          <p:cNvPicPr>
            <a:picLocks noChangeAspect="1"/>
          </p:cNvPicPr>
          <p:nvPr/>
        </p:nvPicPr>
        <p:blipFill>
          <a:blip r:embed="rId2"/>
          <a:stretch>
            <a:fillRect/>
          </a:stretch>
        </p:blipFill>
        <p:spPr>
          <a:xfrm>
            <a:off x="306787" y="868958"/>
            <a:ext cx="5577031" cy="3384990"/>
          </a:xfrm>
          <a:prstGeom prst="rect">
            <a:avLst/>
          </a:prstGeom>
        </p:spPr>
      </p:pic>
      <p:pic>
        <p:nvPicPr>
          <p:cNvPr id="4" name="Picture 3">
            <a:extLst>
              <a:ext uri="{FF2B5EF4-FFF2-40B4-BE49-F238E27FC236}">
                <a16:creationId xmlns:a16="http://schemas.microsoft.com/office/drawing/2014/main" id="{D7F5D0B9-CE4C-485C-898C-3263F7B07A27}"/>
              </a:ext>
            </a:extLst>
          </p:cNvPr>
          <p:cNvPicPr>
            <a:picLocks noChangeAspect="1"/>
          </p:cNvPicPr>
          <p:nvPr/>
        </p:nvPicPr>
        <p:blipFill>
          <a:blip r:embed="rId3"/>
          <a:stretch>
            <a:fillRect/>
          </a:stretch>
        </p:blipFill>
        <p:spPr>
          <a:xfrm>
            <a:off x="6308184" y="868958"/>
            <a:ext cx="5507148" cy="3384990"/>
          </a:xfrm>
          <a:prstGeom prst="rect">
            <a:avLst/>
          </a:prstGeom>
        </p:spPr>
      </p:pic>
      <p:pic>
        <p:nvPicPr>
          <p:cNvPr id="7" name="Picture 6">
            <a:extLst>
              <a:ext uri="{FF2B5EF4-FFF2-40B4-BE49-F238E27FC236}">
                <a16:creationId xmlns:a16="http://schemas.microsoft.com/office/drawing/2014/main" id="{13DCEF67-1929-4092-A070-6352734910FF}"/>
              </a:ext>
            </a:extLst>
          </p:cNvPr>
          <p:cNvPicPr>
            <a:picLocks noChangeAspect="1"/>
          </p:cNvPicPr>
          <p:nvPr/>
        </p:nvPicPr>
        <p:blipFill>
          <a:blip r:embed="rId4"/>
          <a:stretch>
            <a:fillRect/>
          </a:stretch>
        </p:blipFill>
        <p:spPr>
          <a:xfrm>
            <a:off x="497737" y="4465983"/>
            <a:ext cx="5233634" cy="2168117"/>
          </a:xfrm>
          <a:prstGeom prst="rect">
            <a:avLst/>
          </a:prstGeom>
        </p:spPr>
      </p:pic>
      <p:pic>
        <p:nvPicPr>
          <p:cNvPr id="8" name="Picture 7">
            <a:extLst>
              <a:ext uri="{FF2B5EF4-FFF2-40B4-BE49-F238E27FC236}">
                <a16:creationId xmlns:a16="http://schemas.microsoft.com/office/drawing/2014/main" id="{75E578E4-C26D-4472-BD83-4DB7AE381ECC}"/>
              </a:ext>
            </a:extLst>
          </p:cNvPr>
          <p:cNvPicPr>
            <a:picLocks noChangeAspect="1"/>
          </p:cNvPicPr>
          <p:nvPr/>
        </p:nvPicPr>
        <p:blipFill>
          <a:blip r:embed="rId5"/>
          <a:stretch>
            <a:fillRect/>
          </a:stretch>
        </p:blipFill>
        <p:spPr>
          <a:xfrm>
            <a:off x="6572293" y="4845092"/>
            <a:ext cx="2333951" cy="1409897"/>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3003</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Bahnschrift SemiBold SemiConden</vt:lpstr>
      <vt:lpstr>Calibri</vt:lpstr>
      <vt:lpstr>Century</vt:lpstr>
      <vt:lpstr>Gill Sans MT</vt:lpstr>
      <vt:lpstr>Wingdings</vt:lpstr>
      <vt:lpstr>Gallery</vt:lpstr>
      <vt:lpstr>Project Report On  Micro Credit Defaulter</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Vizualization[Univariate-Target]:</vt:lpstr>
      <vt:lpstr>Vizualization[Bivariate]:</vt:lpstr>
      <vt:lpstr>Visualization of numerical columns:</vt:lpstr>
      <vt:lpstr>Vizualization</vt:lpstr>
      <vt:lpstr>Observations:</vt:lpstr>
      <vt:lpstr>Observations:</vt:lpstr>
      <vt:lpstr>Observations:</vt:lpstr>
      <vt:lpstr>Analysis:</vt:lpstr>
      <vt:lpstr>Data Cleaning Steps:</vt:lpstr>
      <vt:lpstr>Data Balancing:</vt:lpstr>
      <vt:lpstr>Model Building:</vt:lpstr>
      <vt:lpstr>i) Logistic regresson:</vt:lpstr>
      <vt:lpstr>ii) DecisionTreeClassifier:</vt:lpstr>
      <vt:lpstr>iii) K-Neighbour Regressor:</vt:lpstr>
      <vt:lpstr>iv) GaussianNB:</vt:lpstr>
      <vt:lpstr>v)Random Forest Classifier: </vt:lpstr>
      <vt:lpstr>vi) AdaBoost Classifier</vt:lpstr>
      <vt:lpstr>Hyper Parameter Tunning:</vt:lpstr>
      <vt:lpstr>AUC ROC CURVE</vt:lpstr>
      <vt:lpstr>Saving the Best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jay kumar jain</cp:lastModifiedBy>
  <cp:revision>19</cp:revision>
  <dcterms:created xsi:type="dcterms:W3CDTF">2022-08-29T10:07:47Z</dcterms:created>
  <dcterms:modified xsi:type="dcterms:W3CDTF">2022-09-11T08:21:21Z</dcterms:modified>
</cp:coreProperties>
</file>