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51"/>
  </p:notesMasterIdLst>
  <p:sldIdLst>
    <p:sldId id="595" r:id="rId5"/>
    <p:sldId id="582" r:id="rId6"/>
    <p:sldId id="585" r:id="rId7"/>
    <p:sldId id="617" r:id="rId8"/>
    <p:sldId id="616" r:id="rId9"/>
    <p:sldId id="618" r:id="rId10"/>
    <p:sldId id="596" r:id="rId11"/>
    <p:sldId id="598" r:id="rId12"/>
    <p:sldId id="599" r:id="rId13"/>
    <p:sldId id="600" r:id="rId14"/>
    <p:sldId id="624" r:id="rId15"/>
    <p:sldId id="602" r:id="rId16"/>
    <p:sldId id="604" r:id="rId17"/>
    <p:sldId id="627" r:id="rId18"/>
    <p:sldId id="609" r:id="rId19"/>
    <p:sldId id="607" r:id="rId20"/>
    <p:sldId id="658" r:id="rId21"/>
    <p:sldId id="628" r:id="rId22"/>
    <p:sldId id="611" r:id="rId23"/>
    <p:sldId id="629" r:id="rId24"/>
    <p:sldId id="646" r:id="rId25"/>
    <p:sldId id="614" r:id="rId26"/>
    <p:sldId id="679" r:id="rId27"/>
    <p:sldId id="666" r:id="rId28"/>
    <p:sldId id="677" r:id="rId29"/>
    <p:sldId id="676" r:id="rId30"/>
    <p:sldId id="653" r:id="rId31"/>
    <p:sldId id="670" r:id="rId32"/>
    <p:sldId id="671" r:id="rId33"/>
    <p:sldId id="644" r:id="rId34"/>
    <p:sldId id="649" r:id="rId35"/>
    <p:sldId id="678" r:id="rId36"/>
    <p:sldId id="672" r:id="rId37"/>
    <p:sldId id="673" r:id="rId38"/>
    <p:sldId id="674" r:id="rId39"/>
    <p:sldId id="667" r:id="rId40"/>
    <p:sldId id="622" r:id="rId41"/>
    <p:sldId id="650" r:id="rId42"/>
    <p:sldId id="660" r:id="rId43"/>
    <p:sldId id="662" r:id="rId44"/>
    <p:sldId id="663" r:id="rId45"/>
    <p:sldId id="657" r:id="rId46"/>
    <p:sldId id="664" r:id="rId47"/>
    <p:sldId id="655" r:id="rId48"/>
    <p:sldId id="621" r:id="rId49"/>
    <p:sldId id="455"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A2187-48AC-4F78-9FC1-7A1B7841C59C}" v="1139" dt="2024-01-10T14:42:10.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Kiểu Trung bình 2 - Màu chủ đề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0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F3C53-B3D9-4EDB-93A9-2E65E335508C}" type="datetimeFigureOut">
              <a:rPr lang="en-US" smtClean="0"/>
              <a:t>1/10/2024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C3A70-49FB-42A9-A57C-EB48A8831B77}" type="slidenum">
              <a:rPr lang="en-US" smtClean="0"/>
              <a:t>‹#›</a:t>
            </a:fld>
            <a:endParaRPr lang="en-US"/>
          </a:p>
        </p:txBody>
      </p:sp>
    </p:spTree>
    <p:extLst>
      <p:ext uri="{BB962C8B-B14F-4D97-AF65-F5344CB8AC3E}">
        <p14:creationId xmlns:p14="http://schemas.microsoft.com/office/powerpoint/2010/main" val="256948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212B36"/>
                </a:solidFill>
                <a:effectLst/>
              </a:rPr>
              <a:t>YOLOv8 có nhiều tham số hơn so với các phiên bản tiền nhiệm như YOLOv5, nhưng ít tham số hơn so với YOLOv6..</a:t>
            </a:r>
            <a:r>
              <a:rPr lang="en-US" b="0" i="0">
                <a:solidFill>
                  <a:srgbClr val="212B36"/>
                </a:solidFill>
                <a:effectLst/>
              </a:rPr>
              <a:t> Trong </a:t>
            </a:r>
            <a:r>
              <a:rPr lang="en-US" b="0" i="0" err="1">
                <a:solidFill>
                  <a:srgbClr val="212B36"/>
                </a:solidFill>
                <a:effectLst/>
              </a:rPr>
              <a:t>khi</a:t>
            </a:r>
            <a:r>
              <a:rPr lang="en-US" b="0" i="0">
                <a:solidFill>
                  <a:srgbClr val="212B36"/>
                </a:solidFill>
                <a:effectLst/>
              </a:rPr>
              <a:t> </a:t>
            </a:r>
            <a:r>
              <a:rPr lang="en-US" b="0" i="0" err="1">
                <a:solidFill>
                  <a:srgbClr val="212B36"/>
                </a:solidFill>
                <a:effectLst/>
              </a:rPr>
              <a:t>độ</a:t>
            </a:r>
            <a:r>
              <a:rPr lang="en-US" b="0" i="0">
                <a:solidFill>
                  <a:srgbClr val="212B36"/>
                </a:solidFill>
                <a:effectLst/>
              </a:rPr>
              <a:t> </a:t>
            </a:r>
            <a:r>
              <a:rPr lang="en-US" b="0" i="0" err="1">
                <a:solidFill>
                  <a:srgbClr val="212B36"/>
                </a:solidFill>
                <a:effectLst/>
              </a:rPr>
              <a:t>chính</a:t>
            </a:r>
            <a:r>
              <a:rPr lang="en-US" b="0" i="0">
                <a:solidFill>
                  <a:srgbClr val="212B36"/>
                </a:solidFill>
                <a:effectLst/>
              </a:rPr>
              <a:t> </a:t>
            </a:r>
            <a:r>
              <a:rPr lang="en-US" b="0" i="0" err="1">
                <a:solidFill>
                  <a:srgbClr val="212B36"/>
                </a:solidFill>
                <a:effectLst/>
              </a:rPr>
              <a:t>xác</a:t>
            </a:r>
            <a:r>
              <a:rPr lang="en-US" b="0" i="0">
                <a:solidFill>
                  <a:srgbClr val="212B36"/>
                </a:solidFill>
                <a:effectLst/>
              </a:rPr>
              <a:t> </a:t>
            </a:r>
            <a:r>
              <a:rPr lang="en-US" b="0" i="0" err="1">
                <a:solidFill>
                  <a:srgbClr val="212B36"/>
                </a:solidFill>
                <a:effectLst/>
              </a:rPr>
              <a:t>mAP</a:t>
            </a:r>
            <a:r>
              <a:rPr lang="en-US" b="0" i="0">
                <a:solidFill>
                  <a:srgbClr val="212B36"/>
                </a:solidFill>
                <a:effectLst/>
              </a:rPr>
              <a:t> </a:t>
            </a:r>
            <a:r>
              <a:rPr lang="en-US" b="0" i="0" err="1">
                <a:solidFill>
                  <a:srgbClr val="212B36"/>
                </a:solidFill>
                <a:effectLst/>
              </a:rPr>
              <a:t>luôn</a:t>
            </a:r>
            <a:r>
              <a:rPr lang="en-US" b="0" i="0">
                <a:solidFill>
                  <a:srgbClr val="212B36"/>
                </a:solidFill>
                <a:effectLst/>
              </a:rPr>
              <a:t> </a:t>
            </a:r>
            <a:r>
              <a:rPr lang="en-US" b="0" i="0" err="1">
                <a:solidFill>
                  <a:srgbClr val="212B36"/>
                </a:solidFill>
                <a:effectLst/>
              </a:rPr>
              <a:t>cao</a:t>
            </a:r>
            <a:r>
              <a:rPr lang="en-US" b="0" i="0">
                <a:solidFill>
                  <a:srgbClr val="212B36"/>
                </a:solidFill>
                <a:effectLst/>
              </a:rPr>
              <a:t> </a:t>
            </a:r>
            <a:r>
              <a:rPr lang="en-US" b="0" i="0" err="1">
                <a:solidFill>
                  <a:srgbClr val="212B36"/>
                </a:solidFill>
                <a:effectLst/>
              </a:rPr>
              <a:t>hơn</a:t>
            </a:r>
            <a:r>
              <a:rPr lang="en-US" b="0" i="0">
                <a:solidFill>
                  <a:srgbClr val="212B36"/>
                </a:solidFill>
                <a:effectLst/>
              </a:rPr>
              <a:t> </a:t>
            </a:r>
            <a:r>
              <a:rPr lang="en-US" b="0" i="0" err="1">
                <a:solidFill>
                  <a:srgbClr val="212B36"/>
                </a:solidFill>
                <a:effectLst/>
              </a:rPr>
              <a:t>các</a:t>
            </a:r>
            <a:r>
              <a:rPr lang="en-US" b="0" i="0">
                <a:solidFill>
                  <a:srgbClr val="212B36"/>
                </a:solidFill>
                <a:effectLst/>
              </a:rPr>
              <a:t> </a:t>
            </a:r>
            <a:r>
              <a:rPr lang="en-US" b="0" i="0" err="1">
                <a:solidFill>
                  <a:srgbClr val="212B36"/>
                </a:solidFill>
                <a:effectLst/>
              </a:rPr>
              <a:t>mô</a:t>
            </a:r>
            <a:r>
              <a:rPr lang="en-US" b="0" i="0">
                <a:solidFill>
                  <a:srgbClr val="212B36"/>
                </a:solidFill>
                <a:effectLst/>
              </a:rPr>
              <a:t> </a:t>
            </a:r>
            <a:r>
              <a:rPr lang="en-US" b="0" i="0" err="1">
                <a:solidFill>
                  <a:srgbClr val="212B36"/>
                </a:solidFill>
                <a:effectLst/>
              </a:rPr>
              <a:t>hình</a:t>
            </a:r>
            <a:r>
              <a:rPr lang="en-US" b="0" i="0">
                <a:solidFill>
                  <a:srgbClr val="212B36"/>
                </a:solidFill>
                <a:effectLst/>
              </a:rPr>
              <a:t> </a:t>
            </a:r>
            <a:r>
              <a:rPr lang="en-US" b="0" i="0" err="1">
                <a:solidFill>
                  <a:srgbClr val="212B36"/>
                </a:solidFill>
                <a:effectLst/>
              </a:rPr>
              <a:t>còn</a:t>
            </a:r>
            <a:r>
              <a:rPr lang="en-US" b="0" i="0">
                <a:solidFill>
                  <a:srgbClr val="212B36"/>
                </a:solidFill>
                <a:effectLst/>
              </a:rPr>
              <a:t> </a:t>
            </a:r>
            <a:r>
              <a:rPr lang="en-US" b="0" i="0" err="1">
                <a:solidFill>
                  <a:srgbClr val="212B36"/>
                </a:solidFill>
                <a:effectLst/>
              </a:rPr>
              <a:t>lại</a:t>
            </a:r>
            <a:r>
              <a:rPr lang="en-US" b="0" i="0">
                <a:solidFill>
                  <a:srgbClr val="212B36"/>
                </a:solidFill>
                <a:effectLst/>
              </a:rPr>
              <a:t>. Ở </a:t>
            </a:r>
            <a:r>
              <a:rPr lang="en-US" b="0" i="0" err="1">
                <a:solidFill>
                  <a:srgbClr val="212B36"/>
                </a:solidFill>
                <a:effectLst/>
              </a:rPr>
              <a:t>mô</a:t>
            </a:r>
            <a:r>
              <a:rPr lang="en-US" b="0" i="0">
                <a:solidFill>
                  <a:srgbClr val="212B36"/>
                </a:solidFill>
                <a:effectLst/>
              </a:rPr>
              <a:t> </a:t>
            </a:r>
            <a:r>
              <a:rPr lang="en-US" b="0" i="0" err="1">
                <a:solidFill>
                  <a:srgbClr val="212B36"/>
                </a:solidFill>
                <a:effectLst/>
              </a:rPr>
              <a:t>hình</a:t>
            </a:r>
            <a:r>
              <a:rPr lang="en-US" b="0" i="0">
                <a:solidFill>
                  <a:srgbClr val="212B36"/>
                </a:solidFill>
                <a:effectLst/>
              </a:rPr>
              <a:t> </a:t>
            </a:r>
            <a:r>
              <a:rPr lang="en-US" b="0" i="0" err="1">
                <a:solidFill>
                  <a:srgbClr val="212B36"/>
                </a:solidFill>
                <a:effectLst/>
              </a:rPr>
              <a:t>mức</a:t>
            </a:r>
            <a:r>
              <a:rPr lang="en-US" b="0" i="0">
                <a:solidFill>
                  <a:srgbClr val="212B36"/>
                </a:solidFill>
                <a:effectLst/>
              </a:rPr>
              <a:t> n </a:t>
            </a:r>
            <a:r>
              <a:rPr lang="en-US" b="0" i="0" err="1">
                <a:solidFill>
                  <a:srgbClr val="212B36"/>
                </a:solidFill>
                <a:effectLst/>
              </a:rPr>
              <a:t>sẽ</a:t>
            </a:r>
            <a:r>
              <a:rPr lang="en-US" b="0" i="0">
                <a:solidFill>
                  <a:srgbClr val="212B36"/>
                </a:solidFill>
                <a:effectLst/>
              </a:rPr>
              <a:t> </a:t>
            </a:r>
            <a:r>
              <a:rPr lang="en-US" b="0" i="0" err="1">
                <a:solidFill>
                  <a:srgbClr val="212B36"/>
                </a:solidFill>
                <a:effectLst/>
              </a:rPr>
              <a:t>cao</a:t>
            </a:r>
            <a:r>
              <a:rPr lang="en-US" b="0" i="0">
                <a:solidFill>
                  <a:srgbClr val="212B36"/>
                </a:solidFill>
                <a:effectLst/>
              </a:rPr>
              <a:t> </a:t>
            </a:r>
            <a:r>
              <a:rPr lang="en-US" b="0" i="0" err="1">
                <a:solidFill>
                  <a:srgbClr val="212B36"/>
                </a:solidFill>
                <a:effectLst/>
              </a:rPr>
              <a:t>hơn</a:t>
            </a:r>
            <a:r>
              <a:rPr lang="en-US" b="0" i="0">
                <a:solidFill>
                  <a:srgbClr val="212B36"/>
                </a:solidFill>
                <a:effectLst/>
              </a:rPr>
              <a:t> </a:t>
            </a:r>
            <a:r>
              <a:rPr lang="en-US" b="0" i="0" err="1">
                <a:solidFill>
                  <a:srgbClr val="212B36"/>
                </a:solidFill>
                <a:effectLst/>
              </a:rPr>
              <a:t>khoảng</a:t>
            </a:r>
            <a:r>
              <a:rPr lang="en-US" b="0" i="0">
                <a:solidFill>
                  <a:srgbClr val="212B36"/>
                </a:solidFill>
                <a:effectLst/>
              </a:rPr>
              <a:t> 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err="1">
                <a:solidFill>
                  <a:srgbClr val="212B36"/>
                </a:solidFill>
                <a:effectLst/>
                <a:latin typeface="Arial" panose="020B0604020202020204" pitchFamily="34" charset="0"/>
                <a:cs typeface="Arial" panose="020B0604020202020204" pitchFamily="34" charset="0"/>
              </a:rPr>
              <a:t>Sử</a:t>
            </a:r>
            <a:r>
              <a:rPr lang="en-US" b="0" i="0">
                <a:solidFill>
                  <a:srgbClr val="212B36"/>
                </a:solidFill>
                <a:effectLst/>
                <a:latin typeface="Arial" panose="020B0604020202020204" pitchFamily="34" charset="0"/>
                <a:cs typeface="Arial" panose="020B0604020202020204" pitchFamily="34" charset="0"/>
              </a:rPr>
              <a:t> </a:t>
            </a:r>
            <a:r>
              <a:rPr lang="en-US" b="0" i="0" err="1">
                <a:solidFill>
                  <a:srgbClr val="212B36"/>
                </a:solidFill>
                <a:effectLst/>
                <a:latin typeface="Arial" panose="020B0604020202020204" pitchFamily="34" charset="0"/>
                <a:cs typeface="Arial" panose="020B0604020202020204" pitchFamily="34" charset="0"/>
              </a:rPr>
              <a:t>dụng</a:t>
            </a:r>
            <a:r>
              <a:rPr lang="en-US" b="0" i="0">
                <a:solidFill>
                  <a:srgbClr val="212B36"/>
                </a:solidFill>
                <a:effectLst/>
                <a:latin typeface="Arial" panose="020B0604020202020204" pitchFamily="34" charset="0"/>
                <a:cs typeface="Arial" panose="020B0604020202020204" pitchFamily="34" charset="0"/>
              </a:rPr>
              <a:t> YOLOv8n </a:t>
            </a:r>
            <a:r>
              <a:rPr lang="en-US" b="0" i="0" err="1">
                <a:solidFill>
                  <a:srgbClr val="212B36"/>
                </a:solidFill>
                <a:effectLst/>
                <a:latin typeface="Arial" panose="020B0604020202020204" pitchFamily="34" charset="0"/>
                <a:cs typeface="Arial" panose="020B0604020202020204" pitchFamily="34" charset="0"/>
              </a:rPr>
              <a:t>để</a:t>
            </a:r>
            <a:r>
              <a:rPr lang="en-US" b="0" i="0">
                <a:solidFill>
                  <a:srgbClr val="212B36"/>
                </a:solidFill>
                <a:effectLst/>
                <a:latin typeface="Arial" panose="020B0604020202020204" pitchFamily="34" charset="0"/>
                <a:cs typeface="Arial" panose="020B0604020202020204" pitchFamily="34" charset="0"/>
              </a:rPr>
              <a:t> train </a:t>
            </a:r>
            <a:r>
              <a:rPr lang="en-US" b="0" i="0" err="1">
                <a:solidFill>
                  <a:srgbClr val="212B36"/>
                </a:solidFill>
                <a:effectLst/>
                <a:latin typeface="Arial" panose="020B0604020202020204" pitchFamily="34" charset="0"/>
                <a:cs typeface="Arial" panose="020B0604020202020204" pitchFamily="34" charset="0"/>
              </a:rPr>
              <a:t>vì</a:t>
            </a:r>
            <a:r>
              <a:rPr lang="en-US" b="0" i="0">
                <a:solidFill>
                  <a:srgbClr val="212B36"/>
                </a:solidFill>
                <a:effectLst/>
                <a:latin typeface="Arial" panose="020B0604020202020204" pitchFamily="34" charset="0"/>
                <a:cs typeface="Arial" panose="020B0604020202020204" pitchFamily="34" charset="0"/>
              </a:rPr>
              <a:t> </a:t>
            </a:r>
            <a:r>
              <a:rPr lang="en-US" b="0" i="0" err="1">
                <a:solidFill>
                  <a:srgbClr val="212B36"/>
                </a:solidFill>
                <a:effectLst/>
                <a:latin typeface="Arial" panose="020B0604020202020204" pitchFamily="34" charset="0"/>
                <a:cs typeface="Arial" panose="020B0604020202020204" pitchFamily="34" charset="0"/>
              </a:rPr>
              <a:t>có</a:t>
            </a:r>
            <a:r>
              <a:rPr lang="en-US" b="0" i="0">
                <a:solidFill>
                  <a:srgbClr val="212B36"/>
                </a:solidFill>
                <a:effectLst/>
                <a:latin typeface="Arial" panose="020B0604020202020204" pitchFamily="34" charset="0"/>
                <a:cs typeface="Arial" panose="020B0604020202020204" pitchFamily="34" charset="0"/>
              </a:rPr>
              <a:t> </a:t>
            </a:r>
            <a:r>
              <a:rPr lang="en-US" b="0" i="0" err="1">
                <a:solidFill>
                  <a:srgbClr val="212B36"/>
                </a:solidFill>
                <a:effectLst/>
                <a:latin typeface="Arial" panose="020B0604020202020204" pitchFamily="34" charset="0"/>
                <a:cs typeface="Arial" panose="020B0604020202020204" pitchFamily="34" charset="0"/>
              </a:rPr>
              <a:t>ít</a:t>
            </a:r>
            <a:r>
              <a:rPr lang="en-US" b="0" i="0">
                <a:solidFill>
                  <a:srgbClr val="212B36"/>
                </a:solidFill>
                <a:effectLst/>
                <a:latin typeface="Arial" panose="020B0604020202020204" pitchFamily="34" charset="0"/>
                <a:cs typeface="Arial" panose="020B0604020202020204" pitchFamily="34" charset="0"/>
              </a:rPr>
              <a:t> </a:t>
            </a:r>
            <a:r>
              <a:rPr lang="en-US" b="0" i="0" err="1">
                <a:solidFill>
                  <a:srgbClr val="212B36"/>
                </a:solidFill>
                <a:effectLst/>
                <a:latin typeface="Arial" panose="020B0604020202020204" pitchFamily="34" charset="0"/>
                <a:cs typeface="Arial" panose="020B0604020202020204" pitchFamily="34" charset="0"/>
              </a:rPr>
              <a:t>tham</a:t>
            </a:r>
            <a:r>
              <a:rPr lang="en-US" b="0" i="0">
                <a:solidFill>
                  <a:srgbClr val="212B36"/>
                </a:solidFill>
                <a:effectLst/>
                <a:latin typeface="Arial" panose="020B0604020202020204" pitchFamily="34" charset="0"/>
                <a:cs typeface="Arial" panose="020B0604020202020204" pitchFamily="34" charset="0"/>
              </a:rPr>
              <a:t> </a:t>
            </a:r>
            <a:r>
              <a:rPr lang="en-US" b="0" i="0" err="1">
                <a:solidFill>
                  <a:srgbClr val="212B36"/>
                </a:solidFill>
                <a:effectLst/>
                <a:latin typeface="Arial" panose="020B0604020202020204" pitchFamily="34" charset="0"/>
                <a:cs typeface="Arial" panose="020B0604020202020204" pitchFamily="34" charset="0"/>
              </a:rPr>
              <a:t>số</a:t>
            </a:r>
            <a:r>
              <a:rPr lang="en-US" b="0" i="0">
                <a:solidFill>
                  <a:srgbClr val="212B36"/>
                </a:solidFill>
                <a:effectLst/>
                <a:latin typeface="Arial" panose="020B0604020202020204" pitchFamily="34" charset="0"/>
                <a:cs typeface="Arial" panose="020B0604020202020204" pitchFamily="34" charset="0"/>
              </a:rPr>
              <a:t> </a:t>
            </a:r>
            <a:r>
              <a:rPr lang="en-US" b="0" i="0" err="1">
                <a:solidFill>
                  <a:srgbClr val="212B36"/>
                </a:solidFill>
                <a:effectLst/>
                <a:latin typeface="Arial" panose="020B0604020202020204" pitchFamily="34" charset="0"/>
                <a:cs typeface="Arial" panose="020B0604020202020204" pitchFamily="34" charset="0"/>
              </a:rPr>
              <a:t>nhất</a:t>
            </a:r>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40CC3A70-49FB-42A9-A57C-EB48A8831B77}" type="slidenum">
              <a:rPr lang="en-US" smtClean="0"/>
              <a:t>11</a:t>
            </a:fld>
            <a:endParaRPr lang="en-US"/>
          </a:p>
        </p:txBody>
      </p:sp>
    </p:spTree>
    <p:extLst>
      <p:ext uri="{BB962C8B-B14F-4D97-AF65-F5344CB8AC3E}">
        <p14:creationId xmlns:p14="http://schemas.microsoft.com/office/powerpoint/2010/main" val="230820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212B36"/>
                </a:solidFill>
                <a:effectLst/>
              </a:rPr>
              <a:t>YOLOv8 có nhiều tham số hơn so với các phiên bản tiền nhiệm như YOLOv5, nhưng ít tham số hơn so với YOLOv6..</a:t>
            </a:r>
            <a:r>
              <a:rPr lang="en-US" b="0" i="0">
                <a:solidFill>
                  <a:srgbClr val="212B36"/>
                </a:solidFill>
                <a:effectLst/>
              </a:rPr>
              <a:t> Trong </a:t>
            </a:r>
            <a:r>
              <a:rPr lang="en-US" b="0" i="0" err="1">
                <a:solidFill>
                  <a:srgbClr val="212B36"/>
                </a:solidFill>
                <a:effectLst/>
              </a:rPr>
              <a:t>khi</a:t>
            </a:r>
            <a:r>
              <a:rPr lang="en-US" b="0" i="0">
                <a:solidFill>
                  <a:srgbClr val="212B36"/>
                </a:solidFill>
                <a:effectLst/>
              </a:rPr>
              <a:t> </a:t>
            </a:r>
            <a:r>
              <a:rPr lang="en-US" b="0" i="0" err="1">
                <a:solidFill>
                  <a:srgbClr val="212B36"/>
                </a:solidFill>
                <a:effectLst/>
              </a:rPr>
              <a:t>độ</a:t>
            </a:r>
            <a:r>
              <a:rPr lang="en-US" b="0" i="0">
                <a:solidFill>
                  <a:srgbClr val="212B36"/>
                </a:solidFill>
                <a:effectLst/>
              </a:rPr>
              <a:t> </a:t>
            </a:r>
            <a:r>
              <a:rPr lang="en-US" b="0" i="0" err="1">
                <a:solidFill>
                  <a:srgbClr val="212B36"/>
                </a:solidFill>
                <a:effectLst/>
              </a:rPr>
              <a:t>chính</a:t>
            </a:r>
            <a:r>
              <a:rPr lang="en-US" b="0" i="0">
                <a:solidFill>
                  <a:srgbClr val="212B36"/>
                </a:solidFill>
                <a:effectLst/>
              </a:rPr>
              <a:t> </a:t>
            </a:r>
            <a:r>
              <a:rPr lang="en-US" b="0" i="0" err="1">
                <a:solidFill>
                  <a:srgbClr val="212B36"/>
                </a:solidFill>
                <a:effectLst/>
              </a:rPr>
              <a:t>xác</a:t>
            </a:r>
            <a:r>
              <a:rPr lang="en-US" b="0" i="0">
                <a:solidFill>
                  <a:srgbClr val="212B36"/>
                </a:solidFill>
                <a:effectLst/>
              </a:rPr>
              <a:t> </a:t>
            </a:r>
            <a:r>
              <a:rPr lang="en-US" b="0" i="0" err="1">
                <a:solidFill>
                  <a:srgbClr val="212B36"/>
                </a:solidFill>
                <a:effectLst/>
              </a:rPr>
              <a:t>mAP</a:t>
            </a:r>
            <a:r>
              <a:rPr lang="en-US" b="0" i="0">
                <a:solidFill>
                  <a:srgbClr val="212B36"/>
                </a:solidFill>
                <a:effectLst/>
              </a:rPr>
              <a:t> </a:t>
            </a:r>
            <a:r>
              <a:rPr lang="en-US" b="0" i="0" err="1">
                <a:solidFill>
                  <a:srgbClr val="212B36"/>
                </a:solidFill>
                <a:effectLst/>
              </a:rPr>
              <a:t>luôn</a:t>
            </a:r>
            <a:r>
              <a:rPr lang="en-US" b="0" i="0">
                <a:solidFill>
                  <a:srgbClr val="212B36"/>
                </a:solidFill>
                <a:effectLst/>
              </a:rPr>
              <a:t> </a:t>
            </a:r>
            <a:r>
              <a:rPr lang="en-US" b="0" i="0" err="1">
                <a:solidFill>
                  <a:srgbClr val="212B36"/>
                </a:solidFill>
                <a:effectLst/>
              </a:rPr>
              <a:t>cao</a:t>
            </a:r>
            <a:r>
              <a:rPr lang="en-US" b="0" i="0">
                <a:solidFill>
                  <a:srgbClr val="212B36"/>
                </a:solidFill>
                <a:effectLst/>
              </a:rPr>
              <a:t> </a:t>
            </a:r>
            <a:r>
              <a:rPr lang="en-US" b="0" i="0" err="1">
                <a:solidFill>
                  <a:srgbClr val="212B36"/>
                </a:solidFill>
                <a:effectLst/>
              </a:rPr>
              <a:t>hơn</a:t>
            </a:r>
            <a:r>
              <a:rPr lang="en-US" b="0" i="0">
                <a:solidFill>
                  <a:srgbClr val="212B36"/>
                </a:solidFill>
                <a:effectLst/>
              </a:rPr>
              <a:t> </a:t>
            </a:r>
            <a:r>
              <a:rPr lang="en-US" b="0" i="0" err="1">
                <a:solidFill>
                  <a:srgbClr val="212B36"/>
                </a:solidFill>
                <a:effectLst/>
              </a:rPr>
              <a:t>các</a:t>
            </a:r>
            <a:r>
              <a:rPr lang="en-US" b="0" i="0">
                <a:solidFill>
                  <a:srgbClr val="212B36"/>
                </a:solidFill>
                <a:effectLst/>
              </a:rPr>
              <a:t> </a:t>
            </a:r>
            <a:r>
              <a:rPr lang="en-US" b="0" i="0" err="1">
                <a:solidFill>
                  <a:srgbClr val="212B36"/>
                </a:solidFill>
                <a:effectLst/>
              </a:rPr>
              <a:t>mô</a:t>
            </a:r>
            <a:r>
              <a:rPr lang="en-US" b="0" i="0">
                <a:solidFill>
                  <a:srgbClr val="212B36"/>
                </a:solidFill>
                <a:effectLst/>
              </a:rPr>
              <a:t> </a:t>
            </a:r>
            <a:r>
              <a:rPr lang="en-US" b="0" i="0" err="1">
                <a:solidFill>
                  <a:srgbClr val="212B36"/>
                </a:solidFill>
                <a:effectLst/>
              </a:rPr>
              <a:t>hình</a:t>
            </a:r>
            <a:r>
              <a:rPr lang="en-US" b="0" i="0">
                <a:solidFill>
                  <a:srgbClr val="212B36"/>
                </a:solidFill>
                <a:effectLst/>
              </a:rPr>
              <a:t> </a:t>
            </a:r>
            <a:r>
              <a:rPr lang="en-US" b="0" i="0" err="1">
                <a:solidFill>
                  <a:srgbClr val="212B36"/>
                </a:solidFill>
                <a:effectLst/>
              </a:rPr>
              <a:t>còn</a:t>
            </a:r>
            <a:r>
              <a:rPr lang="en-US" b="0" i="0">
                <a:solidFill>
                  <a:srgbClr val="212B36"/>
                </a:solidFill>
                <a:effectLst/>
              </a:rPr>
              <a:t> </a:t>
            </a:r>
            <a:r>
              <a:rPr lang="en-US" b="0" i="0" err="1">
                <a:solidFill>
                  <a:srgbClr val="212B36"/>
                </a:solidFill>
                <a:effectLst/>
              </a:rPr>
              <a:t>lại</a:t>
            </a:r>
            <a:r>
              <a:rPr lang="en-US" b="0" i="0">
                <a:solidFill>
                  <a:srgbClr val="212B36"/>
                </a:solidFill>
                <a:effectLst/>
              </a:rPr>
              <a:t>. Ở </a:t>
            </a:r>
            <a:r>
              <a:rPr lang="en-US" b="0" i="0" err="1">
                <a:solidFill>
                  <a:srgbClr val="212B36"/>
                </a:solidFill>
                <a:effectLst/>
              </a:rPr>
              <a:t>mô</a:t>
            </a:r>
            <a:r>
              <a:rPr lang="en-US" b="0" i="0">
                <a:solidFill>
                  <a:srgbClr val="212B36"/>
                </a:solidFill>
                <a:effectLst/>
              </a:rPr>
              <a:t> </a:t>
            </a:r>
            <a:r>
              <a:rPr lang="en-US" b="0" i="0" err="1">
                <a:solidFill>
                  <a:srgbClr val="212B36"/>
                </a:solidFill>
                <a:effectLst/>
              </a:rPr>
              <a:t>hình</a:t>
            </a:r>
            <a:r>
              <a:rPr lang="en-US" b="0" i="0">
                <a:solidFill>
                  <a:srgbClr val="212B36"/>
                </a:solidFill>
                <a:effectLst/>
              </a:rPr>
              <a:t> </a:t>
            </a:r>
            <a:r>
              <a:rPr lang="en-US" b="0" i="0" err="1">
                <a:solidFill>
                  <a:srgbClr val="212B36"/>
                </a:solidFill>
                <a:effectLst/>
              </a:rPr>
              <a:t>mức</a:t>
            </a:r>
            <a:r>
              <a:rPr lang="en-US" b="0" i="0">
                <a:solidFill>
                  <a:srgbClr val="212B36"/>
                </a:solidFill>
                <a:effectLst/>
              </a:rPr>
              <a:t> n </a:t>
            </a:r>
            <a:r>
              <a:rPr lang="en-US" b="0" i="0" err="1">
                <a:solidFill>
                  <a:srgbClr val="212B36"/>
                </a:solidFill>
                <a:effectLst/>
              </a:rPr>
              <a:t>sẽ</a:t>
            </a:r>
            <a:r>
              <a:rPr lang="en-US" b="0" i="0">
                <a:solidFill>
                  <a:srgbClr val="212B36"/>
                </a:solidFill>
                <a:effectLst/>
              </a:rPr>
              <a:t> </a:t>
            </a:r>
            <a:r>
              <a:rPr lang="en-US" b="0" i="0" err="1">
                <a:solidFill>
                  <a:srgbClr val="212B36"/>
                </a:solidFill>
                <a:effectLst/>
              </a:rPr>
              <a:t>cao</a:t>
            </a:r>
            <a:r>
              <a:rPr lang="en-US" b="0" i="0">
                <a:solidFill>
                  <a:srgbClr val="212B36"/>
                </a:solidFill>
                <a:effectLst/>
              </a:rPr>
              <a:t> </a:t>
            </a:r>
            <a:r>
              <a:rPr lang="en-US" b="0" i="0" err="1">
                <a:solidFill>
                  <a:srgbClr val="212B36"/>
                </a:solidFill>
                <a:effectLst/>
              </a:rPr>
              <a:t>hơn</a:t>
            </a:r>
            <a:r>
              <a:rPr lang="en-US" b="0" i="0">
                <a:solidFill>
                  <a:srgbClr val="212B36"/>
                </a:solidFill>
                <a:effectLst/>
              </a:rPr>
              <a:t> </a:t>
            </a:r>
            <a:r>
              <a:rPr lang="en-US" b="0" i="0" err="1">
                <a:solidFill>
                  <a:srgbClr val="212B36"/>
                </a:solidFill>
                <a:effectLst/>
              </a:rPr>
              <a:t>khoảng</a:t>
            </a:r>
            <a:r>
              <a:rPr lang="en-US" b="0" i="0">
                <a:solidFill>
                  <a:srgbClr val="212B36"/>
                </a:solidFill>
                <a:effectLst/>
              </a:rPr>
              <a:t> 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err="1">
                <a:solidFill>
                  <a:srgbClr val="212B36"/>
                </a:solidFill>
                <a:effectLst/>
                <a:latin typeface="Arial" panose="020B0604020202020204" pitchFamily="34" charset="0"/>
                <a:cs typeface="Arial" panose="020B0604020202020204" pitchFamily="34" charset="0"/>
              </a:rPr>
              <a:t>Sử</a:t>
            </a:r>
            <a:r>
              <a:rPr lang="en-US" b="0" i="0">
                <a:solidFill>
                  <a:srgbClr val="212B36"/>
                </a:solidFill>
                <a:effectLst/>
                <a:latin typeface="Arial" panose="020B0604020202020204" pitchFamily="34" charset="0"/>
                <a:cs typeface="Arial" panose="020B0604020202020204" pitchFamily="34" charset="0"/>
              </a:rPr>
              <a:t> </a:t>
            </a:r>
            <a:r>
              <a:rPr lang="en-US" b="0" i="0" err="1">
                <a:solidFill>
                  <a:srgbClr val="212B36"/>
                </a:solidFill>
                <a:effectLst/>
                <a:latin typeface="Arial" panose="020B0604020202020204" pitchFamily="34" charset="0"/>
                <a:cs typeface="Arial" panose="020B0604020202020204" pitchFamily="34" charset="0"/>
              </a:rPr>
              <a:t>dụng</a:t>
            </a:r>
            <a:r>
              <a:rPr lang="en-US" b="0" i="0">
                <a:solidFill>
                  <a:srgbClr val="212B36"/>
                </a:solidFill>
                <a:effectLst/>
                <a:latin typeface="Arial" panose="020B0604020202020204" pitchFamily="34" charset="0"/>
                <a:cs typeface="Arial" panose="020B0604020202020204" pitchFamily="34" charset="0"/>
              </a:rPr>
              <a:t> YOLOv8n </a:t>
            </a:r>
            <a:r>
              <a:rPr lang="en-US" b="0" i="0" err="1">
                <a:solidFill>
                  <a:srgbClr val="212B36"/>
                </a:solidFill>
                <a:effectLst/>
                <a:latin typeface="Arial" panose="020B0604020202020204" pitchFamily="34" charset="0"/>
                <a:cs typeface="Arial" panose="020B0604020202020204" pitchFamily="34" charset="0"/>
              </a:rPr>
              <a:t>để</a:t>
            </a:r>
            <a:r>
              <a:rPr lang="en-US" b="0" i="0">
                <a:solidFill>
                  <a:srgbClr val="212B36"/>
                </a:solidFill>
                <a:effectLst/>
                <a:latin typeface="Arial" panose="020B0604020202020204" pitchFamily="34" charset="0"/>
                <a:cs typeface="Arial" panose="020B0604020202020204" pitchFamily="34" charset="0"/>
              </a:rPr>
              <a:t> train </a:t>
            </a:r>
            <a:r>
              <a:rPr lang="en-US" b="0" i="0" err="1">
                <a:solidFill>
                  <a:srgbClr val="212B36"/>
                </a:solidFill>
                <a:effectLst/>
                <a:latin typeface="Arial" panose="020B0604020202020204" pitchFamily="34" charset="0"/>
                <a:cs typeface="Arial" panose="020B0604020202020204" pitchFamily="34" charset="0"/>
              </a:rPr>
              <a:t>vì</a:t>
            </a:r>
            <a:r>
              <a:rPr lang="en-US" b="0" i="0">
                <a:solidFill>
                  <a:srgbClr val="212B36"/>
                </a:solidFill>
                <a:effectLst/>
                <a:latin typeface="Arial" panose="020B0604020202020204" pitchFamily="34" charset="0"/>
                <a:cs typeface="Arial" panose="020B0604020202020204" pitchFamily="34" charset="0"/>
              </a:rPr>
              <a:t> </a:t>
            </a:r>
            <a:r>
              <a:rPr lang="en-US" b="0" i="0" err="1">
                <a:solidFill>
                  <a:srgbClr val="212B36"/>
                </a:solidFill>
                <a:effectLst/>
                <a:latin typeface="Arial" panose="020B0604020202020204" pitchFamily="34" charset="0"/>
                <a:cs typeface="Arial" panose="020B0604020202020204" pitchFamily="34" charset="0"/>
              </a:rPr>
              <a:t>có</a:t>
            </a:r>
            <a:r>
              <a:rPr lang="en-US" b="0" i="0">
                <a:solidFill>
                  <a:srgbClr val="212B36"/>
                </a:solidFill>
                <a:effectLst/>
                <a:latin typeface="Arial" panose="020B0604020202020204" pitchFamily="34" charset="0"/>
                <a:cs typeface="Arial" panose="020B0604020202020204" pitchFamily="34" charset="0"/>
              </a:rPr>
              <a:t> </a:t>
            </a:r>
            <a:r>
              <a:rPr lang="en-US" b="0" i="0" err="1">
                <a:solidFill>
                  <a:srgbClr val="212B36"/>
                </a:solidFill>
                <a:effectLst/>
                <a:latin typeface="Arial" panose="020B0604020202020204" pitchFamily="34" charset="0"/>
                <a:cs typeface="Arial" panose="020B0604020202020204" pitchFamily="34" charset="0"/>
              </a:rPr>
              <a:t>ít</a:t>
            </a:r>
            <a:r>
              <a:rPr lang="en-US" b="0" i="0">
                <a:solidFill>
                  <a:srgbClr val="212B36"/>
                </a:solidFill>
                <a:effectLst/>
                <a:latin typeface="Arial" panose="020B0604020202020204" pitchFamily="34" charset="0"/>
                <a:cs typeface="Arial" panose="020B0604020202020204" pitchFamily="34" charset="0"/>
              </a:rPr>
              <a:t> </a:t>
            </a:r>
            <a:r>
              <a:rPr lang="en-US" b="0" i="0" err="1">
                <a:solidFill>
                  <a:srgbClr val="212B36"/>
                </a:solidFill>
                <a:effectLst/>
                <a:latin typeface="Arial" panose="020B0604020202020204" pitchFamily="34" charset="0"/>
                <a:cs typeface="Arial" panose="020B0604020202020204" pitchFamily="34" charset="0"/>
              </a:rPr>
              <a:t>tham</a:t>
            </a:r>
            <a:r>
              <a:rPr lang="en-US" b="0" i="0">
                <a:solidFill>
                  <a:srgbClr val="212B36"/>
                </a:solidFill>
                <a:effectLst/>
                <a:latin typeface="Arial" panose="020B0604020202020204" pitchFamily="34" charset="0"/>
                <a:cs typeface="Arial" panose="020B0604020202020204" pitchFamily="34" charset="0"/>
              </a:rPr>
              <a:t> </a:t>
            </a:r>
            <a:r>
              <a:rPr lang="en-US" b="0" i="0" err="1">
                <a:solidFill>
                  <a:srgbClr val="212B36"/>
                </a:solidFill>
                <a:effectLst/>
                <a:latin typeface="Arial" panose="020B0604020202020204" pitchFamily="34" charset="0"/>
                <a:cs typeface="Arial" panose="020B0604020202020204" pitchFamily="34" charset="0"/>
              </a:rPr>
              <a:t>số</a:t>
            </a:r>
            <a:r>
              <a:rPr lang="en-US" b="0" i="0">
                <a:solidFill>
                  <a:srgbClr val="212B36"/>
                </a:solidFill>
                <a:effectLst/>
                <a:latin typeface="Arial" panose="020B0604020202020204" pitchFamily="34" charset="0"/>
                <a:cs typeface="Arial" panose="020B0604020202020204" pitchFamily="34" charset="0"/>
              </a:rPr>
              <a:t> </a:t>
            </a:r>
            <a:r>
              <a:rPr lang="en-US" b="0" i="0" err="1">
                <a:solidFill>
                  <a:srgbClr val="212B36"/>
                </a:solidFill>
                <a:effectLst/>
                <a:latin typeface="Arial" panose="020B0604020202020204" pitchFamily="34" charset="0"/>
                <a:cs typeface="Arial" panose="020B0604020202020204" pitchFamily="34" charset="0"/>
              </a:rPr>
              <a:t>nhất</a:t>
            </a:r>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40CC3A70-49FB-42A9-A57C-EB48A8831B77}" type="slidenum">
              <a:rPr lang="en-US" smtClean="0"/>
              <a:t>29</a:t>
            </a:fld>
            <a:endParaRPr lang="en-US"/>
          </a:p>
        </p:txBody>
      </p:sp>
    </p:spTree>
    <p:extLst>
      <p:ext uri="{BB962C8B-B14F-4D97-AF65-F5344CB8AC3E}">
        <p14:creationId xmlns:p14="http://schemas.microsoft.com/office/powerpoint/2010/main" val="2889662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32BAE4-EF96-401E-9835-FEF9D1E36FF4}" type="datetime1">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600778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91AC6C-1BC6-47FA-9DC8-070F2A5615A2}" type="datetime1">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55655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36F4F4-7454-4D5D-B0E5-ADD7BEA612DE}" type="datetime1">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21790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Google Shape;105;p1">
            <a:extLst>
              <a:ext uri="{FF2B5EF4-FFF2-40B4-BE49-F238E27FC236}">
                <a16:creationId xmlns:a16="http://schemas.microsoft.com/office/drawing/2014/main" id="{E9C428B9-BD3B-47CF-96EB-8E8024AAE980}"/>
              </a:ext>
            </a:extLst>
          </p:cNvPr>
          <p:cNvSpPr/>
          <p:nvPr userDrawn="1"/>
        </p:nvSpPr>
        <p:spPr>
          <a:xfrm>
            <a:off x="0" y="6485045"/>
            <a:ext cx="8594558" cy="36476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lgn="ctr"/>
            <a:endParaRPr sz="1200" b="0">
              <a:solidFill>
                <a:schemeClr val="bg1"/>
              </a:solidFill>
              <a:latin typeface="Arial Nova Cond" panose="020B0506020202020204" pitchFamily="34" charset="0"/>
            </a:endParaRPr>
          </a:p>
        </p:txBody>
      </p:sp>
      <p:sp>
        <p:nvSpPr>
          <p:cNvPr id="15" name="Google Shape;109;p1">
            <a:extLst>
              <a:ext uri="{FF2B5EF4-FFF2-40B4-BE49-F238E27FC236}">
                <a16:creationId xmlns:a16="http://schemas.microsoft.com/office/drawing/2014/main" id="{91E4D465-1973-499C-87CE-5A38A4FE5280}"/>
              </a:ext>
            </a:extLst>
          </p:cNvPr>
          <p:cNvSpPr/>
          <p:nvPr userDrawn="1"/>
        </p:nvSpPr>
        <p:spPr>
          <a:xfrm>
            <a:off x="549442" y="6488426"/>
            <a:ext cx="549442" cy="3695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13" name="Google Shape;109;p1">
            <a:extLst>
              <a:ext uri="{FF2B5EF4-FFF2-40B4-BE49-F238E27FC236}">
                <a16:creationId xmlns:a16="http://schemas.microsoft.com/office/drawing/2014/main" id="{16772B44-7759-405B-9C67-35948DD5766F}"/>
              </a:ext>
            </a:extLst>
          </p:cNvPr>
          <p:cNvSpPr/>
          <p:nvPr userDrawn="1"/>
        </p:nvSpPr>
        <p:spPr>
          <a:xfrm>
            <a:off x="8594558" y="6490779"/>
            <a:ext cx="549442"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2" name="Title 1"/>
          <p:cNvSpPr>
            <a:spLocks noGrp="1"/>
          </p:cNvSpPr>
          <p:nvPr>
            <p:ph type="title" hasCustomPrompt="1"/>
          </p:nvPr>
        </p:nvSpPr>
        <p:spPr>
          <a:xfrm>
            <a:off x="169946" y="144644"/>
            <a:ext cx="8214072" cy="510111"/>
          </a:xfrm>
        </p:spPr>
        <p:txBody>
          <a:bodyPr>
            <a:normAutofit/>
          </a:bodyPr>
          <a:lstStyle>
            <a:lvl1pPr>
              <a:defRPr sz="3000" b="1">
                <a:solidFill>
                  <a:schemeClr val="accent5">
                    <a:lumMod val="75000"/>
                  </a:schemeClr>
                </a:solidFill>
                <a:latin typeface="Arial" panose="020B0604020202020204" pitchFamily="34" charset="0"/>
                <a:cs typeface="Arial" panose="020B0604020202020204" pitchFamily="34" charset="0"/>
              </a:defRPr>
            </a:lvl1pPr>
          </a:lstStyle>
          <a:p>
            <a:r>
              <a:rPr lang="en-US"/>
              <a:t>Title slide</a:t>
            </a:r>
          </a:p>
        </p:txBody>
      </p:sp>
      <p:sp>
        <p:nvSpPr>
          <p:cNvPr id="3" name="Content Placeholder 2"/>
          <p:cNvSpPr>
            <a:spLocks noGrp="1"/>
          </p:cNvSpPr>
          <p:nvPr>
            <p:ph idx="1"/>
          </p:nvPr>
        </p:nvSpPr>
        <p:spPr>
          <a:xfrm>
            <a:off x="216567" y="1009644"/>
            <a:ext cx="8594557" cy="529031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581306" y="6483871"/>
            <a:ext cx="405441" cy="365125"/>
          </a:xfrm>
        </p:spPr>
        <p:txBody>
          <a:bodyPr/>
          <a:lstStyle>
            <a:lvl1pPr>
              <a:defRPr>
                <a:solidFill>
                  <a:schemeClr val="tx1"/>
                </a:solidFill>
              </a:defRPr>
            </a:lvl1pPr>
          </a:lstStyle>
          <a:p>
            <a:fld id="{B487F271-60DF-4592-BB7F-B45BB4441AA9}" type="slidenum">
              <a:rPr lang="en-US" smtClean="0"/>
              <a:pPr/>
              <a:t>‹#›</a:t>
            </a:fld>
            <a:endParaRPr lang="en-US"/>
          </a:p>
        </p:txBody>
      </p:sp>
      <p:pic>
        <p:nvPicPr>
          <p:cNvPr id="12" name="Picture 11" descr="A close up of a logo&#10;&#10;Description generated with very high confidence">
            <a:extLst>
              <a:ext uri="{FF2B5EF4-FFF2-40B4-BE49-F238E27FC236}">
                <a16:creationId xmlns:a16="http://schemas.microsoft.com/office/drawing/2014/main" id="{9D24ADE5-0C5C-44A1-9FF6-58956EF973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5471"/>
          <a:stretch/>
        </p:blipFill>
        <p:spPr>
          <a:xfrm>
            <a:off x="8694630" y="6424003"/>
            <a:ext cx="417750" cy="472670"/>
          </a:xfrm>
          <a:prstGeom prst="rect">
            <a:avLst/>
          </a:prstGeom>
        </p:spPr>
      </p:pic>
      <p:cxnSp>
        <p:nvCxnSpPr>
          <p:cNvPr id="14" name="Straight Connector 13">
            <a:extLst>
              <a:ext uri="{FF2B5EF4-FFF2-40B4-BE49-F238E27FC236}">
                <a16:creationId xmlns:a16="http://schemas.microsoft.com/office/drawing/2014/main" id="{FA83563C-5C68-4B36-9934-4B1F666D6552}"/>
              </a:ext>
            </a:extLst>
          </p:cNvPr>
          <p:cNvCxnSpPr/>
          <p:nvPr userDrawn="1"/>
        </p:nvCxnSpPr>
        <p:spPr>
          <a:xfrm>
            <a:off x="0" y="83219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82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D31F5-B86C-42C2-9B18-CACBD66E1162}" type="datetime1">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11058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F8B556-B1D1-491C-89AB-66731DCC77DE}" type="datetime1">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5586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AD88C-F643-4BA5-9C82-72FA2262C860}" type="datetime1">
              <a:rPr lang="en-US" smtClean="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60900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09ABF0-587C-4552-A769-0D8B5734B185}" type="datetime1">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23840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93E2-C834-4338-A398-5464AB7866F5}" type="datetime1">
              <a:rPr lang="en-US" smtClean="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70853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1DBC9-E6B0-4610-A49D-534249B0763B}" type="datetime1">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08615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A8F27-1C85-43B1-B996-E57117C13630}" type="datetime1">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498939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87FB8-3E84-421F-B192-10C24D654A3B}" type="datetime1">
              <a:rPr lang="en-US" smtClean="0"/>
              <a:t>1/10/2024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7F271-60DF-4592-BB7F-B45BB4441AA9}" type="slidenum">
              <a:rPr lang="en-US" smtClean="0"/>
              <a:t>‹#›</a:t>
            </a:fld>
            <a:endParaRPr lang="en-US"/>
          </a:p>
        </p:txBody>
      </p:sp>
    </p:spTree>
    <p:extLst>
      <p:ext uri="{BB962C8B-B14F-4D97-AF65-F5344CB8AC3E}">
        <p14:creationId xmlns:p14="http://schemas.microsoft.com/office/powerpoint/2010/main" val="41207267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hyperlink" Target="https://homepages.inf.ed.ac.uk/rbf/HIPR2/label.htm#:~:text=Connected%20component%20labeling%20works%20by,set%20of%20intensity%20values%20V." TargetMode="External"/><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3" name="Picture 2">
            <a:extLst>
              <a:ext uri="{FF2B5EF4-FFF2-40B4-BE49-F238E27FC236}">
                <a16:creationId xmlns:a16="http://schemas.microsoft.com/office/drawing/2014/main" id="{8A961CC5-719C-4398-AF8D-A62572F029BD}"/>
              </a:ext>
            </a:extLst>
          </p:cNvPr>
          <p:cNvPicPr>
            <a:picLocks noChangeAspect="1"/>
          </p:cNvPicPr>
          <p:nvPr/>
        </p:nvPicPr>
        <p:blipFill>
          <a:blip r:embed="rId3">
            <a:extLst>
              <a:ext uri="{28A0092B-C50C-407E-A947-70E740481C1C}">
                <a14:useLocalDpi xmlns:a14="http://schemas.microsoft.com/office/drawing/2010/main" val="0"/>
              </a:ext>
            </a:extLst>
          </a:blip>
          <a:srcRect t="7748" b="7748"/>
          <a:stretch/>
        </p:blipFill>
        <p:spPr>
          <a:xfrm>
            <a:off x="0" y="698731"/>
            <a:ext cx="9144000" cy="5240251"/>
          </a:xfrm>
          <a:prstGeom prst="rect">
            <a:avLst/>
          </a:prstGeom>
        </p:spPr>
      </p:pic>
      <p:sp>
        <p:nvSpPr>
          <p:cNvPr id="16" name="Google Shape;109;p1">
            <a:extLst>
              <a:ext uri="{FF2B5EF4-FFF2-40B4-BE49-F238E27FC236}">
                <a16:creationId xmlns:a16="http://schemas.microsoft.com/office/drawing/2014/main" id="{0A506D4D-4A00-4759-BA00-7311171B8C28}"/>
              </a:ext>
            </a:extLst>
          </p:cNvPr>
          <p:cNvSpPr/>
          <p:nvPr/>
        </p:nvSpPr>
        <p:spPr>
          <a:xfrm>
            <a:off x="8253662" y="0"/>
            <a:ext cx="890338" cy="768391"/>
          </a:xfrm>
          <a:prstGeom prst="rect">
            <a:avLst/>
          </a:prstGeom>
          <a:solidFill>
            <a:schemeClr val="lt1"/>
          </a:solidFill>
          <a:ln w="12700" cap="flat" cmpd="sng">
            <a:noFill/>
            <a:prstDash val="solid"/>
            <a:miter lim="800000"/>
            <a:headEnd type="none" w="sm" len="sm"/>
            <a:tailEnd type="none" w="sm" len="sm"/>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Google Shape;106;p1"/>
          <p:cNvSpPr/>
          <p:nvPr/>
        </p:nvSpPr>
        <p:spPr>
          <a:xfrm>
            <a:off x="1348509" y="1555099"/>
            <a:ext cx="3380509" cy="671658"/>
          </a:xfrm>
          <a:prstGeom prst="rect">
            <a:avLst/>
          </a:prstGeom>
          <a:solidFill>
            <a:schemeClr val="dk1">
              <a:alpha val="83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t" anchorCtr="0">
            <a:noAutofit/>
          </a:bodyPr>
          <a:lstStyle/>
          <a:p>
            <a:r>
              <a:rPr lang="en-US" sz="1700" b="1" err="1">
                <a:solidFill>
                  <a:srgbClr val="F2F2F2"/>
                </a:solidFill>
              </a:rPr>
              <a:t>Môn</a:t>
            </a:r>
            <a:r>
              <a:rPr lang="en-US" sz="1700" b="1">
                <a:solidFill>
                  <a:srgbClr val="F2F2F2"/>
                </a:solidFill>
              </a:rPr>
              <a:t>: </a:t>
            </a:r>
            <a:r>
              <a:rPr lang="en-US" sz="1700" b="1" err="1">
                <a:solidFill>
                  <a:srgbClr val="F2F2F2"/>
                </a:solidFill>
              </a:rPr>
              <a:t>Nhập</a:t>
            </a:r>
            <a:r>
              <a:rPr lang="en-US" sz="1700" b="1">
                <a:solidFill>
                  <a:srgbClr val="F2F2F2"/>
                </a:solidFill>
              </a:rPr>
              <a:t> </a:t>
            </a:r>
            <a:r>
              <a:rPr lang="en-US" sz="1700" b="1" err="1">
                <a:solidFill>
                  <a:srgbClr val="F2F2F2"/>
                </a:solidFill>
              </a:rPr>
              <a:t>môn</a:t>
            </a:r>
            <a:r>
              <a:rPr lang="en-US" sz="1700" b="1">
                <a:solidFill>
                  <a:srgbClr val="F2F2F2"/>
                </a:solidFill>
              </a:rPr>
              <a:t> </a:t>
            </a:r>
            <a:r>
              <a:rPr lang="en-US" sz="1700" b="1" err="1">
                <a:solidFill>
                  <a:srgbClr val="F2F2F2"/>
                </a:solidFill>
              </a:rPr>
              <a:t>Thị</a:t>
            </a:r>
            <a:r>
              <a:rPr lang="en-US" sz="1700" b="1">
                <a:solidFill>
                  <a:srgbClr val="F2F2F2"/>
                </a:solidFill>
              </a:rPr>
              <a:t> </a:t>
            </a:r>
            <a:r>
              <a:rPr lang="en-US" sz="1700" b="1" err="1">
                <a:solidFill>
                  <a:srgbClr val="F2F2F2"/>
                </a:solidFill>
              </a:rPr>
              <a:t>giác</a:t>
            </a:r>
            <a:r>
              <a:rPr lang="en-US" sz="1700" b="1">
                <a:solidFill>
                  <a:srgbClr val="F2F2F2"/>
                </a:solidFill>
              </a:rPr>
              <a:t> </a:t>
            </a:r>
            <a:r>
              <a:rPr lang="en-US" sz="1700" b="1" err="1">
                <a:solidFill>
                  <a:srgbClr val="F2F2F2"/>
                </a:solidFill>
              </a:rPr>
              <a:t>Máy</a:t>
            </a:r>
            <a:r>
              <a:rPr lang="en-US" sz="1700" b="1">
                <a:solidFill>
                  <a:srgbClr val="F2F2F2"/>
                </a:solidFill>
              </a:rPr>
              <a:t> </a:t>
            </a:r>
            <a:r>
              <a:rPr lang="en-US" sz="1700" b="1" err="1">
                <a:solidFill>
                  <a:srgbClr val="F2F2F2"/>
                </a:solidFill>
              </a:rPr>
              <a:t>tính</a:t>
            </a:r>
            <a:endParaRPr lang="en-US" sz="1700" b="1">
              <a:solidFill>
                <a:srgbClr val="F2F2F2"/>
              </a:solidFill>
            </a:endParaRPr>
          </a:p>
          <a:p>
            <a:r>
              <a:rPr lang="en-US" sz="1700" b="1">
                <a:solidFill>
                  <a:srgbClr val="F2F2F2"/>
                </a:solidFill>
              </a:rPr>
              <a:t>GVHD: TS. Mai </a:t>
            </a:r>
            <a:r>
              <a:rPr lang="en-US" sz="1700" b="1" err="1">
                <a:solidFill>
                  <a:srgbClr val="F2F2F2"/>
                </a:solidFill>
              </a:rPr>
              <a:t>Tiến</a:t>
            </a:r>
            <a:r>
              <a:rPr lang="en-US" sz="1700" b="1">
                <a:solidFill>
                  <a:srgbClr val="F2F2F2"/>
                </a:solidFill>
              </a:rPr>
              <a:t> Dũng</a:t>
            </a:r>
            <a:endParaRPr lang="en-US" sz="1700"/>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2F2F2"/>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793FF1EC-598A-4285-B0F2-7876C0278B4B}"/>
              </a:ext>
            </a:extLst>
          </p:cNvPr>
          <p:cNvGrpSpPr/>
          <p:nvPr/>
        </p:nvGrpSpPr>
        <p:grpSpPr>
          <a:xfrm>
            <a:off x="0" y="27292"/>
            <a:ext cx="9144000" cy="704228"/>
            <a:chOff x="1228555" y="34408"/>
            <a:chExt cx="10836698" cy="811438"/>
          </a:xfrm>
        </p:grpSpPr>
        <p:sp>
          <p:nvSpPr>
            <p:cNvPr id="12" name="Google Shape;105;p1">
              <a:extLst>
                <a:ext uri="{FF2B5EF4-FFF2-40B4-BE49-F238E27FC236}">
                  <a16:creationId xmlns:a16="http://schemas.microsoft.com/office/drawing/2014/main" id="{D2935C59-C4EC-4552-9E8E-47D6A6E4851D}"/>
                </a:ext>
              </a:extLst>
            </p:cNvPr>
            <p:cNvSpPr/>
            <p:nvPr/>
          </p:nvSpPr>
          <p:spPr>
            <a:xfrm>
              <a:off x="1228555" y="74226"/>
              <a:ext cx="10836698" cy="723666"/>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marR="0" lvl="0" indent="0" algn="l" defTabSz="4572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err="1">
                  <a:ln>
                    <a:noFill/>
                  </a:ln>
                  <a:solidFill>
                    <a:prstClr val="white"/>
                  </a:solidFill>
                  <a:effectLst/>
                  <a:uLnTx/>
                  <a:uFillTx/>
                  <a:latin typeface="Elle Futura"/>
                  <a:ea typeface="+mn-ea"/>
                  <a:cs typeface="+mn-cs"/>
                </a:rPr>
                <a:t>Trường</a:t>
              </a:r>
              <a:r>
                <a:rPr kumimoji="0" lang="en-US" sz="1500" b="0" i="0" u="none" strike="noStrike" kern="1200" cap="none" spc="0" normalizeH="0" baseline="0" noProof="0">
                  <a:ln>
                    <a:noFill/>
                  </a:ln>
                  <a:solidFill>
                    <a:prstClr val="white"/>
                  </a:solidFill>
                  <a:effectLst/>
                  <a:uLnTx/>
                  <a:uFillTx/>
                  <a:latin typeface="Elle Futura"/>
                  <a:ea typeface="+mn-ea"/>
                  <a:cs typeface="+mn-cs"/>
                </a:rPr>
                <a:t> </a:t>
              </a:r>
              <a:r>
                <a:rPr kumimoji="0" lang="en-US" sz="1500" b="0" i="0" u="none" strike="noStrike" kern="1200" cap="none" spc="0" normalizeH="0" baseline="0" noProof="0" err="1">
                  <a:ln>
                    <a:noFill/>
                  </a:ln>
                  <a:solidFill>
                    <a:prstClr val="white"/>
                  </a:solidFill>
                  <a:effectLst/>
                  <a:uLnTx/>
                  <a:uFillTx/>
                  <a:latin typeface="Elle Futura"/>
                  <a:ea typeface="+mn-ea"/>
                  <a:cs typeface="+mn-cs"/>
                </a:rPr>
                <a:t>Đại</a:t>
              </a:r>
              <a:r>
                <a:rPr kumimoji="0" lang="en-US" sz="1500" b="0" i="0" u="none" strike="noStrike" kern="1200" cap="none" spc="0" normalizeH="0" baseline="0" noProof="0">
                  <a:ln>
                    <a:noFill/>
                  </a:ln>
                  <a:solidFill>
                    <a:prstClr val="white"/>
                  </a:solidFill>
                  <a:effectLst/>
                  <a:uLnTx/>
                  <a:uFillTx/>
                  <a:latin typeface="Elle Futura"/>
                  <a:ea typeface="+mn-ea"/>
                  <a:cs typeface="+mn-cs"/>
                </a:rPr>
                <a:t> </a:t>
              </a:r>
              <a:r>
                <a:rPr kumimoji="0" lang="en-US" sz="1500" b="0" i="0" u="none" strike="noStrike" kern="1200" cap="none" spc="0" normalizeH="0" baseline="0" noProof="0" err="1">
                  <a:ln>
                    <a:noFill/>
                  </a:ln>
                  <a:solidFill>
                    <a:prstClr val="white"/>
                  </a:solidFill>
                  <a:effectLst/>
                  <a:uLnTx/>
                  <a:uFillTx/>
                  <a:latin typeface="Elle Futura"/>
                  <a:ea typeface="+mn-ea"/>
                  <a:cs typeface="+mn-cs"/>
                </a:rPr>
                <a:t>học</a:t>
              </a:r>
              <a:r>
                <a:rPr kumimoji="0" lang="en-US" sz="1500" b="0" i="0" u="none" strike="noStrike" kern="1200" cap="none" spc="0" normalizeH="0" baseline="0" noProof="0">
                  <a:ln>
                    <a:noFill/>
                  </a:ln>
                  <a:solidFill>
                    <a:prstClr val="white"/>
                  </a:solidFill>
                  <a:effectLst/>
                  <a:uLnTx/>
                  <a:uFillTx/>
                  <a:latin typeface="Elle Futura"/>
                  <a:ea typeface="+mn-ea"/>
                  <a:cs typeface="+mn-cs"/>
                </a:rPr>
                <a:t> Công </a:t>
              </a:r>
              <a:r>
                <a:rPr kumimoji="0" lang="en-US" sz="1500" b="0" i="0" u="none" strike="noStrike" kern="1200" cap="none" spc="0" normalizeH="0" baseline="0" noProof="0" err="1">
                  <a:ln>
                    <a:noFill/>
                  </a:ln>
                  <a:solidFill>
                    <a:prstClr val="white"/>
                  </a:solidFill>
                  <a:effectLst/>
                  <a:uLnTx/>
                  <a:uFillTx/>
                  <a:latin typeface="Elle Futura"/>
                  <a:ea typeface="+mn-ea"/>
                  <a:cs typeface="+mn-cs"/>
                </a:rPr>
                <a:t>nghệ</a:t>
              </a:r>
              <a:r>
                <a:rPr kumimoji="0" lang="en-US" sz="1500" b="0" i="0" u="none" strike="noStrike" kern="1200" cap="none" spc="0" normalizeH="0" baseline="0" noProof="0">
                  <a:ln>
                    <a:noFill/>
                  </a:ln>
                  <a:solidFill>
                    <a:prstClr val="white"/>
                  </a:solidFill>
                  <a:effectLst/>
                  <a:uLnTx/>
                  <a:uFillTx/>
                  <a:latin typeface="Elle Futura"/>
                  <a:ea typeface="+mn-ea"/>
                  <a:cs typeface="+mn-cs"/>
                </a:rPr>
                <a:t> </a:t>
              </a:r>
              <a:r>
                <a:rPr kumimoji="0" lang="en-US" sz="1500" b="0" i="0" u="none" strike="noStrike" kern="1200" cap="none" spc="0" normalizeH="0" baseline="0" noProof="0" err="1">
                  <a:ln>
                    <a:noFill/>
                  </a:ln>
                  <a:solidFill>
                    <a:prstClr val="white"/>
                  </a:solidFill>
                  <a:effectLst/>
                  <a:uLnTx/>
                  <a:uFillTx/>
                  <a:latin typeface="Elle Futura"/>
                  <a:ea typeface="+mn-ea"/>
                  <a:cs typeface="+mn-cs"/>
                </a:rPr>
                <a:t>Thông</a:t>
              </a:r>
              <a:r>
                <a:rPr kumimoji="0" lang="en-US" sz="1500" b="0" i="0" u="none" strike="noStrike" kern="1200" cap="none" spc="0" normalizeH="0" baseline="0" noProof="0">
                  <a:ln>
                    <a:noFill/>
                  </a:ln>
                  <a:solidFill>
                    <a:prstClr val="white"/>
                  </a:solidFill>
                  <a:effectLst/>
                  <a:uLnTx/>
                  <a:uFillTx/>
                  <a:latin typeface="Elle Futura"/>
                  <a:ea typeface="+mn-ea"/>
                  <a:cs typeface="+mn-cs"/>
                </a:rPr>
                <a:t> tin – </a:t>
              </a:r>
              <a:r>
                <a:rPr kumimoji="0" lang="en-US" sz="1500" b="0" i="0" u="none" strike="noStrike" kern="1200" cap="none" spc="0" normalizeH="0" baseline="0" noProof="0" err="1">
                  <a:ln>
                    <a:noFill/>
                  </a:ln>
                  <a:solidFill>
                    <a:prstClr val="white"/>
                  </a:solidFill>
                  <a:effectLst/>
                  <a:uLnTx/>
                  <a:uFillTx/>
                  <a:latin typeface="Elle Futura"/>
                  <a:ea typeface="+mn-ea"/>
                  <a:cs typeface="+mn-cs"/>
                </a:rPr>
                <a:t>Đại</a:t>
              </a:r>
              <a:r>
                <a:rPr kumimoji="0" lang="en-US" sz="1500" b="0" i="0" u="none" strike="noStrike" kern="1200" cap="none" spc="0" normalizeH="0" baseline="0" noProof="0">
                  <a:ln>
                    <a:noFill/>
                  </a:ln>
                  <a:solidFill>
                    <a:prstClr val="white"/>
                  </a:solidFill>
                  <a:effectLst/>
                  <a:uLnTx/>
                  <a:uFillTx/>
                  <a:latin typeface="Elle Futura"/>
                  <a:ea typeface="+mn-ea"/>
                  <a:cs typeface="+mn-cs"/>
                </a:rPr>
                <a:t> </a:t>
              </a:r>
              <a:r>
                <a:rPr kumimoji="0" lang="en-US" sz="1500" b="0" i="0" u="none" strike="noStrike" kern="1200" cap="none" spc="0" normalizeH="0" baseline="0" noProof="0" err="1">
                  <a:ln>
                    <a:noFill/>
                  </a:ln>
                  <a:solidFill>
                    <a:prstClr val="white"/>
                  </a:solidFill>
                  <a:effectLst/>
                  <a:uLnTx/>
                  <a:uFillTx/>
                  <a:latin typeface="Elle Futura"/>
                  <a:ea typeface="+mn-ea"/>
                  <a:cs typeface="+mn-cs"/>
                </a:rPr>
                <a:t>học</a:t>
              </a:r>
              <a:r>
                <a:rPr kumimoji="0" lang="en-US" sz="1500" b="0" i="0" u="none" strike="noStrike" kern="1200" cap="none" spc="0" normalizeH="0" baseline="0" noProof="0">
                  <a:ln>
                    <a:noFill/>
                  </a:ln>
                  <a:solidFill>
                    <a:prstClr val="white"/>
                  </a:solidFill>
                  <a:effectLst/>
                  <a:uLnTx/>
                  <a:uFillTx/>
                  <a:latin typeface="Elle Futura"/>
                  <a:ea typeface="+mn-ea"/>
                  <a:cs typeface="+mn-cs"/>
                </a:rPr>
                <a:t> </a:t>
              </a:r>
              <a:r>
                <a:rPr kumimoji="0" lang="en-US" sz="1500" b="0" i="0" u="none" strike="noStrike" kern="1200" cap="none" spc="0" normalizeH="0" baseline="0" noProof="0" err="1">
                  <a:ln>
                    <a:noFill/>
                  </a:ln>
                  <a:solidFill>
                    <a:prstClr val="white"/>
                  </a:solidFill>
                  <a:effectLst/>
                  <a:uLnTx/>
                  <a:uFillTx/>
                  <a:latin typeface="Elle Futura"/>
                  <a:ea typeface="+mn-ea"/>
                  <a:cs typeface="+mn-cs"/>
                </a:rPr>
                <a:t>Quốc</a:t>
              </a:r>
              <a:r>
                <a:rPr kumimoji="0" lang="en-US" sz="1500" b="0" i="0" u="none" strike="noStrike" kern="1200" cap="none" spc="0" normalizeH="0" baseline="0" noProof="0">
                  <a:ln>
                    <a:noFill/>
                  </a:ln>
                  <a:solidFill>
                    <a:prstClr val="white"/>
                  </a:solidFill>
                  <a:effectLst/>
                  <a:uLnTx/>
                  <a:uFillTx/>
                  <a:latin typeface="Elle Futura"/>
                  <a:ea typeface="+mn-ea"/>
                  <a:cs typeface="+mn-cs"/>
                </a:rPr>
                <a:t> </a:t>
              </a:r>
              <a:r>
                <a:rPr kumimoji="0" lang="en-US" sz="1500" b="0" i="0" u="none" strike="noStrike" kern="1200" cap="none" spc="0" normalizeH="0" baseline="0" noProof="0" err="1">
                  <a:ln>
                    <a:noFill/>
                  </a:ln>
                  <a:solidFill>
                    <a:prstClr val="white"/>
                  </a:solidFill>
                  <a:effectLst/>
                  <a:uLnTx/>
                  <a:uFillTx/>
                  <a:latin typeface="Elle Futura"/>
                  <a:ea typeface="+mn-ea"/>
                  <a:cs typeface="+mn-cs"/>
                </a:rPr>
                <a:t>gia</a:t>
              </a:r>
              <a:r>
                <a:rPr kumimoji="0" lang="en-US" sz="1500" b="0" i="0" u="none" strike="noStrike" kern="1200" cap="none" spc="0" normalizeH="0" baseline="0" noProof="0">
                  <a:ln>
                    <a:noFill/>
                  </a:ln>
                  <a:solidFill>
                    <a:prstClr val="white"/>
                  </a:solidFill>
                  <a:effectLst/>
                  <a:uLnTx/>
                  <a:uFillTx/>
                  <a:latin typeface="Elle Futura"/>
                  <a:ea typeface="+mn-ea"/>
                  <a:cs typeface="+mn-cs"/>
                </a:rPr>
                <a:t> Tp. </a:t>
              </a:r>
              <a:r>
                <a:rPr kumimoji="0" lang="en-US" sz="1500" b="0" i="0" u="none" strike="noStrike" kern="1200" cap="none" spc="0" normalizeH="0" baseline="0" noProof="0" err="1">
                  <a:ln>
                    <a:noFill/>
                  </a:ln>
                  <a:solidFill>
                    <a:prstClr val="white"/>
                  </a:solidFill>
                  <a:effectLst/>
                  <a:uLnTx/>
                  <a:uFillTx/>
                  <a:latin typeface="Elle Futura"/>
                  <a:ea typeface="+mn-ea"/>
                  <a:cs typeface="+mn-cs"/>
                </a:rPr>
                <a:t>Hồ</a:t>
              </a:r>
              <a:r>
                <a:rPr kumimoji="0" lang="en-US" sz="1500" b="0" i="0" u="none" strike="noStrike" kern="1200" cap="none" spc="0" normalizeH="0" baseline="0" noProof="0">
                  <a:ln>
                    <a:noFill/>
                  </a:ln>
                  <a:solidFill>
                    <a:prstClr val="white"/>
                  </a:solidFill>
                  <a:effectLst/>
                  <a:uLnTx/>
                  <a:uFillTx/>
                  <a:latin typeface="Elle Futura"/>
                  <a:ea typeface="+mn-ea"/>
                  <a:cs typeface="+mn-cs"/>
                </a:rPr>
                <a:t> </a:t>
              </a:r>
              <a:r>
                <a:rPr kumimoji="0" lang="en-US" sz="1500" b="0" i="0" u="none" strike="noStrike" kern="1200" cap="none" spc="0" normalizeH="0" baseline="0" noProof="0" err="1">
                  <a:ln>
                    <a:noFill/>
                  </a:ln>
                  <a:solidFill>
                    <a:prstClr val="white"/>
                  </a:solidFill>
                  <a:effectLst/>
                  <a:uLnTx/>
                  <a:uFillTx/>
                  <a:latin typeface="Elle Futura"/>
                  <a:ea typeface="+mn-ea"/>
                  <a:cs typeface="+mn-cs"/>
                </a:rPr>
                <a:t>Chí</a:t>
              </a:r>
              <a:r>
                <a:rPr kumimoji="0" lang="en-US" sz="1500" b="0" i="0" u="none" strike="noStrike" kern="1200" cap="none" spc="0" normalizeH="0" baseline="0" noProof="0">
                  <a:ln>
                    <a:noFill/>
                  </a:ln>
                  <a:solidFill>
                    <a:prstClr val="white"/>
                  </a:solidFill>
                  <a:effectLst/>
                  <a:uLnTx/>
                  <a:uFillTx/>
                  <a:latin typeface="Elle Futura"/>
                  <a:ea typeface="+mn-ea"/>
                  <a:cs typeface="+mn-cs"/>
                </a:rPr>
                <a:t> Minh</a:t>
              </a:r>
              <a:endParaRPr kumimoji="0" sz="12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Google Shape;109;p1">
              <a:extLst>
                <a:ext uri="{FF2B5EF4-FFF2-40B4-BE49-F238E27FC236}">
                  <a16:creationId xmlns:a16="http://schemas.microsoft.com/office/drawing/2014/main" id="{6FDB471B-3693-44DC-9ED8-85508316CE08}"/>
                </a:ext>
              </a:extLst>
            </p:cNvPr>
            <p:cNvSpPr/>
            <p:nvPr/>
          </p:nvSpPr>
          <p:spPr>
            <a:xfrm>
              <a:off x="1671266" y="34408"/>
              <a:ext cx="899493" cy="81143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 name="Group 6">
            <a:extLst>
              <a:ext uri="{FF2B5EF4-FFF2-40B4-BE49-F238E27FC236}">
                <a16:creationId xmlns:a16="http://schemas.microsoft.com/office/drawing/2014/main" id="{56B78E3F-2B1A-4CFF-B80B-EE4C815143F4}"/>
              </a:ext>
            </a:extLst>
          </p:cNvPr>
          <p:cNvGrpSpPr/>
          <p:nvPr/>
        </p:nvGrpSpPr>
        <p:grpSpPr>
          <a:xfrm>
            <a:off x="448546" y="135835"/>
            <a:ext cx="8695454" cy="6209547"/>
            <a:chOff x="682698" y="-1225623"/>
            <a:chExt cx="10058877" cy="8279396"/>
          </a:xfrm>
        </p:grpSpPr>
        <p:sp>
          <p:nvSpPr>
            <p:cNvPr id="107" name="Google Shape;107;p1"/>
            <p:cNvSpPr/>
            <p:nvPr/>
          </p:nvSpPr>
          <p:spPr>
            <a:xfrm>
              <a:off x="1492612" y="4150249"/>
              <a:ext cx="9248963" cy="2903524"/>
            </a:xfrm>
            <a:prstGeom prst="rect">
              <a:avLst/>
            </a:prstGeom>
            <a:solidFill>
              <a:schemeClr val="bg2">
                <a:alpha val="69803"/>
              </a:schemeClr>
            </a:solidFill>
            <a:ln w="12700" cap="flat" cmpd="sng">
              <a:noFill/>
              <a:prstDash val="solid"/>
              <a:miter lim="800000"/>
              <a:headEnd type="none" w="sm" len="sm"/>
              <a:tailEnd type="none" w="sm" len="sm"/>
            </a:ln>
          </p:spPr>
          <p:txBody>
            <a:bodyPr spcFirstLastPara="1" wrap="square" lIns="137156" tIns="81000" rIns="999000" bIns="189000" anchor="b" anchorCtr="0">
              <a:noAutofit/>
            </a:bodyPr>
            <a:lstStyle/>
            <a:p>
              <a:pPr marL="210731" algn="r"/>
              <a:endParaRPr lang="en-US" sz="2000" b="1">
                <a:solidFill>
                  <a:srgbClr val="0070C0"/>
                </a:solidFill>
              </a:endParaRPr>
            </a:p>
          </p:txBody>
        </p:sp>
        <p:cxnSp>
          <p:nvCxnSpPr>
            <p:cNvPr id="108" name="Google Shape;108;p1"/>
            <p:cNvCxnSpPr>
              <a:cxnSpLocks/>
            </p:cNvCxnSpPr>
            <p:nvPr/>
          </p:nvCxnSpPr>
          <p:spPr>
            <a:xfrm>
              <a:off x="3182175" y="5840393"/>
              <a:ext cx="7474167" cy="0"/>
            </a:xfrm>
            <a:prstGeom prst="straightConnector1">
              <a:avLst/>
            </a:prstGeom>
            <a:noFill/>
            <a:ln w="9525" cap="flat" cmpd="sng">
              <a:solidFill>
                <a:schemeClr val="lt1"/>
              </a:solidFill>
              <a:prstDash val="solid"/>
              <a:miter lim="800000"/>
              <a:headEnd type="none" w="sm" len="sm"/>
              <a:tailEnd type="none" w="sm" len="sm"/>
            </a:ln>
          </p:spPr>
        </p:cxnSp>
        <p:pic>
          <p:nvPicPr>
            <p:cNvPr id="21" name="Picture 2" descr="Káº¿t quáº£ hÃ¬nh áº£nh cho uit logo png">
              <a:extLst>
                <a:ext uri="{FF2B5EF4-FFF2-40B4-BE49-F238E27FC236}">
                  <a16:creationId xmlns:a16="http://schemas.microsoft.com/office/drawing/2014/main" id="{F2DC505C-2E25-4AE7-9C7D-73F6542FD6F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682698" y="-1225623"/>
              <a:ext cx="691414" cy="6622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5" name="Google Shape;107;p1">
              <a:extLst>
                <a:ext uri="{FF2B5EF4-FFF2-40B4-BE49-F238E27FC236}">
                  <a16:creationId xmlns:a16="http://schemas.microsoft.com/office/drawing/2014/main" id="{75409049-75FB-4C59-970D-160988C53188}"/>
                </a:ext>
              </a:extLst>
            </p:cNvPr>
            <p:cNvSpPr/>
            <p:nvPr/>
          </p:nvSpPr>
          <p:spPr>
            <a:xfrm>
              <a:off x="4236256" y="4138477"/>
              <a:ext cx="6505319" cy="1680152"/>
            </a:xfrm>
            <a:prstGeom prst="rect">
              <a:avLst/>
            </a:prstGeom>
            <a:noFill/>
            <a:ln w="12700" cap="flat" cmpd="sng">
              <a:noFill/>
              <a:prstDash val="solid"/>
              <a:miter lim="800000"/>
              <a:headEnd type="none" w="sm" len="sm"/>
              <a:tailEnd type="none" w="sm" len="sm"/>
            </a:ln>
          </p:spPr>
          <p:txBody>
            <a:bodyPr spcFirstLastPara="1" wrap="square" lIns="137156" tIns="68569" rIns="270000" bIns="68569" anchor="ctr" anchorCtr="0">
              <a:noAutofit/>
            </a:bodyPr>
            <a:lstStyle/>
            <a:p>
              <a:pPr marL="210731" algn="r"/>
              <a:r>
                <a:rPr lang="en-US" sz="2400" b="1" err="1"/>
                <a:t>Đề</a:t>
              </a:r>
              <a:r>
                <a:rPr lang="en-US" sz="2400" b="1"/>
                <a:t> </a:t>
              </a:r>
              <a:r>
                <a:rPr lang="en-US" sz="2400" b="1" err="1"/>
                <a:t>tài</a:t>
              </a:r>
              <a:r>
                <a:rPr lang="en-US" sz="2400" b="1"/>
                <a:t>: </a:t>
              </a:r>
              <a:r>
                <a:rPr lang="en-US" sz="2400" b="1" err="1"/>
                <a:t>Phát</a:t>
              </a:r>
              <a:r>
                <a:rPr lang="en-US" sz="2400" b="1"/>
                <a:t> </a:t>
              </a:r>
              <a:r>
                <a:rPr lang="en-US" sz="2400" b="1" err="1"/>
                <a:t>hiện</a:t>
              </a:r>
              <a:r>
                <a:rPr lang="en-US" sz="2400" b="1"/>
                <a:t> </a:t>
              </a:r>
              <a:r>
                <a:rPr lang="en-US" sz="2400" b="1" err="1"/>
                <a:t>và</a:t>
              </a:r>
              <a:r>
                <a:rPr lang="en-US" sz="2400" b="1"/>
                <a:t> </a:t>
              </a:r>
              <a:r>
                <a:rPr lang="en-US" sz="2400" b="1" err="1"/>
                <a:t>nhận</a:t>
              </a:r>
              <a:r>
                <a:rPr lang="en-US" sz="2400" b="1"/>
                <a:t> </a:t>
              </a:r>
              <a:r>
                <a:rPr lang="en-US" sz="2400" b="1" err="1"/>
                <a:t>diện</a:t>
              </a:r>
              <a:r>
                <a:rPr lang="en-US" sz="2400" b="1"/>
                <a:t> </a:t>
              </a:r>
              <a:r>
                <a:rPr lang="en-US" sz="2400" b="1" err="1"/>
                <a:t>biển</a:t>
              </a:r>
              <a:r>
                <a:rPr lang="en-US" sz="2400" b="1"/>
                <a:t> </a:t>
              </a:r>
              <a:r>
                <a:rPr lang="en-US" sz="2400" b="1" err="1"/>
                <a:t>số</a:t>
              </a:r>
              <a:r>
                <a:rPr lang="en-US" sz="2400" b="1"/>
                <a:t> </a:t>
              </a:r>
              <a:r>
                <a:rPr lang="en-US" sz="2400" b="1" err="1"/>
                <a:t>xe</a:t>
              </a:r>
              <a:r>
                <a:rPr lang="en-US" sz="2400" b="1"/>
                <a:t> </a:t>
              </a:r>
              <a:r>
                <a:rPr lang="en-US" sz="2400" b="1" err="1"/>
                <a:t>máy</a:t>
              </a:r>
              <a:r>
                <a:rPr lang="en-US" sz="2400" b="1"/>
                <a:t> </a:t>
              </a:r>
              <a:r>
                <a:rPr lang="en-US" sz="2400" b="1" err="1"/>
                <a:t>cho</a:t>
              </a:r>
              <a:r>
                <a:rPr lang="en-US" sz="2400" b="1"/>
                <a:t> </a:t>
              </a:r>
              <a:r>
                <a:rPr lang="en-US" sz="2400" b="1" err="1"/>
                <a:t>mô</a:t>
              </a:r>
              <a:r>
                <a:rPr lang="en-US" sz="2400" b="1"/>
                <a:t> </a:t>
              </a:r>
              <a:r>
                <a:rPr lang="en-US" sz="2400" b="1" err="1"/>
                <a:t>hình</a:t>
              </a:r>
              <a:r>
                <a:rPr lang="en-US" sz="2400" b="1"/>
                <a:t> </a:t>
              </a:r>
              <a:r>
                <a:rPr lang="en-US" sz="2400" b="1" err="1"/>
                <a:t>bãi</a:t>
              </a:r>
              <a:r>
                <a:rPr lang="en-US" sz="2400" b="1"/>
                <a:t> </a:t>
              </a:r>
              <a:r>
                <a:rPr lang="en-US" sz="2400" b="1" err="1"/>
                <a:t>giữ</a:t>
              </a:r>
              <a:r>
                <a:rPr lang="en-US" sz="2400" b="1"/>
                <a:t> </a:t>
              </a:r>
              <a:r>
                <a:rPr lang="en-US" sz="2400" b="1" err="1"/>
                <a:t>xe</a:t>
              </a:r>
              <a:endParaRPr lang="en-US" sz="2400" b="1"/>
            </a:p>
            <a:p>
              <a:pPr marL="210736" marR="0" lvl="0" indent="0" algn="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ED7D31"/>
                </a:solidFill>
                <a:effectLst/>
                <a:uLnTx/>
                <a:uFillTx/>
                <a:latin typeface="Calibri" panose="020F0502020204030204"/>
                <a:ea typeface="+mn-ea"/>
                <a:cs typeface="+mn-cs"/>
              </a:endParaRPr>
            </a:p>
          </p:txBody>
        </p:sp>
      </p:grpSp>
      <p:sp>
        <p:nvSpPr>
          <p:cNvPr id="4" name="Slide Number Placeholder 3">
            <a:extLst>
              <a:ext uri="{FF2B5EF4-FFF2-40B4-BE49-F238E27FC236}">
                <a16:creationId xmlns:a16="http://schemas.microsoft.com/office/drawing/2014/main" id="{62680A04-81B6-42AB-85EB-ADA579D42BB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87F271-60DF-4592-BB7F-B45BB4441AA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oogle Shape;109;p1">
            <a:extLst>
              <a:ext uri="{FF2B5EF4-FFF2-40B4-BE49-F238E27FC236}">
                <a16:creationId xmlns:a16="http://schemas.microsoft.com/office/drawing/2014/main" id="{573076B0-2AAF-4061-92BC-928F409EA8F9}"/>
              </a:ext>
            </a:extLst>
          </p:cNvPr>
          <p:cNvSpPr/>
          <p:nvPr/>
        </p:nvSpPr>
        <p:spPr>
          <a:xfrm>
            <a:off x="7676158" y="23761"/>
            <a:ext cx="1264778" cy="70422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26" name="Picture 2" descr="See the source image">
            <a:extLst>
              <a:ext uri="{FF2B5EF4-FFF2-40B4-BE49-F238E27FC236}">
                <a16:creationId xmlns:a16="http://schemas.microsoft.com/office/drawing/2014/main" id="{519E7D47-F72F-477C-8CD3-19FDB8023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8502" y="210389"/>
            <a:ext cx="1128045" cy="40049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E029D4C5-950F-B2B7-4903-215A7105B0D1}"/>
              </a:ext>
            </a:extLst>
          </p:cNvPr>
          <p:cNvSpPr>
            <a:spLocks noGrp="1"/>
          </p:cNvSpPr>
          <p:nvPr>
            <p:ph idx="1"/>
          </p:nvPr>
        </p:nvSpPr>
        <p:spPr>
          <a:xfrm>
            <a:off x="5356458" y="5278911"/>
            <a:ext cx="3242624" cy="1075300"/>
          </a:xfrm>
        </p:spPr>
        <p:txBody>
          <a:bodyPr vert="horz" lIns="91440" tIns="45720" rIns="91440" bIns="45720" rtlCol="0" anchor="t">
            <a:normAutofit/>
          </a:bodyPr>
          <a:lstStyle/>
          <a:p>
            <a:pPr marL="210731" marR="0" lvl="0" indent="0"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70C0"/>
                </a:solidFill>
                <a:effectLst/>
                <a:uLnTx/>
                <a:uFillTx/>
                <a:latin typeface="Calibri" panose="020F0502020204030204"/>
                <a:ea typeface="+mn-ea"/>
                <a:cs typeface="+mn-cs"/>
              </a:rPr>
              <a:t>21522027 - Mạc Hoàng Hà</a:t>
            </a:r>
          </a:p>
          <a:p>
            <a:pPr marL="210731" marR="0" lvl="0" indent="0"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70C0"/>
                </a:solidFill>
                <a:effectLst/>
                <a:uLnTx/>
                <a:uFillTx/>
                <a:latin typeface="Calibri" panose="020F0502020204030204"/>
                <a:ea typeface="+mn-ea"/>
                <a:cs typeface="+mn-cs"/>
              </a:rPr>
              <a:t>21521993 - </a:t>
            </a:r>
            <a:r>
              <a:rPr kumimoji="0" lang="en-US" sz="2000" b="1" i="0" u="none" strike="noStrike" kern="1200" cap="none" spc="0" normalizeH="0" baseline="0" noProof="0" err="1">
                <a:ln>
                  <a:noFill/>
                </a:ln>
                <a:solidFill>
                  <a:srgbClr val="0070C0"/>
                </a:solidFill>
                <a:effectLst/>
                <a:uLnTx/>
                <a:uFillTx/>
                <a:latin typeface="Calibri" panose="020F0502020204030204"/>
                <a:ea typeface="+mn-ea"/>
                <a:cs typeface="+mn-cs"/>
              </a:rPr>
              <a:t>Hứa</a:t>
            </a:r>
            <a:r>
              <a:rPr kumimoji="0" lang="en-US" sz="2000" b="1" i="0" u="none" strike="noStrike" kern="1200" cap="none" spc="0" normalizeH="0" baseline="0" noProof="0">
                <a:ln>
                  <a:noFill/>
                </a:ln>
                <a:solidFill>
                  <a:srgbClr val="0070C0"/>
                </a:solidFill>
                <a:effectLst/>
                <a:uLnTx/>
                <a:uFillTx/>
                <a:latin typeface="Calibri" panose="020F0502020204030204"/>
                <a:ea typeface="+mn-ea"/>
                <a:cs typeface="+mn-cs"/>
              </a:rPr>
              <a:t> </a:t>
            </a:r>
            <a:r>
              <a:rPr kumimoji="0" lang="en-US" sz="2000" b="1" i="0" u="none" strike="noStrike" kern="1200" cap="none" spc="0" normalizeH="0" baseline="0" noProof="0" err="1">
                <a:ln>
                  <a:noFill/>
                </a:ln>
                <a:solidFill>
                  <a:srgbClr val="0070C0"/>
                </a:solidFill>
                <a:effectLst/>
                <a:uLnTx/>
                <a:uFillTx/>
                <a:latin typeface="Calibri" panose="020F0502020204030204"/>
                <a:ea typeface="+mn-ea"/>
                <a:cs typeface="+mn-cs"/>
              </a:rPr>
              <a:t>Bảo</a:t>
            </a:r>
            <a:r>
              <a:rPr kumimoji="0" lang="en-US" sz="2000" b="1" i="0" u="none" strike="noStrike" kern="1200" cap="none" spc="0" normalizeH="0" baseline="0" noProof="0">
                <a:ln>
                  <a:noFill/>
                </a:ln>
                <a:solidFill>
                  <a:srgbClr val="0070C0"/>
                </a:solidFill>
                <a:effectLst/>
                <a:uLnTx/>
                <a:uFillTx/>
                <a:latin typeface="Calibri" panose="020F0502020204030204"/>
                <a:ea typeface="+mn-ea"/>
                <a:cs typeface="+mn-cs"/>
              </a:rPr>
              <a:t> Duy</a:t>
            </a:r>
          </a:p>
          <a:p>
            <a:pPr marL="210731" marR="0" lvl="0" indent="0"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70C0"/>
                </a:solidFill>
                <a:effectLst/>
                <a:uLnTx/>
                <a:uFillTx/>
                <a:latin typeface="Calibri" panose="020F0502020204030204"/>
                <a:ea typeface="+mn-ea"/>
                <a:cs typeface="+mn-cs"/>
              </a:rPr>
              <a:t>21521536 - </a:t>
            </a:r>
            <a:r>
              <a:rPr kumimoji="0" lang="en-US" sz="2000" b="1" i="0" u="none" strike="noStrike" kern="1200" cap="none" spc="0" normalizeH="0" baseline="0" noProof="0" err="1">
                <a:ln>
                  <a:noFill/>
                </a:ln>
                <a:solidFill>
                  <a:srgbClr val="0070C0"/>
                </a:solidFill>
                <a:effectLst/>
                <a:uLnTx/>
                <a:uFillTx/>
                <a:latin typeface="Calibri" panose="020F0502020204030204"/>
                <a:ea typeface="+mn-ea"/>
                <a:cs typeface="+mn-cs"/>
              </a:rPr>
              <a:t>Hồ</a:t>
            </a:r>
            <a:r>
              <a:rPr kumimoji="0" lang="en-US" sz="2000" b="1" i="0" u="none" strike="noStrike" kern="1200" cap="none" spc="0" normalizeH="0" baseline="0" noProof="0">
                <a:ln>
                  <a:noFill/>
                </a:ln>
                <a:solidFill>
                  <a:srgbClr val="0070C0"/>
                </a:solidFill>
                <a:effectLst/>
                <a:uLnTx/>
                <a:uFillTx/>
                <a:latin typeface="Calibri" panose="020F0502020204030204"/>
                <a:ea typeface="+mn-ea"/>
                <a:cs typeface="+mn-cs"/>
              </a:rPr>
              <a:t> Trung </a:t>
            </a:r>
            <a:r>
              <a:rPr kumimoji="0" lang="en-US" sz="2000" b="1" i="0" u="none" strike="noStrike" kern="1200" cap="none" spc="0" normalizeH="0" baseline="0" noProof="0" err="1">
                <a:ln>
                  <a:noFill/>
                </a:ln>
                <a:solidFill>
                  <a:srgbClr val="0070C0"/>
                </a:solidFill>
                <a:effectLst/>
                <a:uLnTx/>
                <a:uFillTx/>
                <a:latin typeface="Calibri" panose="020F0502020204030204"/>
                <a:ea typeface="+mn-ea"/>
                <a:cs typeface="+mn-cs"/>
              </a:rPr>
              <a:t>Tín</a:t>
            </a:r>
            <a:endParaRPr kumimoji="0" lang="en-US" sz="2000" b="1" i="0" u="none" strike="noStrike" kern="1200" cap="none" spc="0" normalizeH="0" baseline="0" noProof="0">
              <a:ln>
                <a:noFill/>
              </a:ln>
              <a:solidFill>
                <a:srgbClr val="0070C0"/>
              </a:solidFill>
              <a:effectLst/>
              <a:uLnTx/>
              <a:uFillTx/>
              <a:latin typeface="Calibri" panose="020F0502020204030204"/>
              <a:ea typeface="+mn-ea"/>
              <a:cs typeface="+mn-cs"/>
            </a:endParaRPr>
          </a:p>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err="1"/>
              <a:t>Phát</a:t>
            </a:r>
            <a:r>
              <a:rPr lang="en-US"/>
              <a:t> </a:t>
            </a:r>
            <a:r>
              <a:rPr lang="en-US" err="1"/>
              <a:t>hiện</a:t>
            </a:r>
            <a:r>
              <a:rPr lang="en-US"/>
              <a:t> </a:t>
            </a:r>
            <a:r>
              <a:rPr lang="en-US" err="1"/>
              <a:t>biển</a:t>
            </a:r>
            <a:r>
              <a:rPr lang="en-US"/>
              <a:t> </a:t>
            </a:r>
            <a:r>
              <a:rPr lang="en-US" err="1"/>
              <a:t>số</a:t>
            </a:r>
            <a:r>
              <a:rPr lang="en-US"/>
              <a:t> </a:t>
            </a:r>
            <a:r>
              <a:rPr lang="en-US" err="1"/>
              <a:t>xe</a:t>
            </a:r>
            <a:endParaRPr lang="en-US"/>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p:txBody>
          <a:bodyPr>
            <a:normAutofit/>
          </a:bodyPr>
          <a:lstStyle/>
          <a:p>
            <a:r>
              <a:rPr lang="en-US" err="1"/>
              <a:t>Giới</a:t>
            </a:r>
            <a:r>
              <a:rPr lang="en-US"/>
              <a:t> </a:t>
            </a:r>
            <a:r>
              <a:rPr lang="en-US" err="1"/>
              <a:t>thiệu</a:t>
            </a:r>
            <a:r>
              <a:rPr lang="en-US"/>
              <a:t> </a:t>
            </a:r>
            <a:r>
              <a:rPr lang="en-US" err="1"/>
              <a:t>về</a:t>
            </a:r>
            <a:r>
              <a:rPr lang="en-US"/>
              <a:t> </a:t>
            </a:r>
            <a:r>
              <a:rPr lang="en-US" err="1"/>
              <a:t>mạng</a:t>
            </a:r>
            <a:r>
              <a:rPr lang="en-US"/>
              <a:t> Yolo:</a:t>
            </a:r>
          </a:p>
          <a:p>
            <a:endParaRPr lang="en-US"/>
          </a:p>
          <a:p>
            <a:endParaRPr lang="en-US"/>
          </a:p>
          <a:p>
            <a:endParaRPr lang="en-US"/>
          </a:p>
          <a:p>
            <a:endParaRPr lang="en-US"/>
          </a:p>
          <a:p>
            <a:endParaRPr lang="en-US"/>
          </a:p>
          <a:p>
            <a:endParaRPr lang="en-US"/>
          </a:p>
          <a:p>
            <a:r>
              <a:rPr lang="en-US" err="1"/>
              <a:t>Tham</a:t>
            </a:r>
            <a:r>
              <a:rPr lang="en-US"/>
              <a:t> </a:t>
            </a:r>
            <a:r>
              <a:rPr lang="en-US" err="1"/>
              <a:t>khảo</a:t>
            </a:r>
            <a:r>
              <a:rPr lang="en-US"/>
              <a:t>:</a:t>
            </a:r>
          </a:p>
          <a:p>
            <a:pPr marL="0" indent="0">
              <a:buNone/>
            </a:pPr>
            <a:r>
              <a:rPr lang="en-US"/>
              <a:t>	</a:t>
            </a:r>
            <a:r>
              <a:rPr lang="en-US">
                <a:solidFill>
                  <a:schemeClr val="accent1"/>
                </a:solidFill>
              </a:rPr>
              <a:t>https://arxiv.org/pdf/2304.00501.pdf</a:t>
            </a:r>
          </a:p>
          <a:p>
            <a:pPr marL="0" indent="0">
              <a:buNone/>
            </a:pPr>
            <a:r>
              <a:rPr lang="en-US">
                <a:solidFill>
                  <a:schemeClr val="accent1"/>
                </a:solidFill>
              </a:rPr>
              <a:t>	https://github.com/ </a:t>
            </a:r>
            <a:r>
              <a:rPr lang="en-US" err="1">
                <a:solidFill>
                  <a:schemeClr val="accent1"/>
                </a:solidFill>
              </a:rPr>
              <a:t>ultralytics</a:t>
            </a:r>
            <a:r>
              <a:rPr lang="en-US">
                <a:solidFill>
                  <a:schemeClr val="accent1"/>
                </a:solidFill>
              </a:rPr>
              <a:t>/</a:t>
            </a:r>
            <a:r>
              <a:rPr lang="en-US" err="1">
                <a:solidFill>
                  <a:schemeClr val="accent1"/>
                </a:solidFill>
              </a:rPr>
              <a:t>ultralytics</a:t>
            </a:r>
            <a:endParaRPr lang="en-US">
              <a:solidFill>
                <a:schemeClr val="accent1"/>
              </a:solidFill>
            </a:endParaRPr>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10</a:t>
            </a:fld>
            <a:endParaRPr lang="en-US"/>
          </a:p>
        </p:txBody>
      </p:sp>
      <p:pic>
        <p:nvPicPr>
          <p:cNvPr id="1026" name="Picture 2">
            <a:extLst>
              <a:ext uri="{FF2B5EF4-FFF2-40B4-BE49-F238E27FC236}">
                <a16:creationId xmlns:a16="http://schemas.microsoft.com/office/drawing/2014/main" id="{71F7A05D-0A90-8374-F268-CBB27F3BF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76" y="1785895"/>
            <a:ext cx="8134709" cy="2451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85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err="1"/>
              <a:t>Phát</a:t>
            </a:r>
            <a:r>
              <a:rPr lang="en-US"/>
              <a:t> </a:t>
            </a:r>
            <a:r>
              <a:rPr lang="en-US" err="1"/>
              <a:t>hiện</a:t>
            </a:r>
            <a:r>
              <a:rPr lang="en-US"/>
              <a:t> </a:t>
            </a:r>
            <a:r>
              <a:rPr lang="en-US" err="1"/>
              <a:t>biển</a:t>
            </a:r>
            <a:r>
              <a:rPr lang="en-US"/>
              <a:t> </a:t>
            </a:r>
            <a:r>
              <a:rPr lang="en-US" err="1"/>
              <a:t>số</a:t>
            </a:r>
            <a:r>
              <a:rPr lang="en-US"/>
              <a:t> </a:t>
            </a:r>
            <a:r>
              <a:rPr lang="en-US" err="1"/>
              <a:t>xe</a:t>
            </a:r>
            <a:endParaRPr lang="en-US"/>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a:xfrm>
            <a:off x="216567" y="448927"/>
            <a:ext cx="8594557" cy="5290319"/>
          </a:xfrm>
        </p:spPr>
        <p:txBody>
          <a:bodyPr>
            <a:normAutofit/>
          </a:bodyPr>
          <a:lstStyle/>
          <a:p>
            <a:endParaRPr lang="en-US"/>
          </a:p>
          <a:p>
            <a:endParaRPr lang="en-US"/>
          </a:p>
          <a:p>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11</a:t>
            </a:fld>
            <a:endParaRPr lang="en-US"/>
          </a:p>
        </p:txBody>
      </p:sp>
      <p:pic>
        <p:nvPicPr>
          <p:cNvPr id="11" name="Picture 10">
            <a:extLst>
              <a:ext uri="{FF2B5EF4-FFF2-40B4-BE49-F238E27FC236}">
                <a16:creationId xmlns:a16="http://schemas.microsoft.com/office/drawing/2014/main" id="{C8FF8EDF-A91C-14DE-82B2-82B8F97C0631}"/>
              </a:ext>
            </a:extLst>
          </p:cNvPr>
          <p:cNvPicPr>
            <a:picLocks noChangeAspect="1"/>
          </p:cNvPicPr>
          <p:nvPr/>
        </p:nvPicPr>
        <p:blipFill>
          <a:blip r:embed="rId3"/>
          <a:stretch>
            <a:fillRect/>
          </a:stretch>
        </p:blipFill>
        <p:spPr>
          <a:xfrm>
            <a:off x="1750275" y="1699779"/>
            <a:ext cx="6155199" cy="2805546"/>
          </a:xfrm>
          <a:prstGeom prst="rect">
            <a:avLst/>
          </a:prstGeom>
        </p:spPr>
      </p:pic>
    </p:spTree>
    <p:extLst>
      <p:ext uri="{BB962C8B-B14F-4D97-AF65-F5344CB8AC3E}">
        <p14:creationId xmlns:p14="http://schemas.microsoft.com/office/powerpoint/2010/main" val="178458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a:bodyPr>
          <a:lstStyle/>
          <a:p>
            <a:pPr marL="292735" indent="-292735" defTabSz="385571">
              <a:spcBef>
                <a:spcPts val="2700"/>
              </a:spcBef>
              <a:defRPr sz="1800"/>
            </a:pPr>
            <a:r>
              <a:rPr lang="vi-VN" sz="3000" b="1">
                <a:latin typeface="Arial"/>
                <a:cs typeface="Arial"/>
              </a:rPr>
              <a:t>Phần I: </a:t>
            </a:r>
            <a:r>
              <a:rPr lang="en-US" sz="3000" b="1" err="1">
                <a:latin typeface="Arial"/>
                <a:cs typeface="Arial"/>
              </a:rPr>
              <a:t>Giới</a:t>
            </a:r>
            <a:r>
              <a:rPr lang="en-US" sz="3000" b="1">
                <a:latin typeface="Arial"/>
                <a:cs typeface="Arial"/>
              </a:rPr>
              <a:t> </a:t>
            </a:r>
            <a:r>
              <a:rPr lang="en-US" sz="3000" b="1" err="1">
                <a:latin typeface="Arial"/>
                <a:cs typeface="Arial"/>
              </a:rPr>
              <a:t>thiệu</a:t>
            </a:r>
            <a:r>
              <a:rPr lang="en-US" sz="3000" b="1">
                <a:latin typeface="Arial"/>
                <a:cs typeface="Arial"/>
              </a:rPr>
              <a:t> </a:t>
            </a:r>
            <a:r>
              <a:rPr lang="en-US" sz="3000" b="1" err="1">
                <a:latin typeface="Arial"/>
                <a:cs typeface="Arial"/>
              </a:rPr>
              <a:t>bài</a:t>
            </a:r>
            <a:r>
              <a:rPr lang="en-US" sz="3000" b="1">
                <a:latin typeface="Arial"/>
                <a:cs typeface="Arial"/>
              </a:rPr>
              <a:t> </a:t>
            </a:r>
            <a:r>
              <a:rPr lang="en-US" sz="3000" b="1" err="1">
                <a:latin typeface="Arial"/>
                <a:cs typeface="Arial"/>
              </a:rPr>
              <a:t>toán</a:t>
            </a:r>
            <a:endParaRPr lang="en-US" sz="3000" b="1">
              <a:latin typeface="Arial"/>
              <a:cs typeface="Arial"/>
            </a:endParaRPr>
          </a:p>
          <a:p>
            <a:pPr marL="292735" indent="-292735" defTabSz="385571">
              <a:spcBef>
                <a:spcPts val="2700"/>
              </a:spcBef>
              <a:defRPr sz="1800"/>
            </a:pPr>
            <a:r>
              <a:rPr lang="en-US" sz="3000" b="1" err="1">
                <a:solidFill>
                  <a:srgbClr val="FF0000"/>
                </a:solidFill>
              </a:rPr>
              <a:t>Phần</a:t>
            </a:r>
            <a:r>
              <a:rPr lang="en-US" sz="3000" b="1">
                <a:solidFill>
                  <a:srgbClr val="FF0000"/>
                </a:solidFill>
              </a:rPr>
              <a:t> III: Giai </a:t>
            </a:r>
            <a:r>
              <a:rPr lang="en-US" sz="3000" b="1" err="1">
                <a:solidFill>
                  <a:srgbClr val="FF0000"/>
                </a:solidFill>
              </a:rPr>
              <a:t>đoạn</a:t>
            </a:r>
            <a:r>
              <a:rPr lang="en-US" sz="3000" b="1">
                <a:solidFill>
                  <a:srgbClr val="FF0000"/>
                </a:solidFill>
              </a:rPr>
              <a:t> </a:t>
            </a:r>
            <a:r>
              <a:rPr lang="en-US" sz="3000" b="1" err="1">
                <a:solidFill>
                  <a:srgbClr val="FF0000"/>
                </a:solidFill>
              </a:rPr>
              <a:t>thực</a:t>
            </a:r>
            <a:r>
              <a:rPr lang="en-US" sz="3000" b="1">
                <a:solidFill>
                  <a:srgbClr val="FF0000"/>
                </a:solidFill>
              </a:rPr>
              <a:t> </a:t>
            </a:r>
            <a:r>
              <a:rPr lang="en-US" sz="3000" b="1" err="1">
                <a:solidFill>
                  <a:srgbClr val="FF0000"/>
                </a:solidFill>
              </a:rPr>
              <a:t>hiện</a:t>
            </a:r>
            <a:endParaRPr lang="en-US" sz="3000" b="1">
              <a:solidFill>
                <a:srgbClr val="FF0000"/>
              </a:solidFill>
            </a:endParaRPr>
          </a:p>
          <a:p>
            <a:pPr marL="749935" lvl="1" indent="-292735" defTabSz="385571">
              <a:spcBef>
                <a:spcPts val="2700"/>
              </a:spcBef>
              <a:defRPr sz="1800"/>
            </a:pPr>
            <a:r>
              <a:rPr lang="en-US" sz="2600" b="1"/>
              <a:t>1. </a:t>
            </a:r>
            <a:r>
              <a:rPr lang="en-US" sz="2600" b="1" err="1"/>
              <a:t>Phát</a:t>
            </a:r>
            <a:r>
              <a:rPr lang="en-US" sz="2600" b="1"/>
              <a:t> </a:t>
            </a:r>
            <a:r>
              <a:rPr lang="en-US" sz="2600" b="1" err="1"/>
              <a:t>hiện</a:t>
            </a:r>
            <a:r>
              <a:rPr lang="en-US" sz="2600" b="1"/>
              <a:t> </a:t>
            </a:r>
            <a:r>
              <a:rPr lang="en-US" sz="2600" b="1" err="1"/>
              <a:t>biển</a:t>
            </a:r>
            <a:r>
              <a:rPr lang="en-US" sz="2600" b="1"/>
              <a:t> </a:t>
            </a:r>
            <a:r>
              <a:rPr lang="en-US" sz="2600" b="1" err="1"/>
              <a:t>số</a:t>
            </a:r>
            <a:r>
              <a:rPr lang="en-US" sz="2600" b="1"/>
              <a:t> </a:t>
            </a:r>
            <a:r>
              <a:rPr lang="en-US" sz="2600" b="1" err="1"/>
              <a:t>xe</a:t>
            </a:r>
            <a:endParaRPr lang="en-US" sz="2600" b="1"/>
          </a:p>
          <a:p>
            <a:pPr marL="749935" lvl="1" indent="-292735" defTabSz="385571">
              <a:spcBef>
                <a:spcPts val="2700"/>
              </a:spcBef>
              <a:defRPr sz="1800"/>
            </a:pPr>
            <a:r>
              <a:rPr lang="en-US" sz="2600" b="1">
                <a:solidFill>
                  <a:srgbClr val="FF0000"/>
                </a:solidFill>
              </a:rPr>
              <a:t>2. </a:t>
            </a:r>
            <a:r>
              <a:rPr lang="en-US" sz="2600" b="1" err="1">
                <a:solidFill>
                  <a:srgbClr val="FF0000"/>
                </a:solidFill>
              </a:rPr>
              <a:t>Nhận</a:t>
            </a:r>
            <a:r>
              <a:rPr lang="en-US" sz="2600" b="1">
                <a:solidFill>
                  <a:srgbClr val="FF0000"/>
                </a:solidFill>
              </a:rPr>
              <a:t> </a:t>
            </a:r>
            <a:r>
              <a:rPr lang="en-US" sz="2600" b="1" err="1">
                <a:solidFill>
                  <a:srgbClr val="FF0000"/>
                </a:solidFill>
              </a:rPr>
              <a:t>diện</a:t>
            </a:r>
            <a:r>
              <a:rPr lang="en-US" sz="2600" b="1">
                <a:solidFill>
                  <a:srgbClr val="FF0000"/>
                </a:solidFill>
              </a:rPr>
              <a:t> </a:t>
            </a:r>
            <a:r>
              <a:rPr lang="en-US" sz="2600" b="1" err="1">
                <a:solidFill>
                  <a:srgbClr val="FF0000"/>
                </a:solidFill>
              </a:rPr>
              <a:t>biển</a:t>
            </a:r>
            <a:r>
              <a:rPr lang="en-US" sz="2600" b="1">
                <a:solidFill>
                  <a:srgbClr val="FF0000"/>
                </a:solidFill>
              </a:rPr>
              <a:t> </a:t>
            </a:r>
            <a:r>
              <a:rPr lang="en-US" sz="2600" b="1" err="1">
                <a:solidFill>
                  <a:srgbClr val="FF0000"/>
                </a:solidFill>
              </a:rPr>
              <a:t>số</a:t>
            </a:r>
            <a:r>
              <a:rPr lang="en-US" sz="2600" b="1">
                <a:solidFill>
                  <a:srgbClr val="FF0000"/>
                </a:solidFill>
              </a:rPr>
              <a:t> </a:t>
            </a:r>
            <a:r>
              <a:rPr lang="en-US" sz="2600" b="1" err="1">
                <a:solidFill>
                  <a:srgbClr val="FF0000"/>
                </a:solidFill>
              </a:rPr>
              <a:t>xe</a:t>
            </a:r>
            <a:endParaRPr lang="en-US" sz="2600" b="1">
              <a:solidFill>
                <a:srgbClr val="FF0000"/>
              </a:solidFill>
            </a:endParaRPr>
          </a:p>
          <a:p>
            <a:pPr marL="292735" indent="-292735" defTabSz="385571">
              <a:spcBef>
                <a:spcPts val="2700"/>
              </a:spcBef>
              <a:defRPr sz="1800"/>
            </a:pPr>
            <a:r>
              <a:rPr lang="en-US" sz="3000" b="1" err="1"/>
              <a:t>Phần</a:t>
            </a:r>
            <a:r>
              <a:rPr lang="en-US" sz="3000" b="1"/>
              <a:t> IV: </a:t>
            </a:r>
            <a:r>
              <a:rPr lang="en-US" sz="3000" b="1" err="1"/>
              <a:t>Đánh</a:t>
            </a:r>
            <a:r>
              <a:rPr lang="en-US" sz="3000" b="1"/>
              <a:t> </a:t>
            </a:r>
            <a:r>
              <a:rPr lang="en-US" sz="3000" b="1" err="1"/>
              <a:t>giá</a:t>
            </a:r>
            <a:endParaRPr lang="vi-VN" sz="3000" b="1"/>
          </a:p>
          <a:p>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12</a:t>
            </a:fld>
            <a:endParaRPr lang="en-US"/>
          </a:p>
        </p:txBody>
      </p:sp>
    </p:spTree>
    <p:extLst>
      <p:ext uri="{BB962C8B-B14F-4D97-AF65-F5344CB8AC3E}">
        <p14:creationId xmlns:p14="http://schemas.microsoft.com/office/powerpoint/2010/main" val="2513914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err="1"/>
              <a:t>Nhận</a:t>
            </a:r>
            <a:r>
              <a:rPr lang="en-US"/>
              <a:t> </a:t>
            </a:r>
            <a:r>
              <a:rPr lang="en-US" err="1"/>
              <a:t>diện</a:t>
            </a:r>
            <a:r>
              <a:rPr lang="en-US"/>
              <a:t> </a:t>
            </a:r>
            <a:r>
              <a:rPr lang="en-US" err="1"/>
              <a:t>biển</a:t>
            </a:r>
            <a:r>
              <a:rPr lang="en-US"/>
              <a:t> </a:t>
            </a:r>
            <a:r>
              <a:rPr lang="en-US" err="1"/>
              <a:t>số</a:t>
            </a:r>
            <a:r>
              <a:rPr lang="en-US"/>
              <a:t> </a:t>
            </a:r>
            <a:r>
              <a:rPr lang="en-US" err="1"/>
              <a:t>xe</a:t>
            </a:r>
            <a:endParaRPr lang="en-US"/>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p:txBody>
          <a:bodyPr vert="horz" lIns="91440" tIns="45720" rIns="91440" bIns="45720" rtlCol="0" anchor="t">
            <a:normAutofit/>
          </a:bodyPr>
          <a:lstStyle/>
          <a:p>
            <a:pPr marL="0" indent="0">
              <a:buNone/>
            </a:pPr>
            <a:r>
              <a:rPr lang="en-US" sz="3000" b="1">
                <a:latin typeface="Arial"/>
                <a:cs typeface="Arial"/>
              </a:rPr>
              <a:t>2.1. </a:t>
            </a:r>
            <a:r>
              <a:rPr lang="en-US" sz="3000" b="1" err="1">
                <a:latin typeface="Arial"/>
                <a:cs typeface="Arial"/>
              </a:rPr>
              <a:t>Xoay</a:t>
            </a:r>
            <a:r>
              <a:rPr lang="en-US" sz="3000" b="1">
                <a:latin typeface="Arial"/>
                <a:cs typeface="Arial"/>
              </a:rPr>
              <a:t> </a:t>
            </a:r>
            <a:r>
              <a:rPr lang="en-US" sz="3000" b="1" err="1">
                <a:latin typeface="Arial"/>
                <a:cs typeface="Arial"/>
              </a:rPr>
              <a:t>và</a:t>
            </a:r>
            <a:r>
              <a:rPr lang="en-US" sz="3000" b="1">
                <a:latin typeface="Arial"/>
                <a:cs typeface="Arial"/>
              </a:rPr>
              <a:t> crop </a:t>
            </a:r>
            <a:r>
              <a:rPr lang="en-US" sz="3000" b="1" err="1">
                <a:latin typeface="Arial"/>
                <a:cs typeface="Arial"/>
              </a:rPr>
              <a:t>biển</a:t>
            </a:r>
            <a:r>
              <a:rPr lang="en-US" sz="3000" b="1">
                <a:latin typeface="Arial"/>
                <a:cs typeface="Arial"/>
              </a:rPr>
              <a:t> </a:t>
            </a:r>
            <a:r>
              <a:rPr lang="en-US" sz="3000" b="1" err="1">
                <a:latin typeface="Arial"/>
                <a:cs typeface="Arial"/>
              </a:rPr>
              <a:t>số</a:t>
            </a:r>
            <a:endParaRPr lang="en-US" sz="3000" b="1" err="1"/>
          </a:p>
          <a:p>
            <a:pPr marL="0" indent="0">
              <a:buNone/>
            </a:pPr>
            <a:r>
              <a:rPr lang="en-US" sz="3000" b="1">
                <a:latin typeface="Arial"/>
                <a:cs typeface="Arial"/>
              </a:rPr>
              <a:t>2.1. </a:t>
            </a:r>
            <a:r>
              <a:rPr lang="en-US" sz="3000" b="1" err="1">
                <a:latin typeface="Arial"/>
                <a:cs typeface="Arial"/>
              </a:rPr>
              <a:t>Phân</a:t>
            </a:r>
            <a:r>
              <a:rPr lang="en-US" sz="3000" b="1">
                <a:latin typeface="Arial"/>
                <a:cs typeface="Arial"/>
              </a:rPr>
              <a:t> </a:t>
            </a:r>
            <a:r>
              <a:rPr lang="en-US" sz="3000" b="1" err="1">
                <a:latin typeface="Arial"/>
                <a:cs typeface="Arial"/>
              </a:rPr>
              <a:t>đoạn</a:t>
            </a:r>
            <a:r>
              <a:rPr lang="en-US" sz="3000" b="1">
                <a:latin typeface="Arial"/>
                <a:cs typeface="Arial"/>
              </a:rPr>
              <a:t> </a:t>
            </a:r>
            <a:r>
              <a:rPr lang="en-US" sz="3000" b="1" err="1">
                <a:latin typeface="Arial"/>
                <a:cs typeface="Arial"/>
              </a:rPr>
              <a:t>ký</a:t>
            </a:r>
            <a:r>
              <a:rPr lang="en-US" sz="3000" b="1">
                <a:latin typeface="Arial"/>
                <a:cs typeface="Arial"/>
              </a:rPr>
              <a:t> </a:t>
            </a:r>
            <a:r>
              <a:rPr lang="en-US" sz="3000" b="1" err="1">
                <a:latin typeface="Arial"/>
                <a:cs typeface="Arial"/>
              </a:rPr>
              <a:t>tự</a:t>
            </a:r>
            <a:endParaRPr lang="en-US" sz="3000" b="1">
              <a:latin typeface="Arial"/>
              <a:cs typeface="Arial"/>
            </a:endParaRPr>
          </a:p>
          <a:p>
            <a:pPr marL="0" indent="0">
              <a:buNone/>
            </a:pPr>
            <a:r>
              <a:rPr lang="en-US" sz="3000" b="1">
                <a:latin typeface="Arial"/>
                <a:cs typeface="Arial"/>
              </a:rPr>
              <a:t>2.1. </a:t>
            </a:r>
            <a:r>
              <a:rPr lang="en-US" sz="3000" b="1" err="1">
                <a:latin typeface="Arial"/>
                <a:cs typeface="Arial"/>
              </a:rPr>
              <a:t>Nhận</a:t>
            </a:r>
            <a:r>
              <a:rPr lang="en-US" sz="3000" b="1">
                <a:latin typeface="Arial"/>
                <a:cs typeface="Arial"/>
              </a:rPr>
              <a:t> </a:t>
            </a:r>
            <a:r>
              <a:rPr lang="en-US" sz="3000" b="1" err="1">
                <a:latin typeface="Arial"/>
                <a:cs typeface="Arial"/>
              </a:rPr>
              <a:t>dạng</a:t>
            </a:r>
            <a:r>
              <a:rPr lang="en-US" sz="3000" b="1">
                <a:latin typeface="Arial"/>
                <a:cs typeface="Arial"/>
              </a:rPr>
              <a:t> </a:t>
            </a:r>
            <a:r>
              <a:rPr lang="en-US" sz="3000" b="1" err="1">
                <a:latin typeface="Arial"/>
                <a:cs typeface="Arial"/>
              </a:rPr>
              <a:t>ký</a:t>
            </a:r>
            <a:r>
              <a:rPr lang="en-US" sz="3000" b="1">
                <a:latin typeface="Arial"/>
                <a:cs typeface="Arial"/>
              </a:rPr>
              <a:t> </a:t>
            </a:r>
            <a:r>
              <a:rPr lang="en-US" sz="3000" b="1" err="1">
                <a:latin typeface="Arial"/>
                <a:cs typeface="Arial"/>
              </a:rPr>
              <a:t>tự</a:t>
            </a:r>
            <a:endParaRPr lang="en-US" sz="3000" b="1">
              <a:latin typeface="Arial"/>
              <a:cs typeface="Arial"/>
            </a:endParaRPr>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13</a:t>
            </a:fld>
            <a:endParaRPr lang="en-US"/>
          </a:p>
        </p:txBody>
      </p:sp>
    </p:spTree>
    <p:extLst>
      <p:ext uri="{BB962C8B-B14F-4D97-AF65-F5344CB8AC3E}">
        <p14:creationId xmlns:p14="http://schemas.microsoft.com/office/powerpoint/2010/main" val="159112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err="1"/>
              <a:t>Nhận</a:t>
            </a:r>
            <a:r>
              <a:rPr lang="en-US"/>
              <a:t> </a:t>
            </a:r>
            <a:r>
              <a:rPr lang="en-US" err="1"/>
              <a:t>diện</a:t>
            </a:r>
            <a:r>
              <a:rPr lang="en-US"/>
              <a:t> </a:t>
            </a:r>
            <a:r>
              <a:rPr lang="en-US" err="1"/>
              <a:t>biển</a:t>
            </a:r>
            <a:r>
              <a:rPr lang="en-US"/>
              <a:t> </a:t>
            </a:r>
            <a:r>
              <a:rPr lang="en-US" err="1"/>
              <a:t>số</a:t>
            </a:r>
            <a:r>
              <a:rPr lang="en-US"/>
              <a:t> </a:t>
            </a:r>
            <a:r>
              <a:rPr lang="en-US" err="1"/>
              <a:t>xe</a:t>
            </a:r>
            <a:endParaRPr lang="en-US"/>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p:txBody>
          <a:bodyPr vert="horz" lIns="91440" tIns="45720" rIns="91440" bIns="45720" rtlCol="0" anchor="t">
            <a:normAutofit/>
          </a:bodyPr>
          <a:lstStyle/>
          <a:p>
            <a:pPr marL="0" indent="0">
              <a:buNone/>
            </a:pPr>
            <a:r>
              <a:rPr lang="en-US" sz="3000" b="1">
                <a:solidFill>
                  <a:srgbClr val="FF0000"/>
                </a:solidFill>
                <a:latin typeface="Arial"/>
                <a:cs typeface="Arial"/>
              </a:rPr>
              <a:t>2.1. </a:t>
            </a:r>
            <a:r>
              <a:rPr lang="en-US" sz="3000" b="1" err="1">
                <a:solidFill>
                  <a:srgbClr val="FF0000"/>
                </a:solidFill>
                <a:latin typeface="Arial"/>
                <a:cs typeface="Arial"/>
              </a:rPr>
              <a:t>Xoay</a:t>
            </a:r>
            <a:r>
              <a:rPr lang="en-US" sz="3000" b="1">
                <a:solidFill>
                  <a:srgbClr val="FF0000"/>
                </a:solidFill>
                <a:latin typeface="Arial"/>
                <a:cs typeface="Arial"/>
              </a:rPr>
              <a:t> </a:t>
            </a:r>
            <a:r>
              <a:rPr lang="en-US" sz="3000" b="1" err="1">
                <a:solidFill>
                  <a:srgbClr val="FF0000"/>
                </a:solidFill>
                <a:latin typeface="Arial"/>
                <a:cs typeface="Arial"/>
              </a:rPr>
              <a:t>và</a:t>
            </a:r>
            <a:r>
              <a:rPr lang="en-US" sz="3000" b="1">
                <a:solidFill>
                  <a:srgbClr val="FF0000"/>
                </a:solidFill>
                <a:latin typeface="Arial"/>
                <a:cs typeface="Arial"/>
              </a:rPr>
              <a:t> crop biển </a:t>
            </a:r>
            <a:r>
              <a:rPr lang="en-US" sz="3000" b="1" err="1">
                <a:solidFill>
                  <a:srgbClr val="FF0000"/>
                </a:solidFill>
                <a:latin typeface="Arial"/>
                <a:cs typeface="Arial"/>
              </a:rPr>
              <a:t>số</a:t>
            </a:r>
            <a:endParaRPr lang="en-US" sz="3000" b="1" err="1">
              <a:solidFill>
                <a:srgbClr val="FF0000"/>
              </a:solidFill>
            </a:endParaRPr>
          </a:p>
          <a:p>
            <a:pPr marL="0" indent="0">
              <a:buNone/>
            </a:pPr>
            <a:r>
              <a:rPr lang="en-US" sz="3000" b="1">
                <a:latin typeface="Arial"/>
                <a:cs typeface="Arial"/>
              </a:rPr>
              <a:t>2.1. </a:t>
            </a:r>
            <a:r>
              <a:rPr lang="en-US" sz="3000" b="1" err="1">
                <a:latin typeface="Arial"/>
                <a:cs typeface="Arial"/>
              </a:rPr>
              <a:t>Phân</a:t>
            </a:r>
            <a:r>
              <a:rPr lang="en-US" sz="3000" b="1">
                <a:latin typeface="Arial"/>
                <a:cs typeface="Arial"/>
              </a:rPr>
              <a:t> </a:t>
            </a:r>
            <a:r>
              <a:rPr lang="en-US" sz="3000" b="1" err="1">
                <a:latin typeface="Arial"/>
                <a:cs typeface="Arial"/>
              </a:rPr>
              <a:t>đoạn</a:t>
            </a:r>
            <a:r>
              <a:rPr lang="en-US" sz="3000" b="1">
                <a:latin typeface="Arial"/>
                <a:cs typeface="Arial"/>
              </a:rPr>
              <a:t> </a:t>
            </a:r>
            <a:r>
              <a:rPr lang="en-US" sz="3000" b="1" err="1">
                <a:latin typeface="Arial"/>
                <a:cs typeface="Arial"/>
              </a:rPr>
              <a:t>ký</a:t>
            </a:r>
            <a:r>
              <a:rPr lang="en-US" sz="3000" b="1">
                <a:latin typeface="Arial"/>
                <a:cs typeface="Arial"/>
              </a:rPr>
              <a:t> </a:t>
            </a:r>
            <a:r>
              <a:rPr lang="en-US" sz="3000" b="1" err="1">
                <a:latin typeface="Arial"/>
                <a:cs typeface="Arial"/>
              </a:rPr>
              <a:t>tự</a:t>
            </a:r>
            <a:endParaRPr lang="en-US" sz="3000" b="1">
              <a:latin typeface="Arial"/>
              <a:cs typeface="Arial"/>
            </a:endParaRPr>
          </a:p>
          <a:p>
            <a:pPr marL="0" indent="0">
              <a:buNone/>
            </a:pPr>
            <a:r>
              <a:rPr lang="en-US" sz="3000" b="1">
                <a:latin typeface="Arial"/>
                <a:cs typeface="Arial"/>
              </a:rPr>
              <a:t>2.1. </a:t>
            </a:r>
            <a:r>
              <a:rPr lang="en-US" sz="3000" b="1" err="1">
                <a:latin typeface="Arial"/>
                <a:cs typeface="Arial"/>
              </a:rPr>
              <a:t>Nhận</a:t>
            </a:r>
            <a:r>
              <a:rPr lang="en-US" sz="3000" b="1">
                <a:latin typeface="Arial"/>
                <a:cs typeface="Arial"/>
              </a:rPr>
              <a:t> </a:t>
            </a:r>
            <a:r>
              <a:rPr lang="en-US" sz="3000" b="1" err="1">
                <a:latin typeface="Arial"/>
                <a:cs typeface="Arial"/>
              </a:rPr>
              <a:t>dạng</a:t>
            </a:r>
            <a:r>
              <a:rPr lang="en-US" sz="3000" b="1">
                <a:latin typeface="Arial"/>
                <a:cs typeface="Arial"/>
              </a:rPr>
              <a:t> </a:t>
            </a:r>
            <a:r>
              <a:rPr lang="en-US" sz="3000" b="1" err="1">
                <a:latin typeface="Arial"/>
                <a:cs typeface="Arial"/>
              </a:rPr>
              <a:t>ký</a:t>
            </a:r>
            <a:r>
              <a:rPr lang="en-US" sz="3000" b="1">
                <a:latin typeface="Arial"/>
                <a:cs typeface="Arial"/>
              </a:rPr>
              <a:t> </a:t>
            </a:r>
            <a:r>
              <a:rPr lang="en-US" sz="3000" b="1" err="1">
                <a:latin typeface="Arial"/>
                <a:cs typeface="Arial"/>
              </a:rPr>
              <a:t>tự</a:t>
            </a:r>
            <a:endParaRPr lang="en-US" sz="3000" b="1">
              <a:latin typeface="Arial"/>
              <a:cs typeface="Arial"/>
            </a:endParaRPr>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14</a:t>
            </a:fld>
            <a:endParaRPr lang="en-US"/>
          </a:p>
        </p:txBody>
      </p:sp>
    </p:spTree>
    <p:extLst>
      <p:ext uri="{BB962C8B-B14F-4D97-AF65-F5344CB8AC3E}">
        <p14:creationId xmlns:p14="http://schemas.microsoft.com/office/powerpoint/2010/main" val="4169045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err="1">
                <a:latin typeface="Arial"/>
                <a:cs typeface="Arial"/>
              </a:rPr>
              <a:t>Xoay</a:t>
            </a:r>
            <a:r>
              <a:rPr lang="en-US">
                <a:latin typeface="Arial"/>
                <a:cs typeface="Arial"/>
              </a:rPr>
              <a:t> </a:t>
            </a:r>
            <a:r>
              <a:rPr lang="en-US" err="1">
                <a:latin typeface="Arial"/>
                <a:cs typeface="Arial"/>
              </a:rPr>
              <a:t>và</a:t>
            </a:r>
            <a:r>
              <a:rPr lang="en-US">
                <a:latin typeface="Arial"/>
                <a:cs typeface="Arial"/>
              </a:rPr>
              <a:t> crop biển </a:t>
            </a:r>
            <a:r>
              <a:rPr lang="en-US" err="1">
                <a:latin typeface="Arial"/>
                <a:cs typeface="Arial"/>
              </a:rPr>
              <a:t>số</a:t>
            </a:r>
            <a:endParaRPr lang="en-US" err="1"/>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p:txBody>
          <a:bodyPr>
            <a:normAutofit/>
          </a:bodyPr>
          <a:lstStyle/>
          <a:p>
            <a:r>
              <a:rPr lang="en-US" err="1"/>
              <a:t>Giới</a:t>
            </a:r>
            <a:r>
              <a:rPr lang="en-US"/>
              <a:t> </a:t>
            </a:r>
            <a:r>
              <a:rPr lang="en-US" err="1"/>
              <a:t>thiệu</a:t>
            </a:r>
            <a:r>
              <a:rPr lang="en-US"/>
              <a:t> </a:t>
            </a:r>
            <a:r>
              <a:rPr lang="en-US" err="1"/>
              <a:t>thuật</a:t>
            </a:r>
            <a:r>
              <a:rPr lang="en-US"/>
              <a:t> </a:t>
            </a:r>
            <a:r>
              <a:rPr lang="en-US" err="1"/>
              <a:t>toán</a:t>
            </a:r>
            <a:r>
              <a:rPr lang="en-US"/>
              <a:t> Hough Transform:</a:t>
            </a:r>
          </a:p>
          <a:p>
            <a:pPr marL="457200" lvl="1" indent="0">
              <a:buNone/>
            </a:pPr>
            <a:r>
              <a:rPr lang="vi-VN" sz="2800"/>
              <a:t>Ý tưởng chính của thuật toán: Ý tưởng chung của việc phát hiện đường thẳng trong thuật toán này là tạo mapping từ không gian ảnh (A) sang một không gian mới (B) mà mỗi đường thẳng trong không gian (A) sẽ ứng với một điểm trong không gian (B).</a:t>
            </a:r>
            <a:endParaRPr lang="en-US" sz="2800"/>
          </a:p>
          <a:p>
            <a:r>
              <a:rPr lang="en-US"/>
              <a:t>Link </a:t>
            </a:r>
            <a:r>
              <a:rPr lang="en-US" err="1"/>
              <a:t>tham</a:t>
            </a:r>
            <a:r>
              <a:rPr lang="en-US"/>
              <a:t> </a:t>
            </a:r>
            <a:r>
              <a:rPr lang="en-US" err="1"/>
              <a:t>khảo</a:t>
            </a:r>
            <a:r>
              <a:rPr lang="en-US"/>
              <a:t>:</a:t>
            </a:r>
          </a:p>
          <a:p>
            <a:pPr marL="457200" lvl="1" indent="0">
              <a:buNone/>
            </a:pPr>
            <a:r>
              <a:rPr lang="en-US">
                <a:solidFill>
                  <a:schemeClr val="accent1"/>
                </a:solidFill>
              </a:rPr>
              <a:t>https://aicurious.io/blog/2019-10-24-hough-transform-phat-hien-duong-thang</a:t>
            </a:r>
          </a:p>
          <a:p>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15</a:t>
            </a:fld>
            <a:endParaRPr lang="en-US"/>
          </a:p>
        </p:txBody>
      </p:sp>
    </p:spTree>
    <p:extLst>
      <p:ext uri="{BB962C8B-B14F-4D97-AF65-F5344CB8AC3E}">
        <p14:creationId xmlns:p14="http://schemas.microsoft.com/office/powerpoint/2010/main" val="39930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502B-D96B-587C-DFD8-5E9DEBC23B35}"/>
              </a:ext>
            </a:extLst>
          </p:cNvPr>
          <p:cNvSpPr>
            <a:spLocks noGrp="1"/>
          </p:cNvSpPr>
          <p:nvPr>
            <p:ph type="title"/>
          </p:nvPr>
        </p:nvSpPr>
        <p:spPr/>
        <p:txBody>
          <a:bodyPr/>
          <a:lstStyle/>
          <a:p>
            <a:r>
              <a:rPr lang="en-US" err="1">
                <a:latin typeface="Arial"/>
                <a:cs typeface="Arial"/>
              </a:rPr>
              <a:t>Xoay</a:t>
            </a:r>
            <a:r>
              <a:rPr lang="en-US">
                <a:latin typeface="Arial"/>
                <a:cs typeface="Arial"/>
              </a:rPr>
              <a:t> </a:t>
            </a:r>
            <a:r>
              <a:rPr lang="en-US" err="1">
                <a:latin typeface="Arial"/>
                <a:cs typeface="Arial"/>
              </a:rPr>
              <a:t>và</a:t>
            </a:r>
            <a:r>
              <a:rPr lang="en-US">
                <a:latin typeface="Arial"/>
                <a:cs typeface="Arial"/>
              </a:rPr>
              <a:t> crop biển </a:t>
            </a:r>
            <a:r>
              <a:rPr lang="en-US" err="1">
                <a:latin typeface="Arial"/>
                <a:cs typeface="Arial"/>
              </a:rPr>
              <a:t>số</a:t>
            </a:r>
            <a:endParaRPr lang="en-US" err="1"/>
          </a:p>
        </p:txBody>
      </p:sp>
      <p:sp>
        <p:nvSpPr>
          <p:cNvPr id="4" name="Slide Number Placeholder 3">
            <a:extLst>
              <a:ext uri="{FF2B5EF4-FFF2-40B4-BE49-F238E27FC236}">
                <a16:creationId xmlns:a16="http://schemas.microsoft.com/office/drawing/2014/main" id="{C76481F8-CB99-C5DE-3571-AE8F47F8A8E9}"/>
              </a:ext>
            </a:extLst>
          </p:cNvPr>
          <p:cNvSpPr>
            <a:spLocks noGrp="1"/>
          </p:cNvSpPr>
          <p:nvPr>
            <p:ph type="sldNum" sz="quarter" idx="12"/>
          </p:nvPr>
        </p:nvSpPr>
        <p:spPr/>
        <p:txBody>
          <a:bodyPr/>
          <a:lstStyle/>
          <a:p>
            <a:fld id="{B487F271-60DF-4592-BB7F-B45BB4441AA9}" type="slidenum">
              <a:rPr lang="en-US" smtClean="0"/>
              <a:pPr/>
              <a:t>16</a:t>
            </a:fld>
            <a:endParaRPr lang="en-US"/>
          </a:p>
        </p:txBody>
      </p:sp>
      <p:sp>
        <p:nvSpPr>
          <p:cNvPr id="7" name="Content Placeholder 6">
            <a:extLst>
              <a:ext uri="{FF2B5EF4-FFF2-40B4-BE49-F238E27FC236}">
                <a16:creationId xmlns:a16="http://schemas.microsoft.com/office/drawing/2014/main" id="{04C93923-C5A2-60FE-F3BE-AE2603BA11A1}"/>
              </a:ext>
            </a:extLst>
          </p:cNvPr>
          <p:cNvSpPr>
            <a:spLocks noGrp="1"/>
          </p:cNvSpPr>
          <p:nvPr>
            <p:ph idx="1"/>
          </p:nvPr>
        </p:nvSpPr>
        <p:spPr>
          <a:xfrm>
            <a:off x="216568" y="2973021"/>
            <a:ext cx="6529451" cy="3326942"/>
          </a:xfrm>
        </p:spPr>
        <p:txBody>
          <a:bodyPr/>
          <a:lstStyle/>
          <a:p>
            <a:pPr marL="0" indent="0">
              <a:buNone/>
            </a:pPr>
            <a:r>
              <a:rPr lang="en-US"/>
              <a:t> </a:t>
            </a:r>
          </a:p>
        </p:txBody>
      </p:sp>
      <p:pic>
        <p:nvPicPr>
          <p:cNvPr id="3" name="Hình ảnh 2" descr="Ảnh có chứa văn bản, số, Biển số đăng ký xe, biển số xe&#10;&#10;Mô tả được tự động tạo">
            <a:extLst>
              <a:ext uri="{FF2B5EF4-FFF2-40B4-BE49-F238E27FC236}">
                <a16:creationId xmlns:a16="http://schemas.microsoft.com/office/drawing/2014/main" id="{94F7168B-8FAF-AD7C-97DC-EFB464FF4C71}"/>
              </a:ext>
            </a:extLst>
          </p:cNvPr>
          <p:cNvPicPr>
            <a:picLocks noChangeAspect="1"/>
          </p:cNvPicPr>
          <p:nvPr/>
        </p:nvPicPr>
        <p:blipFill>
          <a:blip r:embed="rId2"/>
          <a:stretch>
            <a:fillRect/>
          </a:stretch>
        </p:blipFill>
        <p:spPr>
          <a:xfrm>
            <a:off x="578806" y="1354827"/>
            <a:ext cx="809625" cy="723900"/>
          </a:xfrm>
          <a:prstGeom prst="rect">
            <a:avLst/>
          </a:prstGeom>
        </p:spPr>
      </p:pic>
      <p:pic>
        <p:nvPicPr>
          <p:cNvPr id="10" name="Hình ảnh 9" descr="Ảnh có chứa văn bản, số, Phông chữ, Biển số đăng ký xe&#10;&#10;Mô tả được tự động tạo">
            <a:extLst>
              <a:ext uri="{FF2B5EF4-FFF2-40B4-BE49-F238E27FC236}">
                <a16:creationId xmlns:a16="http://schemas.microsoft.com/office/drawing/2014/main" id="{7A101C59-41C9-1CB1-80DB-A1CA942FCE89}"/>
              </a:ext>
            </a:extLst>
          </p:cNvPr>
          <p:cNvPicPr>
            <a:picLocks noChangeAspect="1"/>
          </p:cNvPicPr>
          <p:nvPr/>
        </p:nvPicPr>
        <p:blipFill>
          <a:blip r:embed="rId3"/>
          <a:stretch>
            <a:fillRect/>
          </a:stretch>
        </p:blipFill>
        <p:spPr>
          <a:xfrm>
            <a:off x="2909109" y="1357844"/>
            <a:ext cx="793878" cy="717867"/>
          </a:xfrm>
          <a:prstGeom prst="rect">
            <a:avLst/>
          </a:prstGeom>
        </p:spPr>
      </p:pic>
      <p:pic>
        <p:nvPicPr>
          <p:cNvPr id="11" name="Hình ảnh 10" descr="Ảnh có chứa văn bản, Phông chữ, số, biểu tượng&#10;&#10;Mô tả được tự động tạo">
            <a:extLst>
              <a:ext uri="{FF2B5EF4-FFF2-40B4-BE49-F238E27FC236}">
                <a16:creationId xmlns:a16="http://schemas.microsoft.com/office/drawing/2014/main" id="{E1201901-4C38-BD65-26E3-BCFEAAEAB8E5}"/>
              </a:ext>
            </a:extLst>
          </p:cNvPr>
          <p:cNvPicPr>
            <a:picLocks noChangeAspect="1"/>
          </p:cNvPicPr>
          <p:nvPr/>
        </p:nvPicPr>
        <p:blipFill>
          <a:blip r:embed="rId4"/>
          <a:stretch>
            <a:fillRect/>
          </a:stretch>
        </p:blipFill>
        <p:spPr>
          <a:xfrm>
            <a:off x="5240647" y="1357844"/>
            <a:ext cx="793878" cy="717867"/>
          </a:xfrm>
          <a:prstGeom prst="rect">
            <a:avLst/>
          </a:prstGeom>
        </p:spPr>
      </p:pic>
      <p:pic>
        <p:nvPicPr>
          <p:cNvPr id="12" name="Hình ảnh 11" descr="Ảnh có chứa văn bản, Phông chữ, chữ viết tay, Đồ họa&#10;&#10;Mô tả được tự động tạo">
            <a:extLst>
              <a:ext uri="{FF2B5EF4-FFF2-40B4-BE49-F238E27FC236}">
                <a16:creationId xmlns:a16="http://schemas.microsoft.com/office/drawing/2014/main" id="{92EBF88A-8507-6B21-7B95-7D1D91C80540}"/>
              </a:ext>
            </a:extLst>
          </p:cNvPr>
          <p:cNvPicPr>
            <a:picLocks noChangeAspect="1"/>
          </p:cNvPicPr>
          <p:nvPr/>
        </p:nvPicPr>
        <p:blipFill>
          <a:blip r:embed="rId5"/>
          <a:stretch>
            <a:fillRect/>
          </a:stretch>
        </p:blipFill>
        <p:spPr>
          <a:xfrm>
            <a:off x="7508431" y="1357844"/>
            <a:ext cx="793878" cy="717867"/>
          </a:xfrm>
          <a:prstGeom prst="rect">
            <a:avLst/>
          </a:prstGeom>
        </p:spPr>
      </p:pic>
      <p:pic>
        <p:nvPicPr>
          <p:cNvPr id="13" name="Hình ảnh 12" descr="Ảnh có chứa văn bản, Phông chữ, Đồ họa, biểu tượng&#10;&#10;Mô tả được tự động tạo">
            <a:extLst>
              <a:ext uri="{FF2B5EF4-FFF2-40B4-BE49-F238E27FC236}">
                <a16:creationId xmlns:a16="http://schemas.microsoft.com/office/drawing/2014/main" id="{0E0B69DA-D885-5470-FC69-5BCDA80CE4D6}"/>
              </a:ext>
            </a:extLst>
          </p:cNvPr>
          <p:cNvPicPr>
            <a:picLocks noChangeAspect="1"/>
          </p:cNvPicPr>
          <p:nvPr/>
        </p:nvPicPr>
        <p:blipFill>
          <a:blip r:embed="rId6"/>
          <a:stretch>
            <a:fillRect/>
          </a:stretch>
        </p:blipFill>
        <p:spPr>
          <a:xfrm>
            <a:off x="7508431" y="3552768"/>
            <a:ext cx="866738" cy="717867"/>
          </a:xfrm>
          <a:prstGeom prst="rect">
            <a:avLst/>
          </a:prstGeom>
        </p:spPr>
      </p:pic>
      <p:sp>
        <p:nvSpPr>
          <p:cNvPr id="17" name="Arrow: Right 7">
            <a:extLst>
              <a:ext uri="{FF2B5EF4-FFF2-40B4-BE49-F238E27FC236}">
                <a16:creationId xmlns:a16="http://schemas.microsoft.com/office/drawing/2014/main" id="{D3BE5451-CF56-1FE8-465F-75E70CB58A73}"/>
              </a:ext>
            </a:extLst>
          </p:cNvPr>
          <p:cNvSpPr/>
          <p:nvPr/>
        </p:nvSpPr>
        <p:spPr>
          <a:xfrm>
            <a:off x="1713814" y="1543416"/>
            <a:ext cx="863048" cy="3316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7">
            <a:extLst>
              <a:ext uri="{FF2B5EF4-FFF2-40B4-BE49-F238E27FC236}">
                <a16:creationId xmlns:a16="http://schemas.microsoft.com/office/drawing/2014/main" id="{9DAEBCF2-0BE4-B501-4D4D-5E65F66EB9E2}"/>
              </a:ext>
            </a:extLst>
          </p:cNvPr>
          <p:cNvSpPr/>
          <p:nvPr/>
        </p:nvSpPr>
        <p:spPr>
          <a:xfrm>
            <a:off x="4045352" y="1552523"/>
            <a:ext cx="863048" cy="3316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7">
            <a:extLst>
              <a:ext uri="{FF2B5EF4-FFF2-40B4-BE49-F238E27FC236}">
                <a16:creationId xmlns:a16="http://schemas.microsoft.com/office/drawing/2014/main" id="{A1928855-72A3-4CE3-B15A-3583A75FE0F5}"/>
              </a:ext>
            </a:extLst>
          </p:cNvPr>
          <p:cNvSpPr/>
          <p:nvPr/>
        </p:nvSpPr>
        <p:spPr>
          <a:xfrm>
            <a:off x="6367782" y="1516093"/>
            <a:ext cx="863048" cy="3316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7">
            <a:extLst>
              <a:ext uri="{FF2B5EF4-FFF2-40B4-BE49-F238E27FC236}">
                <a16:creationId xmlns:a16="http://schemas.microsoft.com/office/drawing/2014/main" id="{853D7AAB-A0CA-F4AB-4490-9A18CF02F0E1}"/>
              </a:ext>
            </a:extLst>
          </p:cNvPr>
          <p:cNvSpPr/>
          <p:nvPr/>
        </p:nvSpPr>
        <p:spPr>
          <a:xfrm rot="5400000">
            <a:off x="7478906" y="2681862"/>
            <a:ext cx="863048" cy="3316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11">
            <a:extLst>
              <a:ext uri="{FF2B5EF4-FFF2-40B4-BE49-F238E27FC236}">
                <a16:creationId xmlns:a16="http://schemas.microsoft.com/office/drawing/2014/main" id="{A1ECC157-A501-710A-C7CC-14A7FC7C7148}"/>
              </a:ext>
            </a:extLst>
          </p:cNvPr>
          <p:cNvSpPr txBox="1"/>
          <p:nvPr/>
        </p:nvSpPr>
        <p:spPr>
          <a:xfrm>
            <a:off x="1412597" y="1856884"/>
            <a:ext cx="1163972" cy="369332"/>
          </a:xfrm>
          <a:prstGeom prst="rect">
            <a:avLst/>
          </a:prstGeom>
          <a:noFill/>
        </p:spPr>
        <p:txBody>
          <a:bodyPr wrap="square">
            <a:spAutoFit/>
          </a:bodyPr>
          <a:lstStyle/>
          <a:p>
            <a:pPr marL="457200" lvl="1" indent="0">
              <a:buNone/>
            </a:pPr>
            <a:r>
              <a:rPr lang="en-US">
                <a:solidFill>
                  <a:schemeClr val="accent1"/>
                </a:solidFill>
              </a:rPr>
              <a:t>(1)</a:t>
            </a:r>
          </a:p>
        </p:txBody>
      </p:sp>
      <p:sp>
        <p:nvSpPr>
          <p:cNvPr id="29" name="TextBox 11">
            <a:extLst>
              <a:ext uri="{FF2B5EF4-FFF2-40B4-BE49-F238E27FC236}">
                <a16:creationId xmlns:a16="http://schemas.microsoft.com/office/drawing/2014/main" id="{24F35551-06B9-3A50-7C5F-F66CB150628E}"/>
              </a:ext>
            </a:extLst>
          </p:cNvPr>
          <p:cNvSpPr txBox="1"/>
          <p:nvPr/>
        </p:nvSpPr>
        <p:spPr>
          <a:xfrm>
            <a:off x="3735027" y="1893315"/>
            <a:ext cx="990929" cy="369332"/>
          </a:xfrm>
          <a:prstGeom prst="rect">
            <a:avLst/>
          </a:prstGeom>
          <a:noFill/>
        </p:spPr>
        <p:txBody>
          <a:bodyPr wrap="square" lIns="91440" tIns="45720" rIns="91440" bIns="45720" anchor="t">
            <a:spAutoFit/>
          </a:bodyPr>
          <a:lstStyle/>
          <a:p>
            <a:pPr marL="457200" lvl="1" indent="0">
              <a:buNone/>
            </a:pPr>
            <a:r>
              <a:rPr lang="en-US">
                <a:solidFill>
                  <a:schemeClr val="accent1"/>
                </a:solidFill>
              </a:rPr>
              <a:t>(2)</a:t>
            </a:r>
          </a:p>
        </p:txBody>
      </p:sp>
      <p:sp>
        <p:nvSpPr>
          <p:cNvPr id="31" name="TextBox 11">
            <a:extLst>
              <a:ext uri="{FF2B5EF4-FFF2-40B4-BE49-F238E27FC236}">
                <a16:creationId xmlns:a16="http://schemas.microsoft.com/office/drawing/2014/main" id="{BA99E3B0-9127-E6DC-7B8F-A3A9CB3EE92C}"/>
              </a:ext>
            </a:extLst>
          </p:cNvPr>
          <p:cNvSpPr txBox="1"/>
          <p:nvPr/>
        </p:nvSpPr>
        <p:spPr>
          <a:xfrm>
            <a:off x="6121210" y="1893315"/>
            <a:ext cx="990929" cy="369332"/>
          </a:xfrm>
          <a:prstGeom prst="rect">
            <a:avLst/>
          </a:prstGeom>
          <a:noFill/>
        </p:spPr>
        <p:txBody>
          <a:bodyPr wrap="square" lIns="91440" tIns="45720" rIns="91440" bIns="45720" anchor="t">
            <a:spAutoFit/>
          </a:bodyPr>
          <a:lstStyle/>
          <a:p>
            <a:pPr marL="457200" lvl="1" indent="0">
              <a:buNone/>
            </a:pPr>
            <a:r>
              <a:rPr lang="en-US">
                <a:solidFill>
                  <a:schemeClr val="accent1"/>
                </a:solidFill>
              </a:rPr>
              <a:t>(3)</a:t>
            </a:r>
          </a:p>
        </p:txBody>
      </p:sp>
      <p:sp>
        <p:nvSpPr>
          <p:cNvPr id="33" name="TextBox 11">
            <a:extLst>
              <a:ext uri="{FF2B5EF4-FFF2-40B4-BE49-F238E27FC236}">
                <a16:creationId xmlns:a16="http://schemas.microsoft.com/office/drawing/2014/main" id="{E4E671A4-9512-49C5-9B9D-2F50AB2B0A0E}"/>
              </a:ext>
            </a:extLst>
          </p:cNvPr>
          <p:cNvSpPr txBox="1"/>
          <p:nvPr/>
        </p:nvSpPr>
        <p:spPr>
          <a:xfrm>
            <a:off x="7587529" y="2667458"/>
            <a:ext cx="990929" cy="369332"/>
          </a:xfrm>
          <a:prstGeom prst="rect">
            <a:avLst/>
          </a:prstGeom>
          <a:noFill/>
        </p:spPr>
        <p:txBody>
          <a:bodyPr wrap="square" lIns="91440" tIns="45720" rIns="91440" bIns="45720" anchor="t">
            <a:spAutoFit/>
          </a:bodyPr>
          <a:lstStyle/>
          <a:p>
            <a:pPr marL="457200" lvl="1" indent="0">
              <a:buNone/>
            </a:pPr>
            <a:r>
              <a:rPr lang="en-US">
                <a:solidFill>
                  <a:schemeClr val="accent1"/>
                </a:solidFill>
              </a:rPr>
              <a:t>(4)</a:t>
            </a:r>
          </a:p>
        </p:txBody>
      </p:sp>
      <p:sp>
        <p:nvSpPr>
          <p:cNvPr id="36" name="TextBox 29">
            <a:extLst>
              <a:ext uri="{FF2B5EF4-FFF2-40B4-BE49-F238E27FC236}">
                <a16:creationId xmlns:a16="http://schemas.microsoft.com/office/drawing/2014/main" id="{731F9312-EAD0-20E6-55AB-245284DA4FF7}"/>
              </a:ext>
            </a:extLst>
          </p:cNvPr>
          <p:cNvSpPr txBox="1"/>
          <p:nvPr/>
        </p:nvSpPr>
        <p:spPr>
          <a:xfrm>
            <a:off x="581282" y="2701891"/>
            <a:ext cx="4585716" cy="369332"/>
          </a:xfrm>
          <a:prstGeom prst="rect">
            <a:avLst/>
          </a:prstGeom>
          <a:noFill/>
        </p:spPr>
        <p:txBody>
          <a:bodyPr wrap="square" lIns="91440" tIns="45720" rIns="91440" bIns="45720" anchor="t">
            <a:spAutoFit/>
          </a:bodyPr>
          <a:lstStyle/>
          <a:p>
            <a:r>
              <a:rPr lang="en-US"/>
              <a:t>(1): </a:t>
            </a:r>
            <a:r>
              <a:rPr lang="en-US" err="1"/>
              <a:t>Chuyển</a:t>
            </a:r>
            <a:r>
              <a:rPr lang="en-US"/>
              <a:t> </a:t>
            </a:r>
            <a:r>
              <a:rPr lang="en-US" err="1"/>
              <a:t>về</a:t>
            </a:r>
            <a:r>
              <a:rPr lang="en-US"/>
              <a:t> </a:t>
            </a:r>
            <a:r>
              <a:rPr lang="en-US" err="1"/>
              <a:t>ảnh</a:t>
            </a:r>
            <a:r>
              <a:rPr lang="en-US"/>
              <a:t> </a:t>
            </a:r>
            <a:r>
              <a:rPr lang="en-US" err="1"/>
              <a:t>xám</a:t>
            </a:r>
            <a:r>
              <a:rPr lang="en-US"/>
              <a:t> .</a:t>
            </a:r>
          </a:p>
        </p:txBody>
      </p:sp>
      <p:sp>
        <p:nvSpPr>
          <p:cNvPr id="41" name="TextBox 29">
            <a:extLst>
              <a:ext uri="{FF2B5EF4-FFF2-40B4-BE49-F238E27FC236}">
                <a16:creationId xmlns:a16="http://schemas.microsoft.com/office/drawing/2014/main" id="{DF442766-A695-DFDE-38D4-53A2E057A588}"/>
              </a:ext>
            </a:extLst>
          </p:cNvPr>
          <p:cNvSpPr txBox="1"/>
          <p:nvPr/>
        </p:nvSpPr>
        <p:spPr>
          <a:xfrm>
            <a:off x="581282" y="3366743"/>
            <a:ext cx="4585716" cy="369332"/>
          </a:xfrm>
          <a:prstGeom prst="rect">
            <a:avLst/>
          </a:prstGeom>
          <a:noFill/>
        </p:spPr>
        <p:txBody>
          <a:bodyPr wrap="square" lIns="91440" tIns="45720" rIns="91440" bIns="45720" anchor="t">
            <a:spAutoFit/>
          </a:bodyPr>
          <a:lstStyle/>
          <a:p>
            <a:r>
              <a:rPr lang="en-US"/>
              <a:t>(2): </a:t>
            </a:r>
            <a:r>
              <a:rPr lang="en-US" err="1"/>
              <a:t>Chuyển</a:t>
            </a:r>
            <a:r>
              <a:rPr lang="en-US"/>
              <a:t> </a:t>
            </a:r>
            <a:r>
              <a:rPr lang="en-US" err="1"/>
              <a:t>về</a:t>
            </a:r>
            <a:r>
              <a:rPr lang="en-US"/>
              <a:t> </a:t>
            </a:r>
            <a:r>
              <a:rPr lang="en-US" err="1"/>
              <a:t>ảnh</a:t>
            </a:r>
            <a:r>
              <a:rPr lang="en-US"/>
              <a:t> </a:t>
            </a:r>
            <a:r>
              <a:rPr lang="en-US" err="1"/>
              <a:t>nhị</a:t>
            </a:r>
            <a:r>
              <a:rPr lang="en-US"/>
              <a:t> </a:t>
            </a:r>
            <a:r>
              <a:rPr lang="en-US" err="1"/>
              <a:t>phân</a:t>
            </a:r>
            <a:r>
              <a:rPr lang="en-US"/>
              <a:t>.</a:t>
            </a:r>
            <a:endParaRPr lang="en-US" err="1">
              <a:cs typeface="Calibri"/>
            </a:endParaRPr>
          </a:p>
        </p:txBody>
      </p:sp>
      <p:sp>
        <p:nvSpPr>
          <p:cNvPr id="43" name="TextBox 29">
            <a:extLst>
              <a:ext uri="{FF2B5EF4-FFF2-40B4-BE49-F238E27FC236}">
                <a16:creationId xmlns:a16="http://schemas.microsoft.com/office/drawing/2014/main" id="{BC675CD0-36A3-801B-8820-44A421734AE2}"/>
              </a:ext>
            </a:extLst>
          </p:cNvPr>
          <p:cNvSpPr txBox="1"/>
          <p:nvPr/>
        </p:nvSpPr>
        <p:spPr>
          <a:xfrm>
            <a:off x="657007" y="4018074"/>
            <a:ext cx="4585716" cy="369332"/>
          </a:xfrm>
          <a:prstGeom prst="rect">
            <a:avLst/>
          </a:prstGeom>
          <a:noFill/>
        </p:spPr>
        <p:txBody>
          <a:bodyPr wrap="square" lIns="91440" tIns="45720" rIns="91440" bIns="45720" anchor="t">
            <a:spAutoFit/>
          </a:bodyPr>
          <a:lstStyle/>
          <a:p>
            <a:r>
              <a:rPr lang="en-US"/>
              <a:t>(3): </a:t>
            </a:r>
            <a:r>
              <a:rPr lang="en-US" err="1"/>
              <a:t>Sử</a:t>
            </a:r>
            <a:r>
              <a:rPr lang="en-US"/>
              <a:t> </a:t>
            </a:r>
            <a:r>
              <a:rPr lang="en-US" err="1"/>
              <a:t>dụng</a:t>
            </a:r>
            <a:r>
              <a:rPr lang="en-US"/>
              <a:t> </a:t>
            </a:r>
            <a:r>
              <a:rPr lang="en-US" err="1"/>
              <a:t>thuật</a:t>
            </a:r>
            <a:r>
              <a:rPr lang="en-US"/>
              <a:t> </a:t>
            </a:r>
            <a:r>
              <a:rPr lang="en-US" err="1"/>
              <a:t>toán</a:t>
            </a:r>
            <a:r>
              <a:rPr lang="en-US"/>
              <a:t> Canny </a:t>
            </a:r>
            <a:r>
              <a:rPr lang="en-US" err="1"/>
              <a:t>để</a:t>
            </a:r>
            <a:r>
              <a:rPr lang="en-US"/>
              <a:t> </a:t>
            </a:r>
            <a:r>
              <a:rPr lang="en-US" err="1"/>
              <a:t>lọc</a:t>
            </a:r>
            <a:r>
              <a:rPr lang="en-US"/>
              <a:t> </a:t>
            </a:r>
            <a:r>
              <a:rPr lang="en-US" err="1"/>
              <a:t>biên</a:t>
            </a:r>
            <a:r>
              <a:rPr lang="en-US"/>
              <a:t>.</a:t>
            </a:r>
            <a:endParaRPr lang="en-US" err="1">
              <a:cs typeface="Calibri"/>
            </a:endParaRPr>
          </a:p>
        </p:txBody>
      </p:sp>
      <p:sp>
        <p:nvSpPr>
          <p:cNvPr id="48" name="TextBox 29">
            <a:extLst>
              <a:ext uri="{FF2B5EF4-FFF2-40B4-BE49-F238E27FC236}">
                <a16:creationId xmlns:a16="http://schemas.microsoft.com/office/drawing/2014/main" id="{6BD7B5D1-DB73-5AF2-1E5E-5E5A9A7EBED1}"/>
              </a:ext>
            </a:extLst>
          </p:cNvPr>
          <p:cNvSpPr txBox="1"/>
          <p:nvPr/>
        </p:nvSpPr>
        <p:spPr>
          <a:xfrm>
            <a:off x="719436" y="4703633"/>
            <a:ext cx="4585716" cy="646331"/>
          </a:xfrm>
          <a:prstGeom prst="rect">
            <a:avLst/>
          </a:prstGeom>
          <a:noFill/>
        </p:spPr>
        <p:txBody>
          <a:bodyPr wrap="square" lIns="91440" tIns="45720" rIns="91440" bIns="45720" anchor="t">
            <a:spAutoFit/>
          </a:bodyPr>
          <a:lstStyle/>
          <a:p>
            <a:r>
              <a:rPr lang="en-US"/>
              <a:t>(4): </a:t>
            </a:r>
            <a:r>
              <a:rPr lang="en-US" err="1"/>
              <a:t>Sử</a:t>
            </a:r>
            <a:r>
              <a:rPr lang="en-US"/>
              <a:t> </a:t>
            </a:r>
            <a:r>
              <a:rPr lang="en-US" err="1"/>
              <a:t>dụng</a:t>
            </a:r>
            <a:r>
              <a:rPr lang="en-US"/>
              <a:t> </a:t>
            </a:r>
            <a:r>
              <a:rPr lang="en-US" err="1"/>
              <a:t>phép</a:t>
            </a:r>
            <a:r>
              <a:rPr lang="en-US"/>
              <a:t> </a:t>
            </a:r>
            <a:r>
              <a:rPr lang="en-US" err="1"/>
              <a:t>giãn</a:t>
            </a:r>
            <a:r>
              <a:rPr lang="en-US"/>
              <a:t> </a:t>
            </a:r>
            <a:r>
              <a:rPr lang="en-US" err="1"/>
              <a:t>nở</a:t>
            </a:r>
            <a:r>
              <a:rPr lang="en-US"/>
              <a:t> </a:t>
            </a:r>
            <a:r>
              <a:rPr lang="en-US" err="1"/>
              <a:t>để</a:t>
            </a:r>
            <a:r>
              <a:rPr lang="en-US"/>
              <a:t> </a:t>
            </a:r>
            <a:r>
              <a:rPr lang="en-US" err="1"/>
              <a:t>tạo</a:t>
            </a:r>
            <a:r>
              <a:rPr lang="en-US"/>
              <a:t> </a:t>
            </a:r>
            <a:r>
              <a:rPr lang="en-US" err="1"/>
              <a:t>viền</a:t>
            </a:r>
            <a:r>
              <a:rPr lang="en-US"/>
              <a:t> </a:t>
            </a:r>
            <a:r>
              <a:rPr lang="en-US" err="1"/>
              <a:t>cho</a:t>
            </a:r>
            <a:r>
              <a:rPr lang="en-US"/>
              <a:t> </a:t>
            </a:r>
            <a:r>
              <a:rPr lang="en-US" err="1"/>
              <a:t>các</a:t>
            </a:r>
            <a:r>
              <a:rPr lang="en-US"/>
              <a:t> </a:t>
            </a:r>
            <a:r>
              <a:rPr lang="en-US" err="1"/>
              <a:t>đối</a:t>
            </a:r>
            <a:r>
              <a:rPr lang="en-US"/>
              <a:t> </a:t>
            </a:r>
            <a:r>
              <a:rPr lang="en-US" err="1"/>
              <a:t>tượng</a:t>
            </a:r>
            <a:r>
              <a:rPr lang="en-US"/>
              <a:t> </a:t>
            </a:r>
            <a:r>
              <a:rPr lang="en-US" err="1"/>
              <a:t>trong</a:t>
            </a:r>
            <a:r>
              <a:rPr lang="en-US"/>
              <a:t> </a:t>
            </a:r>
            <a:r>
              <a:rPr lang="en-US" err="1"/>
              <a:t>ảnh</a:t>
            </a:r>
            <a:r>
              <a:rPr lang="en-US"/>
              <a:t>.</a:t>
            </a:r>
            <a:endParaRPr lang="en-US" err="1">
              <a:ea typeface="Calibri"/>
              <a:cs typeface="Calibri"/>
            </a:endParaRPr>
          </a:p>
        </p:txBody>
      </p:sp>
    </p:spTree>
    <p:extLst>
      <p:ext uri="{BB962C8B-B14F-4D97-AF65-F5344CB8AC3E}">
        <p14:creationId xmlns:p14="http://schemas.microsoft.com/office/powerpoint/2010/main" val="196194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P spid="25" grpId="0" animBg="1"/>
      <p:bldP spid="27" grpId="0"/>
      <p:bldP spid="29" grpId="0"/>
      <p:bldP spid="31" grpId="0"/>
      <p:bldP spid="33" grpId="0"/>
      <p:bldP spid="36" grpId="0"/>
      <p:bldP spid="41" grpId="0"/>
      <p:bldP spid="43"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502B-D96B-587C-DFD8-5E9DEBC23B35}"/>
              </a:ext>
            </a:extLst>
          </p:cNvPr>
          <p:cNvSpPr>
            <a:spLocks noGrp="1"/>
          </p:cNvSpPr>
          <p:nvPr>
            <p:ph type="title"/>
          </p:nvPr>
        </p:nvSpPr>
        <p:spPr/>
        <p:txBody>
          <a:bodyPr/>
          <a:lstStyle/>
          <a:p>
            <a:r>
              <a:rPr lang="en-US" err="1">
                <a:latin typeface="Arial"/>
                <a:cs typeface="Arial"/>
              </a:rPr>
              <a:t>Xoay</a:t>
            </a:r>
            <a:r>
              <a:rPr lang="en-US">
                <a:latin typeface="Arial"/>
                <a:cs typeface="Arial"/>
              </a:rPr>
              <a:t> </a:t>
            </a:r>
            <a:r>
              <a:rPr lang="en-US" err="1">
                <a:latin typeface="Arial"/>
                <a:cs typeface="Arial"/>
              </a:rPr>
              <a:t>và</a:t>
            </a:r>
            <a:r>
              <a:rPr lang="en-US">
                <a:latin typeface="Arial"/>
                <a:cs typeface="Arial"/>
              </a:rPr>
              <a:t> crop </a:t>
            </a:r>
            <a:r>
              <a:rPr lang="en-US" err="1">
                <a:latin typeface="Arial"/>
                <a:cs typeface="Arial"/>
              </a:rPr>
              <a:t>biển</a:t>
            </a:r>
            <a:r>
              <a:rPr lang="en-US">
                <a:latin typeface="Arial"/>
                <a:cs typeface="Arial"/>
              </a:rPr>
              <a:t> </a:t>
            </a:r>
            <a:r>
              <a:rPr lang="en-US" err="1">
                <a:latin typeface="Arial"/>
                <a:cs typeface="Arial"/>
              </a:rPr>
              <a:t>số</a:t>
            </a:r>
            <a:endParaRPr lang="en-US" err="1"/>
          </a:p>
        </p:txBody>
      </p:sp>
      <p:sp>
        <p:nvSpPr>
          <p:cNvPr id="4" name="Slide Number Placeholder 3">
            <a:extLst>
              <a:ext uri="{FF2B5EF4-FFF2-40B4-BE49-F238E27FC236}">
                <a16:creationId xmlns:a16="http://schemas.microsoft.com/office/drawing/2014/main" id="{C76481F8-CB99-C5DE-3571-AE8F47F8A8E9}"/>
              </a:ext>
            </a:extLst>
          </p:cNvPr>
          <p:cNvSpPr>
            <a:spLocks noGrp="1"/>
          </p:cNvSpPr>
          <p:nvPr>
            <p:ph type="sldNum" sz="quarter" idx="12"/>
          </p:nvPr>
        </p:nvSpPr>
        <p:spPr/>
        <p:txBody>
          <a:bodyPr/>
          <a:lstStyle/>
          <a:p>
            <a:fld id="{B487F271-60DF-4592-BB7F-B45BB4441AA9}" type="slidenum">
              <a:rPr lang="en-US" smtClean="0"/>
              <a:pPr/>
              <a:t>17</a:t>
            </a:fld>
            <a:endParaRPr lang="en-US"/>
          </a:p>
        </p:txBody>
      </p:sp>
      <p:sp>
        <p:nvSpPr>
          <p:cNvPr id="7" name="Content Placeholder 6">
            <a:extLst>
              <a:ext uri="{FF2B5EF4-FFF2-40B4-BE49-F238E27FC236}">
                <a16:creationId xmlns:a16="http://schemas.microsoft.com/office/drawing/2014/main" id="{04C93923-C5A2-60FE-F3BE-AE2603BA11A1}"/>
              </a:ext>
            </a:extLst>
          </p:cNvPr>
          <p:cNvSpPr>
            <a:spLocks noGrp="1"/>
          </p:cNvSpPr>
          <p:nvPr>
            <p:ph idx="1"/>
          </p:nvPr>
        </p:nvSpPr>
        <p:spPr>
          <a:xfrm>
            <a:off x="216568" y="2973021"/>
            <a:ext cx="6529451" cy="3326942"/>
          </a:xfrm>
        </p:spPr>
        <p:txBody>
          <a:bodyPr/>
          <a:lstStyle/>
          <a:p>
            <a:pPr marL="0" indent="0">
              <a:buNone/>
            </a:pPr>
            <a:r>
              <a:rPr lang="en-US" dirty="0"/>
              <a:t> </a:t>
            </a:r>
          </a:p>
        </p:txBody>
      </p:sp>
      <p:sp>
        <p:nvSpPr>
          <p:cNvPr id="48" name="TextBox 29">
            <a:extLst>
              <a:ext uri="{FF2B5EF4-FFF2-40B4-BE49-F238E27FC236}">
                <a16:creationId xmlns:a16="http://schemas.microsoft.com/office/drawing/2014/main" id="{6BD7B5D1-DB73-5AF2-1E5E-5E5A9A7EBED1}"/>
              </a:ext>
            </a:extLst>
          </p:cNvPr>
          <p:cNvSpPr txBox="1"/>
          <p:nvPr/>
        </p:nvSpPr>
        <p:spPr>
          <a:xfrm>
            <a:off x="360271" y="1105637"/>
            <a:ext cx="4881551" cy="1754326"/>
          </a:xfrm>
          <a:prstGeom prst="rect">
            <a:avLst/>
          </a:prstGeom>
          <a:noFill/>
          <a:ln>
            <a:solidFill>
              <a:schemeClr val="tx1"/>
            </a:solidFill>
          </a:ln>
        </p:spPr>
        <p:txBody>
          <a:bodyPr wrap="square" lIns="91440" tIns="45720" rIns="91440" bIns="45720" anchor="t">
            <a:spAutoFit/>
          </a:bodyPr>
          <a:lstStyle/>
          <a:p>
            <a:r>
              <a:rPr lang="en-US" err="1"/>
              <a:t>Sử</a:t>
            </a:r>
            <a:r>
              <a:rPr lang="en-US"/>
              <a:t> </a:t>
            </a:r>
            <a:r>
              <a:rPr lang="en-US" err="1"/>
              <a:t>dụng</a:t>
            </a:r>
            <a:r>
              <a:rPr lang="en-US"/>
              <a:t> </a:t>
            </a:r>
            <a:r>
              <a:rPr lang="en-US" err="1"/>
              <a:t>thuật</a:t>
            </a:r>
            <a:r>
              <a:rPr lang="en-US"/>
              <a:t> </a:t>
            </a:r>
            <a:r>
              <a:rPr lang="en-US" err="1"/>
              <a:t>toán</a:t>
            </a:r>
            <a:r>
              <a:rPr lang="en-US"/>
              <a:t> Hough transform </a:t>
            </a:r>
            <a:r>
              <a:rPr lang="en-US" err="1"/>
              <a:t>có</a:t>
            </a:r>
            <a:r>
              <a:rPr lang="en-US"/>
              <a:t> </a:t>
            </a:r>
            <a:r>
              <a:rPr lang="en-US" err="1"/>
              <a:t>trong</a:t>
            </a:r>
            <a:r>
              <a:rPr lang="en-US"/>
              <a:t> </a:t>
            </a:r>
            <a:r>
              <a:rPr lang="en-US" err="1"/>
              <a:t>openCV</a:t>
            </a:r>
            <a:r>
              <a:rPr lang="en-US"/>
              <a:t> </a:t>
            </a:r>
            <a:r>
              <a:rPr lang="en-US" err="1"/>
              <a:t>để</a:t>
            </a:r>
            <a:r>
              <a:rPr lang="en-US"/>
              <a:t> </a:t>
            </a:r>
            <a:r>
              <a:rPr lang="en-US" err="1"/>
              <a:t>tìm</a:t>
            </a:r>
            <a:r>
              <a:rPr lang="en-US"/>
              <a:t> </a:t>
            </a:r>
            <a:r>
              <a:rPr lang="en-US" err="1"/>
              <a:t>đường</a:t>
            </a:r>
            <a:r>
              <a:rPr lang="en-US"/>
              <a:t> </a:t>
            </a:r>
            <a:r>
              <a:rPr lang="en-US" err="1"/>
              <a:t>thẳng</a:t>
            </a:r>
            <a:r>
              <a:rPr lang="en-US"/>
              <a:t> </a:t>
            </a:r>
            <a:r>
              <a:rPr lang="en-US" err="1"/>
              <a:t>trong</a:t>
            </a:r>
            <a:r>
              <a:rPr lang="en-US"/>
              <a:t> </a:t>
            </a:r>
            <a:r>
              <a:rPr lang="en-US" err="1"/>
              <a:t>ảnh</a:t>
            </a:r>
            <a:endParaRPr lang="en-US">
              <a:cs typeface="Calibri"/>
            </a:endParaRPr>
          </a:p>
          <a:p>
            <a:endParaRPr lang="en-US">
              <a:cs typeface="Calibri"/>
            </a:endParaRPr>
          </a:p>
          <a:p>
            <a:r>
              <a:rPr lang="en-US" err="1">
                <a:cs typeface="Calibri"/>
              </a:rPr>
              <a:t>Ví</a:t>
            </a:r>
            <a:r>
              <a:rPr lang="en-US">
                <a:cs typeface="Calibri"/>
              </a:rPr>
              <a:t> </a:t>
            </a:r>
            <a:r>
              <a:rPr lang="en-US" err="1">
                <a:cs typeface="Calibri"/>
              </a:rPr>
              <a:t>dụ</a:t>
            </a:r>
            <a:r>
              <a:rPr lang="en-US">
                <a:cs typeface="Calibri"/>
              </a:rPr>
              <a:t>:  cv2.HoughLinesP(edge,1,np.pi/180,50,None,50,1)</a:t>
            </a:r>
          </a:p>
        </p:txBody>
      </p:sp>
      <p:pic>
        <p:nvPicPr>
          <p:cNvPr id="3" name="Hình ảnh 2" descr="Ảnh có chứa văn bản, số, đồng hồ, Phông chữ&#10;&#10;Mô tả được tự động tạo">
            <a:extLst>
              <a:ext uri="{FF2B5EF4-FFF2-40B4-BE49-F238E27FC236}">
                <a16:creationId xmlns:a16="http://schemas.microsoft.com/office/drawing/2014/main" id="{754BDA9D-3768-A593-54C0-943A0C94084F}"/>
              </a:ext>
            </a:extLst>
          </p:cNvPr>
          <p:cNvPicPr>
            <a:picLocks noChangeAspect="1"/>
          </p:cNvPicPr>
          <p:nvPr/>
        </p:nvPicPr>
        <p:blipFill>
          <a:blip r:embed="rId2"/>
          <a:stretch>
            <a:fillRect/>
          </a:stretch>
        </p:blipFill>
        <p:spPr>
          <a:xfrm>
            <a:off x="6971083" y="966218"/>
            <a:ext cx="1249257" cy="972879"/>
          </a:xfrm>
          <a:prstGeom prst="rect">
            <a:avLst/>
          </a:prstGeom>
        </p:spPr>
      </p:pic>
      <p:sp>
        <p:nvSpPr>
          <p:cNvPr id="6" name="TextBox 29">
            <a:extLst>
              <a:ext uri="{FF2B5EF4-FFF2-40B4-BE49-F238E27FC236}">
                <a16:creationId xmlns:a16="http://schemas.microsoft.com/office/drawing/2014/main" id="{008BA595-76A4-25A1-5D34-46B4121E2B92}"/>
              </a:ext>
            </a:extLst>
          </p:cNvPr>
          <p:cNvSpPr txBox="1"/>
          <p:nvPr/>
        </p:nvSpPr>
        <p:spPr>
          <a:xfrm>
            <a:off x="6924543" y="2907220"/>
            <a:ext cx="1334315" cy="1169551"/>
          </a:xfrm>
          <a:prstGeom prst="rect">
            <a:avLst/>
          </a:prstGeom>
          <a:solidFill>
            <a:schemeClr val="bg1"/>
          </a:solidFill>
          <a:ln>
            <a:solidFill>
              <a:schemeClr val="tx1"/>
            </a:solidFill>
          </a:ln>
        </p:spPr>
        <p:txBody>
          <a:bodyPr wrap="square" lIns="91440" tIns="45720" rIns="91440" bIns="45720" anchor="t">
            <a:spAutoFit/>
          </a:bodyPr>
          <a:lstStyle/>
          <a:p>
            <a:r>
              <a:rPr lang="en-US" sz="1400" err="1">
                <a:latin typeface="Calibri"/>
                <a:ea typeface="Calibri"/>
                <a:cs typeface="Calibri"/>
              </a:rPr>
              <a:t>Tính</a:t>
            </a:r>
            <a:r>
              <a:rPr lang="en-US" sz="1400">
                <a:latin typeface="Calibri"/>
                <a:ea typeface="Calibri"/>
                <a:cs typeface="Calibri"/>
              </a:rPr>
              <a:t> </a:t>
            </a:r>
            <a:r>
              <a:rPr lang="en-US" sz="1400" err="1">
                <a:latin typeface="Calibri"/>
                <a:ea typeface="Calibri"/>
                <a:cs typeface="Calibri"/>
              </a:rPr>
              <a:t>góc</a:t>
            </a:r>
            <a:r>
              <a:rPr lang="en-US" sz="1400">
                <a:latin typeface="Calibri"/>
                <a:ea typeface="Calibri"/>
                <a:cs typeface="Calibri"/>
              </a:rPr>
              <a:t> </a:t>
            </a:r>
            <a:r>
              <a:rPr lang="en-US" sz="1400" err="1">
                <a:latin typeface="Calibri"/>
                <a:ea typeface="Calibri"/>
                <a:cs typeface="Calibri"/>
              </a:rPr>
              <a:t>xoay</a:t>
            </a:r>
            <a:r>
              <a:rPr lang="en-US" sz="1400">
                <a:latin typeface="Calibri"/>
                <a:ea typeface="Calibri"/>
                <a:cs typeface="Calibri"/>
              </a:rPr>
              <a:t> </a:t>
            </a:r>
            <a:r>
              <a:rPr lang="en-US" sz="1400" err="1">
                <a:latin typeface="Calibri"/>
                <a:ea typeface="Calibri"/>
                <a:cs typeface="Calibri"/>
              </a:rPr>
              <a:t>dựa</a:t>
            </a:r>
            <a:r>
              <a:rPr lang="en-US" sz="1400">
                <a:latin typeface="Calibri"/>
                <a:ea typeface="Calibri"/>
                <a:cs typeface="Calibri"/>
              </a:rPr>
              <a:t> </a:t>
            </a:r>
            <a:r>
              <a:rPr lang="en-US" sz="1400" err="1">
                <a:latin typeface="Calibri"/>
                <a:ea typeface="Calibri"/>
                <a:cs typeface="Calibri"/>
              </a:rPr>
              <a:t>vào</a:t>
            </a:r>
            <a:r>
              <a:rPr lang="en-US" sz="1400">
                <a:latin typeface="Calibri"/>
                <a:ea typeface="Calibri"/>
                <a:cs typeface="Calibri"/>
              </a:rPr>
              <a:t> </a:t>
            </a:r>
            <a:r>
              <a:rPr lang="en-US" sz="1400" err="1">
                <a:latin typeface="Calibri"/>
                <a:ea typeface="Calibri"/>
                <a:cs typeface="Calibri"/>
              </a:rPr>
              <a:t>tọa</a:t>
            </a:r>
            <a:r>
              <a:rPr lang="en-US" sz="1400">
                <a:latin typeface="Calibri"/>
                <a:ea typeface="Calibri"/>
                <a:cs typeface="Calibri"/>
              </a:rPr>
              <a:t> </a:t>
            </a:r>
            <a:r>
              <a:rPr lang="en-US" sz="1400" err="1">
                <a:latin typeface="Calibri"/>
                <a:ea typeface="Calibri"/>
                <a:cs typeface="Calibri"/>
              </a:rPr>
              <a:t>độ</a:t>
            </a:r>
            <a:r>
              <a:rPr lang="en-US" sz="1400">
                <a:latin typeface="Calibri"/>
                <a:ea typeface="Calibri"/>
                <a:cs typeface="Calibri"/>
              </a:rPr>
              <a:t> </a:t>
            </a:r>
            <a:r>
              <a:rPr lang="en-US" sz="1400" err="1">
                <a:latin typeface="Calibri"/>
                <a:ea typeface="Calibri"/>
                <a:cs typeface="Calibri"/>
              </a:rPr>
              <a:t>điểm</a:t>
            </a:r>
            <a:r>
              <a:rPr lang="en-US" sz="1400">
                <a:latin typeface="Calibri"/>
                <a:ea typeface="Calibri"/>
                <a:cs typeface="Calibri"/>
              </a:rPr>
              <a:t> </a:t>
            </a:r>
            <a:r>
              <a:rPr lang="en-US" sz="1400" err="1">
                <a:latin typeface="Calibri"/>
                <a:ea typeface="Calibri"/>
                <a:cs typeface="Calibri"/>
              </a:rPr>
              <a:t>đầu</a:t>
            </a:r>
            <a:r>
              <a:rPr lang="en-US" sz="1400">
                <a:latin typeface="Calibri"/>
                <a:ea typeface="Calibri"/>
                <a:cs typeface="Calibri"/>
              </a:rPr>
              <a:t> </a:t>
            </a:r>
            <a:r>
              <a:rPr lang="en-US" sz="1400" err="1">
                <a:latin typeface="Calibri"/>
                <a:ea typeface="Calibri"/>
                <a:cs typeface="Calibri"/>
              </a:rPr>
              <a:t>và</a:t>
            </a:r>
            <a:r>
              <a:rPr lang="en-US" sz="1400">
                <a:latin typeface="Calibri"/>
                <a:ea typeface="Calibri"/>
                <a:cs typeface="Calibri"/>
              </a:rPr>
              <a:t> </a:t>
            </a:r>
            <a:r>
              <a:rPr lang="en-US" sz="1400" err="1">
                <a:latin typeface="Calibri"/>
                <a:ea typeface="Calibri"/>
                <a:cs typeface="Calibri"/>
              </a:rPr>
              <a:t>cuối</a:t>
            </a:r>
            <a:r>
              <a:rPr lang="en-US" sz="1400">
                <a:latin typeface="Calibri"/>
                <a:ea typeface="Calibri"/>
                <a:cs typeface="Calibri"/>
              </a:rPr>
              <a:t> </a:t>
            </a:r>
            <a:r>
              <a:rPr lang="en-US" sz="1400" err="1">
                <a:latin typeface="Calibri"/>
                <a:ea typeface="Calibri"/>
                <a:cs typeface="Calibri"/>
              </a:rPr>
              <a:t>của</a:t>
            </a:r>
            <a:r>
              <a:rPr lang="en-US" sz="1400">
                <a:latin typeface="Calibri"/>
                <a:ea typeface="Calibri"/>
                <a:cs typeface="Calibri"/>
              </a:rPr>
              <a:t> </a:t>
            </a:r>
            <a:r>
              <a:rPr lang="en-US" sz="1400" err="1">
                <a:latin typeface="Calibri"/>
                <a:ea typeface="Calibri"/>
                <a:cs typeface="Calibri"/>
              </a:rPr>
              <a:t>đường</a:t>
            </a:r>
            <a:r>
              <a:rPr lang="en-US" sz="1400">
                <a:latin typeface="Calibri"/>
                <a:ea typeface="Calibri"/>
                <a:cs typeface="Calibri"/>
              </a:rPr>
              <a:t> </a:t>
            </a:r>
            <a:r>
              <a:rPr lang="en-US" sz="1400" err="1">
                <a:latin typeface="Calibri"/>
                <a:ea typeface="Calibri"/>
                <a:cs typeface="Calibri"/>
              </a:rPr>
              <a:t>thẳng</a:t>
            </a:r>
            <a:r>
              <a:rPr lang="en-US" sz="1400">
                <a:latin typeface="Calibri"/>
                <a:ea typeface="Calibri"/>
                <a:cs typeface="Calibri"/>
              </a:rPr>
              <a:t> </a:t>
            </a:r>
            <a:r>
              <a:rPr lang="en-US" sz="1400" err="1">
                <a:latin typeface="Calibri"/>
                <a:ea typeface="Calibri"/>
                <a:cs typeface="Calibri"/>
              </a:rPr>
              <a:t>vừa</a:t>
            </a:r>
            <a:r>
              <a:rPr lang="en-US" sz="1400">
                <a:latin typeface="Calibri"/>
                <a:ea typeface="Calibri"/>
                <a:cs typeface="Calibri"/>
              </a:rPr>
              <a:t> </a:t>
            </a:r>
            <a:r>
              <a:rPr lang="en-US" sz="1400" err="1">
                <a:latin typeface="Calibri"/>
                <a:ea typeface="Calibri"/>
                <a:cs typeface="Calibri"/>
              </a:rPr>
              <a:t>tìm</a:t>
            </a:r>
            <a:r>
              <a:rPr lang="en-US" sz="1400">
                <a:latin typeface="Calibri"/>
                <a:ea typeface="Calibri"/>
                <a:cs typeface="Calibri"/>
              </a:rPr>
              <a:t>.</a:t>
            </a:r>
          </a:p>
        </p:txBody>
      </p:sp>
      <p:sp>
        <p:nvSpPr>
          <p:cNvPr id="9" name="Arrow: Right 7">
            <a:extLst>
              <a:ext uri="{FF2B5EF4-FFF2-40B4-BE49-F238E27FC236}">
                <a16:creationId xmlns:a16="http://schemas.microsoft.com/office/drawing/2014/main" id="{7472915A-0E52-D6D6-35E2-229B6F596643}"/>
              </a:ext>
            </a:extLst>
          </p:cNvPr>
          <p:cNvSpPr/>
          <p:nvPr/>
        </p:nvSpPr>
        <p:spPr>
          <a:xfrm rot="5400000">
            <a:off x="7155588" y="2212822"/>
            <a:ext cx="726435" cy="3316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Hình ảnh 9" descr="Ảnh có chứa văn bản, số, Phông chữ, biển số&#10;&#10;Mô tả được tự động tạo">
            <a:extLst>
              <a:ext uri="{FF2B5EF4-FFF2-40B4-BE49-F238E27FC236}">
                <a16:creationId xmlns:a16="http://schemas.microsoft.com/office/drawing/2014/main" id="{2158BE84-C2CD-C989-8005-5C68EC2BC108}"/>
              </a:ext>
            </a:extLst>
          </p:cNvPr>
          <p:cNvPicPr>
            <a:picLocks noChangeAspect="1"/>
          </p:cNvPicPr>
          <p:nvPr/>
        </p:nvPicPr>
        <p:blipFill>
          <a:blip r:embed="rId3"/>
          <a:stretch>
            <a:fillRect/>
          </a:stretch>
        </p:blipFill>
        <p:spPr>
          <a:xfrm>
            <a:off x="4859362" y="3112589"/>
            <a:ext cx="891593" cy="896942"/>
          </a:xfrm>
          <a:prstGeom prst="rect">
            <a:avLst/>
          </a:prstGeom>
        </p:spPr>
      </p:pic>
      <p:sp>
        <p:nvSpPr>
          <p:cNvPr id="12" name="Arrow: Right 7">
            <a:extLst>
              <a:ext uri="{FF2B5EF4-FFF2-40B4-BE49-F238E27FC236}">
                <a16:creationId xmlns:a16="http://schemas.microsoft.com/office/drawing/2014/main" id="{325A2931-9136-C89B-741B-C309CD9CFA2F}"/>
              </a:ext>
            </a:extLst>
          </p:cNvPr>
          <p:cNvSpPr/>
          <p:nvPr/>
        </p:nvSpPr>
        <p:spPr>
          <a:xfrm rot="10800000">
            <a:off x="5873545" y="3371609"/>
            <a:ext cx="863048" cy="3316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1">
            <a:extLst>
              <a:ext uri="{FF2B5EF4-FFF2-40B4-BE49-F238E27FC236}">
                <a16:creationId xmlns:a16="http://schemas.microsoft.com/office/drawing/2014/main" id="{B18BD078-2403-FD0A-29AD-83935431D2D8}"/>
              </a:ext>
            </a:extLst>
          </p:cNvPr>
          <p:cNvSpPr txBox="1"/>
          <p:nvPr/>
        </p:nvSpPr>
        <p:spPr>
          <a:xfrm>
            <a:off x="5656723" y="3705721"/>
            <a:ext cx="927177" cy="369332"/>
          </a:xfrm>
          <a:prstGeom prst="rect">
            <a:avLst/>
          </a:prstGeom>
          <a:noFill/>
        </p:spPr>
        <p:txBody>
          <a:bodyPr wrap="square" lIns="91440" tIns="45720" rIns="91440" bIns="45720" anchor="t">
            <a:spAutoFit/>
          </a:bodyPr>
          <a:lstStyle/>
          <a:p>
            <a:pPr marL="457200" lvl="1" indent="0">
              <a:buNone/>
            </a:pPr>
            <a:r>
              <a:rPr lang="en-US">
                <a:solidFill>
                  <a:schemeClr val="accent1"/>
                </a:solidFill>
              </a:rPr>
              <a:t>(5)</a:t>
            </a:r>
          </a:p>
        </p:txBody>
      </p:sp>
      <p:sp>
        <p:nvSpPr>
          <p:cNvPr id="18" name="TextBox 29">
            <a:extLst>
              <a:ext uri="{FF2B5EF4-FFF2-40B4-BE49-F238E27FC236}">
                <a16:creationId xmlns:a16="http://schemas.microsoft.com/office/drawing/2014/main" id="{DF80D94F-E689-ABC6-5B5E-2AC271D4B1A3}"/>
              </a:ext>
            </a:extLst>
          </p:cNvPr>
          <p:cNvSpPr txBox="1"/>
          <p:nvPr/>
        </p:nvSpPr>
        <p:spPr>
          <a:xfrm>
            <a:off x="544852" y="4669126"/>
            <a:ext cx="4314510" cy="369332"/>
          </a:xfrm>
          <a:prstGeom prst="rect">
            <a:avLst/>
          </a:prstGeom>
          <a:noFill/>
        </p:spPr>
        <p:txBody>
          <a:bodyPr wrap="square" lIns="91440" tIns="45720" rIns="91440" bIns="45720" anchor="t">
            <a:spAutoFit/>
          </a:bodyPr>
          <a:lstStyle/>
          <a:p>
            <a:r>
              <a:rPr lang="en-US" dirty="0"/>
              <a:t>(5): </a:t>
            </a:r>
            <a:r>
              <a:rPr lang="en-US" dirty="0" err="1"/>
              <a:t>Ảnh</a:t>
            </a:r>
            <a:r>
              <a:rPr lang="en-US" dirty="0"/>
              <a:t> </a:t>
            </a:r>
            <a:r>
              <a:rPr lang="en-US" dirty="0" err="1"/>
              <a:t>sau</a:t>
            </a:r>
            <a:r>
              <a:rPr lang="en-US" dirty="0"/>
              <a:t> </a:t>
            </a:r>
            <a:r>
              <a:rPr lang="en-US" dirty="0" err="1"/>
              <a:t>khi</a:t>
            </a:r>
            <a:r>
              <a:rPr lang="en-US" dirty="0"/>
              <a:t> </a:t>
            </a:r>
            <a:r>
              <a:rPr lang="en-US" dirty="0" err="1"/>
              <a:t>đã</a:t>
            </a:r>
            <a:r>
              <a:rPr lang="en-US" dirty="0"/>
              <a:t> </a:t>
            </a:r>
            <a:r>
              <a:rPr lang="en-US" dirty="0" err="1"/>
              <a:t>thực</a:t>
            </a:r>
            <a:r>
              <a:rPr lang="en-US" dirty="0"/>
              <a:t> </a:t>
            </a:r>
            <a:r>
              <a:rPr lang="en-US" dirty="0" err="1"/>
              <a:t>hiện</a:t>
            </a:r>
            <a:r>
              <a:rPr lang="en-US" dirty="0"/>
              <a:t> </a:t>
            </a:r>
            <a:r>
              <a:rPr lang="en-US" dirty="0" err="1"/>
              <a:t>phép</a:t>
            </a:r>
            <a:r>
              <a:rPr lang="en-US" dirty="0"/>
              <a:t> </a:t>
            </a:r>
            <a:r>
              <a:rPr lang="en-US" dirty="0" err="1"/>
              <a:t>xoay</a:t>
            </a:r>
            <a:endParaRPr lang="en-US" dirty="0">
              <a:ea typeface="Calibri"/>
              <a:cs typeface="Calibri"/>
            </a:endParaRPr>
          </a:p>
        </p:txBody>
      </p:sp>
      <p:sp>
        <p:nvSpPr>
          <p:cNvPr id="20" name="Arrow: Right 7">
            <a:extLst>
              <a:ext uri="{FF2B5EF4-FFF2-40B4-BE49-F238E27FC236}">
                <a16:creationId xmlns:a16="http://schemas.microsoft.com/office/drawing/2014/main" id="{C0ADE0B7-4AAC-9F83-0971-72A136C40802}"/>
              </a:ext>
            </a:extLst>
          </p:cNvPr>
          <p:cNvSpPr/>
          <p:nvPr/>
        </p:nvSpPr>
        <p:spPr>
          <a:xfrm rot="10800000">
            <a:off x="3330105" y="3369180"/>
            <a:ext cx="863048" cy="3316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11">
            <a:extLst>
              <a:ext uri="{FF2B5EF4-FFF2-40B4-BE49-F238E27FC236}">
                <a16:creationId xmlns:a16="http://schemas.microsoft.com/office/drawing/2014/main" id="{5CA531DD-584A-36BD-9104-7801F84C07DA}"/>
              </a:ext>
            </a:extLst>
          </p:cNvPr>
          <p:cNvSpPr txBox="1"/>
          <p:nvPr/>
        </p:nvSpPr>
        <p:spPr>
          <a:xfrm>
            <a:off x="3104175" y="3666862"/>
            <a:ext cx="927177" cy="369332"/>
          </a:xfrm>
          <a:prstGeom prst="rect">
            <a:avLst/>
          </a:prstGeom>
          <a:noFill/>
        </p:spPr>
        <p:txBody>
          <a:bodyPr wrap="square" lIns="91440" tIns="45720" rIns="91440" bIns="45720" anchor="t">
            <a:spAutoFit/>
          </a:bodyPr>
          <a:lstStyle/>
          <a:p>
            <a:pPr marL="457200" lvl="1" indent="0">
              <a:buNone/>
            </a:pPr>
            <a:r>
              <a:rPr lang="en-US">
                <a:solidFill>
                  <a:schemeClr val="accent1"/>
                </a:solidFill>
              </a:rPr>
              <a:t>(6)</a:t>
            </a:r>
          </a:p>
        </p:txBody>
      </p:sp>
      <p:sp>
        <p:nvSpPr>
          <p:cNvPr id="24" name="TextBox 29">
            <a:extLst>
              <a:ext uri="{FF2B5EF4-FFF2-40B4-BE49-F238E27FC236}">
                <a16:creationId xmlns:a16="http://schemas.microsoft.com/office/drawing/2014/main" id="{75062A56-B666-E570-D1AD-0034D4CA6DF9}"/>
              </a:ext>
            </a:extLst>
          </p:cNvPr>
          <p:cNvSpPr txBox="1"/>
          <p:nvPr/>
        </p:nvSpPr>
        <p:spPr>
          <a:xfrm>
            <a:off x="578854" y="5194936"/>
            <a:ext cx="3811573" cy="646331"/>
          </a:xfrm>
          <a:prstGeom prst="rect">
            <a:avLst/>
          </a:prstGeom>
          <a:noFill/>
        </p:spPr>
        <p:txBody>
          <a:bodyPr wrap="square" lIns="91440" tIns="45720" rIns="91440" bIns="45720" anchor="t">
            <a:spAutoFit/>
          </a:bodyPr>
          <a:lstStyle/>
          <a:p>
            <a:r>
              <a:rPr lang="en-US" dirty="0"/>
              <a:t>(6): </a:t>
            </a:r>
            <a:r>
              <a:rPr lang="en-US" dirty="0" err="1"/>
              <a:t>Tìm</a:t>
            </a:r>
            <a:r>
              <a:rPr lang="en-US" dirty="0"/>
              <a:t> </a:t>
            </a:r>
            <a:r>
              <a:rPr lang="en-US" dirty="0" err="1"/>
              <a:t>đường</a:t>
            </a:r>
            <a:r>
              <a:rPr lang="en-US" dirty="0"/>
              <a:t> contour </a:t>
            </a:r>
            <a:r>
              <a:rPr lang="en-US" dirty="0" err="1"/>
              <a:t>lớn</a:t>
            </a:r>
            <a:r>
              <a:rPr lang="en-US" dirty="0"/>
              <a:t> </a:t>
            </a:r>
            <a:r>
              <a:rPr lang="en-US" dirty="0" err="1"/>
              <a:t>nhất</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việc</a:t>
            </a:r>
            <a:r>
              <a:rPr lang="en-US" dirty="0"/>
              <a:t> crop </a:t>
            </a:r>
            <a:r>
              <a:rPr lang="en-US" dirty="0" err="1"/>
              <a:t>ảnh</a:t>
            </a:r>
            <a:r>
              <a:rPr lang="en-US" dirty="0"/>
              <a:t>.</a:t>
            </a:r>
            <a:endParaRPr lang="en-US" dirty="0">
              <a:ea typeface="Calibri"/>
              <a:cs typeface="Calibri"/>
            </a:endParaRPr>
          </a:p>
        </p:txBody>
      </p:sp>
      <p:pic>
        <p:nvPicPr>
          <p:cNvPr id="25" name="Hình ảnh 24" descr="Ảnh có chứa văn bản, đĩa, số, bát đĩa&#10;&#10;Mô tả được tự động tạo">
            <a:extLst>
              <a:ext uri="{FF2B5EF4-FFF2-40B4-BE49-F238E27FC236}">
                <a16:creationId xmlns:a16="http://schemas.microsoft.com/office/drawing/2014/main" id="{CB7230F0-4773-20DC-6656-E5953799A24A}"/>
              </a:ext>
            </a:extLst>
          </p:cNvPr>
          <p:cNvPicPr>
            <a:picLocks noChangeAspect="1"/>
          </p:cNvPicPr>
          <p:nvPr/>
        </p:nvPicPr>
        <p:blipFill>
          <a:blip r:embed="rId4"/>
          <a:stretch>
            <a:fillRect/>
          </a:stretch>
        </p:blipFill>
        <p:spPr>
          <a:xfrm>
            <a:off x="1832558" y="3150688"/>
            <a:ext cx="1007068" cy="857173"/>
          </a:xfrm>
          <a:prstGeom prst="rect">
            <a:avLst/>
          </a:prstGeom>
        </p:spPr>
      </p:pic>
    </p:spTree>
    <p:extLst>
      <p:ext uri="{BB962C8B-B14F-4D97-AF65-F5344CB8AC3E}">
        <p14:creationId xmlns:p14="http://schemas.microsoft.com/office/powerpoint/2010/main" val="200601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6" grpId="0" animBg="1"/>
      <p:bldP spid="9" grpId="0" animBg="1"/>
      <p:bldP spid="12" grpId="0" animBg="1"/>
      <p:bldP spid="14" grpId="0"/>
      <p:bldP spid="18" grpId="0"/>
      <p:bldP spid="20" grpId="0" animBg="1"/>
      <p:bldP spid="22"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err="1"/>
              <a:t>Nhận</a:t>
            </a:r>
            <a:r>
              <a:rPr lang="en-US"/>
              <a:t> </a:t>
            </a:r>
            <a:r>
              <a:rPr lang="en-US" err="1"/>
              <a:t>diện</a:t>
            </a:r>
            <a:r>
              <a:rPr lang="en-US"/>
              <a:t> </a:t>
            </a:r>
            <a:r>
              <a:rPr lang="en-US" err="1"/>
              <a:t>biển</a:t>
            </a:r>
            <a:r>
              <a:rPr lang="en-US"/>
              <a:t> </a:t>
            </a:r>
            <a:r>
              <a:rPr lang="en-US" err="1"/>
              <a:t>số</a:t>
            </a:r>
            <a:r>
              <a:rPr lang="en-US"/>
              <a:t> </a:t>
            </a:r>
            <a:r>
              <a:rPr lang="en-US" err="1"/>
              <a:t>xe</a:t>
            </a:r>
            <a:endParaRPr lang="en-US"/>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p:txBody>
          <a:bodyPr vert="horz" lIns="91440" tIns="45720" rIns="91440" bIns="45720" rtlCol="0" anchor="t">
            <a:normAutofit/>
          </a:bodyPr>
          <a:lstStyle/>
          <a:p>
            <a:pPr marL="0" indent="0">
              <a:buNone/>
            </a:pPr>
            <a:r>
              <a:rPr lang="en-US" sz="3000" b="1">
                <a:latin typeface="Arial"/>
                <a:cs typeface="Arial"/>
              </a:rPr>
              <a:t>2.1 </a:t>
            </a:r>
            <a:r>
              <a:rPr lang="en-US" sz="3000" b="1" err="1">
                <a:latin typeface="Arial"/>
                <a:cs typeface="Arial"/>
              </a:rPr>
              <a:t>Xoay</a:t>
            </a:r>
            <a:r>
              <a:rPr lang="en-US" sz="3000" b="1">
                <a:latin typeface="Arial"/>
                <a:cs typeface="Arial"/>
              </a:rPr>
              <a:t> </a:t>
            </a:r>
            <a:r>
              <a:rPr lang="en-US" sz="3000" b="1" err="1">
                <a:latin typeface="Arial"/>
                <a:cs typeface="Arial"/>
              </a:rPr>
              <a:t>và</a:t>
            </a:r>
            <a:r>
              <a:rPr lang="en-US" sz="3000" b="1">
                <a:latin typeface="Arial"/>
                <a:cs typeface="Arial"/>
              </a:rPr>
              <a:t> crop biển </a:t>
            </a:r>
            <a:r>
              <a:rPr lang="en-US" sz="3000" b="1" err="1">
                <a:latin typeface="Arial"/>
                <a:cs typeface="Arial"/>
              </a:rPr>
              <a:t>số</a:t>
            </a:r>
            <a:endParaRPr lang="en-US" sz="3000" b="1" err="1"/>
          </a:p>
          <a:p>
            <a:pPr marL="0" indent="0">
              <a:buNone/>
            </a:pPr>
            <a:r>
              <a:rPr lang="en-US" sz="3000" b="1">
                <a:solidFill>
                  <a:srgbClr val="FF0000"/>
                </a:solidFill>
                <a:latin typeface="Arial"/>
                <a:cs typeface="Arial"/>
              </a:rPr>
              <a:t>2.2. </a:t>
            </a:r>
            <a:r>
              <a:rPr lang="en-US" sz="3000" b="1" err="1">
                <a:solidFill>
                  <a:srgbClr val="FF0000"/>
                </a:solidFill>
                <a:latin typeface="Arial"/>
                <a:cs typeface="Arial"/>
              </a:rPr>
              <a:t>Phân</a:t>
            </a:r>
            <a:r>
              <a:rPr lang="en-US" sz="3000" b="1">
                <a:solidFill>
                  <a:srgbClr val="FF0000"/>
                </a:solidFill>
                <a:latin typeface="Arial"/>
                <a:cs typeface="Arial"/>
              </a:rPr>
              <a:t> </a:t>
            </a:r>
            <a:r>
              <a:rPr lang="en-US" sz="3000" b="1" err="1">
                <a:solidFill>
                  <a:srgbClr val="FF0000"/>
                </a:solidFill>
                <a:latin typeface="Arial"/>
                <a:cs typeface="Arial"/>
              </a:rPr>
              <a:t>đoạn</a:t>
            </a:r>
            <a:r>
              <a:rPr lang="en-US" sz="3000" b="1">
                <a:solidFill>
                  <a:srgbClr val="FF0000"/>
                </a:solidFill>
                <a:latin typeface="Arial"/>
                <a:cs typeface="Arial"/>
              </a:rPr>
              <a:t> </a:t>
            </a:r>
            <a:r>
              <a:rPr lang="en-US" sz="3000" b="1" err="1">
                <a:solidFill>
                  <a:srgbClr val="FF0000"/>
                </a:solidFill>
                <a:latin typeface="Arial"/>
                <a:cs typeface="Arial"/>
              </a:rPr>
              <a:t>ký</a:t>
            </a:r>
            <a:r>
              <a:rPr lang="en-US" sz="3000" b="1">
                <a:solidFill>
                  <a:srgbClr val="FF0000"/>
                </a:solidFill>
                <a:latin typeface="Arial"/>
                <a:cs typeface="Arial"/>
              </a:rPr>
              <a:t> </a:t>
            </a:r>
            <a:r>
              <a:rPr lang="en-US" sz="3000" b="1" err="1">
                <a:solidFill>
                  <a:srgbClr val="FF0000"/>
                </a:solidFill>
                <a:latin typeface="Arial"/>
                <a:cs typeface="Arial"/>
              </a:rPr>
              <a:t>tự</a:t>
            </a:r>
            <a:endParaRPr lang="en-US" sz="3000" b="1">
              <a:solidFill>
                <a:srgbClr val="FF0000"/>
              </a:solidFill>
              <a:latin typeface="Arial"/>
              <a:cs typeface="Arial"/>
            </a:endParaRPr>
          </a:p>
          <a:p>
            <a:pPr marL="0" indent="0">
              <a:buNone/>
            </a:pPr>
            <a:r>
              <a:rPr lang="en-US" sz="3000" b="1">
                <a:latin typeface="Arial"/>
                <a:cs typeface="Arial"/>
              </a:rPr>
              <a:t>2.3. </a:t>
            </a:r>
            <a:r>
              <a:rPr lang="en-US" sz="3000" b="1" err="1">
                <a:latin typeface="Arial"/>
                <a:cs typeface="Arial"/>
              </a:rPr>
              <a:t>Nhận</a:t>
            </a:r>
            <a:r>
              <a:rPr lang="en-US" sz="3000" b="1">
                <a:latin typeface="Arial"/>
                <a:cs typeface="Arial"/>
              </a:rPr>
              <a:t> </a:t>
            </a:r>
            <a:r>
              <a:rPr lang="en-US" sz="3000" b="1" err="1">
                <a:latin typeface="Arial"/>
                <a:cs typeface="Arial"/>
              </a:rPr>
              <a:t>dạng</a:t>
            </a:r>
            <a:r>
              <a:rPr lang="en-US" sz="3000" b="1">
                <a:latin typeface="Arial"/>
                <a:cs typeface="Arial"/>
              </a:rPr>
              <a:t> </a:t>
            </a:r>
            <a:r>
              <a:rPr lang="en-US" sz="3000" b="1" err="1">
                <a:latin typeface="Arial"/>
                <a:cs typeface="Arial"/>
              </a:rPr>
              <a:t>ký</a:t>
            </a:r>
            <a:r>
              <a:rPr lang="en-US" sz="3000" b="1">
                <a:latin typeface="Arial"/>
                <a:cs typeface="Arial"/>
              </a:rPr>
              <a:t> </a:t>
            </a:r>
            <a:r>
              <a:rPr lang="en-US" sz="3000" b="1" err="1">
                <a:latin typeface="Arial"/>
                <a:cs typeface="Arial"/>
              </a:rPr>
              <a:t>tự</a:t>
            </a:r>
            <a:endParaRPr lang="en-US" sz="3000" b="1">
              <a:latin typeface="Arial"/>
              <a:cs typeface="Arial"/>
            </a:endParaRPr>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18</a:t>
            </a:fld>
            <a:endParaRPr lang="en-US"/>
          </a:p>
        </p:txBody>
      </p:sp>
    </p:spTree>
    <p:extLst>
      <p:ext uri="{BB962C8B-B14F-4D97-AF65-F5344CB8AC3E}">
        <p14:creationId xmlns:p14="http://schemas.microsoft.com/office/powerpoint/2010/main" val="3433194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err="1"/>
              <a:t>Phân</a:t>
            </a:r>
            <a:r>
              <a:rPr lang="en-US"/>
              <a:t> </a:t>
            </a:r>
            <a:r>
              <a:rPr lang="en-US" err="1"/>
              <a:t>đoạn</a:t>
            </a:r>
            <a:r>
              <a:rPr lang="en-US"/>
              <a:t> </a:t>
            </a:r>
            <a:r>
              <a:rPr lang="en-US" err="1"/>
              <a:t>kí</a:t>
            </a:r>
            <a:r>
              <a:rPr lang="en-US"/>
              <a:t> </a:t>
            </a:r>
            <a:r>
              <a:rPr lang="en-US" err="1"/>
              <a:t>tự</a:t>
            </a:r>
            <a:endParaRPr lang="en-US"/>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p:txBody>
          <a:bodyPr vert="horz" lIns="91440" tIns="45720" rIns="91440" bIns="45720" rtlCol="0" anchor="t">
            <a:normAutofit/>
          </a:bodyPr>
          <a:lstStyle/>
          <a:p>
            <a:pPr algn="just"/>
            <a:r>
              <a:rPr lang="en-US" sz="2800" err="1">
                <a:effectLst/>
                <a:latin typeface="Arial"/>
                <a:ea typeface="Arial" panose="020B0604020202020204" pitchFamily="34" charset="0"/>
                <a:cs typeface="Times New Roman"/>
              </a:rPr>
              <a:t>Sử</a:t>
            </a:r>
            <a:r>
              <a:rPr lang="en-US" sz="2800">
                <a:effectLst/>
                <a:latin typeface="Arial"/>
                <a:ea typeface="Arial" panose="020B0604020202020204" pitchFamily="34" charset="0"/>
                <a:cs typeface="Times New Roman"/>
              </a:rPr>
              <a:t> </a:t>
            </a:r>
            <a:r>
              <a:rPr lang="en-US" sz="2800" err="1">
                <a:effectLst/>
                <a:latin typeface="Arial"/>
                <a:ea typeface="Arial" panose="020B0604020202020204" pitchFamily="34" charset="0"/>
                <a:cs typeface="Times New Roman"/>
              </a:rPr>
              <a:t>dụng</a:t>
            </a:r>
            <a:r>
              <a:rPr lang="en-US" sz="2800">
                <a:effectLst/>
                <a:latin typeface="Arial"/>
                <a:ea typeface="Arial" panose="020B0604020202020204" pitchFamily="34" charset="0"/>
                <a:cs typeface="Times New Roman"/>
              </a:rPr>
              <a:t> </a:t>
            </a:r>
            <a:r>
              <a:rPr lang="en-US" sz="2800" err="1">
                <a:effectLst/>
                <a:latin typeface="Arial"/>
                <a:ea typeface="Arial" panose="020B0604020202020204" pitchFamily="34" charset="0"/>
                <a:cs typeface="Times New Roman"/>
              </a:rPr>
              <a:t>thuật</a:t>
            </a:r>
            <a:r>
              <a:rPr lang="en-US" sz="2800">
                <a:effectLst/>
                <a:latin typeface="Arial"/>
                <a:ea typeface="Arial" panose="020B0604020202020204" pitchFamily="34" charset="0"/>
                <a:cs typeface="Times New Roman"/>
              </a:rPr>
              <a:t> </a:t>
            </a:r>
            <a:r>
              <a:rPr lang="en-US" err="1">
                <a:latin typeface="Arial"/>
                <a:ea typeface="Arial" panose="020B0604020202020204" pitchFamily="34" charset="0"/>
                <a:cs typeface="Times New Roman"/>
              </a:rPr>
              <a:t>toán</a:t>
            </a:r>
            <a:r>
              <a:rPr lang="en-US">
                <a:latin typeface="Arial"/>
                <a:ea typeface="Arial" panose="020B0604020202020204" pitchFamily="34" charset="0"/>
                <a:cs typeface="Times New Roman"/>
              </a:rPr>
              <a:t> Connected</a:t>
            </a:r>
            <a:r>
              <a:rPr lang="en-US" sz="2800">
                <a:effectLst/>
                <a:latin typeface="Arial"/>
                <a:ea typeface="Arial" panose="020B0604020202020204" pitchFamily="34" charset="0"/>
                <a:cs typeface="Times New Roman"/>
              </a:rPr>
              <a:t> Components Labelling</a:t>
            </a:r>
            <a:r>
              <a:rPr lang="en-US">
                <a:latin typeface="Arial"/>
                <a:ea typeface="Arial" panose="020B0604020202020204" pitchFamily="34" charset="0"/>
                <a:cs typeface="Times New Roman"/>
              </a:rPr>
              <a:t> </a:t>
            </a:r>
            <a:r>
              <a:rPr lang="en-US" err="1">
                <a:latin typeface="Arial"/>
                <a:ea typeface="Arial" panose="020B0604020202020204" pitchFamily="34" charset="0"/>
                <a:cs typeface="Times New Roman"/>
              </a:rPr>
              <a:t>để</a:t>
            </a:r>
            <a:r>
              <a:rPr lang="en-US">
                <a:latin typeface="Arial"/>
                <a:ea typeface="Arial" panose="020B0604020202020204" pitchFamily="34" charset="0"/>
                <a:cs typeface="Times New Roman"/>
              </a:rPr>
              <a:t> </a:t>
            </a:r>
            <a:r>
              <a:rPr lang="en-US" err="1">
                <a:latin typeface="Arial"/>
                <a:ea typeface="Arial" panose="020B0604020202020204" pitchFamily="34" charset="0"/>
                <a:cs typeface="Times New Roman"/>
              </a:rPr>
              <a:t>tách</a:t>
            </a:r>
            <a:r>
              <a:rPr lang="en-US">
                <a:latin typeface="Arial"/>
                <a:ea typeface="Arial" panose="020B0604020202020204" pitchFamily="34" charset="0"/>
                <a:cs typeface="Times New Roman"/>
              </a:rPr>
              <a:t> </a:t>
            </a:r>
            <a:r>
              <a:rPr lang="en-US" err="1">
                <a:latin typeface="Arial"/>
                <a:ea typeface="Arial" panose="020B0604020202020204" pitchFamily="34" charset="0"/>
                <a:cs typeface="Times New Roman"/>
              </a:rPr>
              <a:t>các</a:t>
            </a:r>
            <a:r>
              <a:rPr lang="en-US">
                <a:latin typeface="Arial"/>
                <a:ea typeface="Arial" panose="020B0604020202020204" pitchFamily="34" charset="0"/>
                <a:cs typeface="Times New Roman"/>
              </a:rPr>
              <a:t> </a:t>
            </a:r>
            <a:r>
              <a:rPr lang="en-US" err="1">
                <a:latin typeface="Arial"/>
                <a:ea typeface="Arial" panose="020B0604020202020204" pitchFamily="34" charset="0"/>
                <a:cs typeface="Times New Roman"/>
              </a:rPr>
              <a:t>thành</a:t>
            </a:r>
            <a:r>
              <a:rPr lang="en-US">
                <a:latin typeface="Arial"/>
                <a:ea typeface="Arial" panose="020B0604020202020204" pitchFamily="34" charset="0"/>
                <a:cs typeface="Times New Roman"/>
              </a:rPr>
              <a:t> </a:t>
            </a:r>
            <a:r>
              <a:rPr lang="en-US" err="1">
                <a:latin typeface="Arial"/>
                <a:ea typeface="Arial" panose="020B0604020202020204" pitchFamily="34" charset="0"/>
                <a:cs typeface="Times New Roman"/>
              </a:rPr>
              <a:t>phần</a:t>
            </a:r>
            <a:r>
              <a:rPr lang="en-US">
                <a:latin typeface="Arial"/>
                <a:ea typeface="Arial" panose="020B0604020202020204" pitchFamily="34" charset="0"/>
                <a:cs typeface="Times New Roman"/>
              </a:rPr>
              <a:t> </a:t>
            </a:r>
            <a:r>
              <a:rPr lang="en-US" err="1">
                <a:latin typeface="Arial"/>
                <a:ea typeface="Arial" panose="020B0604020202020204" pitchFamily="34" charset="0"/>
                <a:cs typeface="Times New Roman"/>
              </a:rPr>
              <a:t>liên</a:t>
            </a:r>
            <a:r>
              <a:rPr lang="en-US">
                <a:latin typeface="Arial"/>
                <a:ea typeface="Arial" panose="020B0604020202020204" pitchFamily="34" charset="0"/>
                <a:cs typeface="Times New Roman"/>
              </a:rPr>
              <a:t> </a:t>
            </a:r>
            <a:r>
              <a:rPr lang="en-US" err="1">
                <a:latin typeface="Arial"/>
                <a:ea typeface="Arial" panose="020B0604020202020204" pitchFamily="34" charset="0"/>
                <a:cs typeface="Times New Roman"/>
              </a:rPr>
              <a:t>thông</a:t>
            </a:r>
            <a:r>
              <a:rPr lang="en-US">
                <a:latin typeface="Arial"/>
                <a:ea typeface="Arial" panose="020B0604020202020204" pitchFamily="34" charset="0"/>
                <a:cs typeface="Times New Roman"/>
              </a:rPr>
              <a:t>.</a:t>
            </a:r>
            <a:endParaRPr lang="en-US" sz="2800">
              <a:effectLst/>
              <a:latin typeface="Arial"/>
              <a:ea typeface="Arial" panose="020B0604020202020204" pitchFamily="34" charset="0"/>
              <a:cs typeface="Times New Roman"/>
            </a:endParaRPr>
          </a:p>
          <a:p>
            <a:r>
              <a:rPr lang="en-US">
                <a:latin typeface="Arial"/>
                <a:ea typeface="Arial" panose="020B0604020202020204" pitchFamily="34" charset="0"/>
                <a:cs typeface="Times New Roman"/>
              </a:rPr>
              <a:t>Link </a:t>
            </a:r>
            <a:r>
              <a:rPr lang="en-US" err="1">
                <a:latin typeface="Arial"/>
                <a:ea typeface="Arial" panose="020B0604020202020204" pitchFamily="34" charset="0"/>
                <a:cs typeface="Times New Roman"/>
              </a:rPr>
              <a:t>tham</a:t>
            </a:r>
            <a:r>
              <a:rPr lang="en-US">
                <a:latin typeface="Arial"/>
                <a:ea typeface="Arial" panose="020B0604020202020204" pitchFamily="34" charset="0"/>
                <a:cs typeface="Times New Roman"/>
              </a:rPr>
              <a:t> </a:t>
            </a:r>
            <a:r>
              <a:rPr lang="en-US" err="1">
                <a:latin typeface="Arial"/>
                <a:ea typeface="Arial" panose="020B0604020202020204" pitchFamily="34" charset="0"/>
                <a:cs typeface="Times New Roman"/>
              </a:rPr>
              <a:t>khảo</a:t>
            </a:r>
            <a:r>
              <a:rPr lang="en-US">
                <a:latin typeface="Arial"/>
                <a:ea typeface="Arial" panose="020B0604020202020204" pitchFamily="34" charset="0"/>
                <a:cs typeface="Times New Roman"/>
              </a:rPr>
              <a:t>:</a:t>
            </a:r>
            <a:endParaRPr lang="en-US" sz="2800">
              <a:effectLst/>
              <a:latin typeface="Arial"/>
              <a:ea typeface="Arial" panose="020B0604020202020204" pitchFamily="34" charset="0"/>
              <a:cs typeface="Times New Roman"/>
            </a:endParaRPr>
          </a:p>
          <a:p>
            <a:pPr marL="0" indent="0">
              <a:buNone/>
            </a:pPr>
            <a:r>
              <a:rPr lang="en-US">
                <a:latin typeface="Arial"/>
                <a:ea typeface="Arial" panose="020B0604020202020204" pitchFamily="34" charset="0"/>
                <a:cs typeface="Times New Roman"/>
              </a:rPr>
              <a:t>	</a:t>
            </a:r>
            <a:r>
              <a:rPr lang="en-US" sz="2500">
                <a:latin typeface="Arial"/>
                <a:cs typeface="Arial"/>
                <a:hlinkClick r:id="rId2"/>
              </a:rPr>
              <a:t>Image Analysis - Connected Components Labeling</a:t>
            </a:r>
            <a:r>
              <a:rPr lang="en-US" sz="2500">
                <a:latin typeface="Arial"/>
                <a:cs typeface="Times New Roman"/>
              </a:rPr>
              <a:t> </a:t>
            </a:r>
            <a:endParaRPr lang="en-US" sz="2500">
              <a:effectLst/>
              <a:ea typeface="Arial" panose="020B0604020202020204" pitchFamily="34" charset="0"/>
              <a:cs typeface="Times New Roman" panose="02020603050405020304" pitchFamily="18" charset="0"/>
            </a:endParaRPr>
          </a:p>
          <a:p>
            <a:pPr marL="0" indent="0">
              <a:buNone/>
            </a:pPr>
            <a:r>
              <a:rPr lang="en-US" sz="2500">
                <a:latin typeface="Arial"/>
                <a:cs typeface="Arial"/>
              </a:rPr>
              <a:t>                                    </a:t>
            </a:r>
            <a:r>
              <a:rPr lang="en-US" sz="2500" err="1">
                <a:latin typeface="Arial"/>
                <a:cs typeface="Arial"/>
              </a:rPr>
              <a:t>Ví</a:t>
            </a:r>
            <a:r>
              <a:rPr lang="en-US" sz="2500">
                <a:latin typeface="Arial"/>
                <a:cs typeface="Arial"/>
              </a:rPr>
              <a:t> </a:t>
            </a:r>
            <a:r>
              <a:rPr lang="en-US" sz="2500" err="1">
                <a:latin typeface="Arial"/>
                <a:cs typeface="Arial"/>
              </a:rPr>
              <a:t>dụ</a:t>
            </a:r>
            <a:r>
              <a:rPr lang="en-US" sz="2500">
                <a:latin typeface="Arial"/>
                <a:cs typeface="Arial"/>
              </a:rPr>
              <a:t> </a:t>
            </a:r>
            <a:r>
              <a:rPr lang="en-US" sz="2500" err="1">
                <a:latin typeface="Arial"/>
                <a:cs typeface="Arial"/>
              </a:rPr>
              <a:t>minh</a:t>
            </a:r>
            <a:r>
              <a:rPr lang="en-US" sz="2500">
                <a:latin typeface="Arial"/>
                <a:cs typeface="Arial"/>
              </a:rPr>
              <a:t> </a:t>
            </a:r>
            <a:r>
              <a:rPr lang="en-US" sz="2500" err="1">
                <a:latin typeface="Arial"/>
                <a:cs typeface="Arial"/>
              </a:rPr>
              <a:t>họa</a:t>
            </a:r>
            <a:endParaRPr lang="en-US" sz="2500" err="1"/>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19</a:t>
            </a:fld>
            <a:endParaRPr lang="en-US"/>
          </a:p>
        </p:txBody>
      </p:sp>
      <p:pic>
        <p:nvPicPr>
          <p:cNvPr id="6" name="Picture 5" descr="A group of colorful crosses&#10;&#10;Description automatically generated">
            <a:extLst>
              <a:ext uri="{FF2B5EF4-FFF2-40B4-BE49-F238E27FC236}">
                <a16:creationId xmlns:a16="http://schemas.microsoft.com/office/drawing/2014/main" id="{844368C2-DFA3-B4DF-F3D4-65853E911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952" y="3611910"/>
            <a:ext cx="2231366" cy="2231366"/>
          </a:xfrm>
          <a:prstGeom prst="rect">
            <a:avLst/>
          </a:prstGeom>
        </p:spPr>
      </p:pic>
      <p:pic>
        <p:nvPicPr>
          <p:cNvPr id="8" name="Picture 7" descr="A group of white crosses on a black background&#10;&#10;Description automatically generated">
            <a:extLst>
              <a:ext uri="{FF2B5EF4-FFF2-40B4-BE49-F238E27FC236}">
                <a16:creationId xmlns:a16="http://schemas.microsoft.com/office/drawing/2014/main" id="{5D536B3E-0871-1A75-6FBC-94A15E7292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747" y="3611910"/>
            <a:ext cx="2231366" cy="2231366"/>
          </a:xfrm>
          <a:prstGeom prst="rect">
            <a:avLst/>
          </a:prstGeom>
        </p:spPr>
      </p:pic>
      <p:sp>
        <p:nvSpPr>
          <p:cNvPr id="9" name="Arrow: Right 8">
            <a:extLst>
              <a:ext uri="{FF2B5EF4-FFF2-40B4-BE49-F238E27FC236}">
                <a16:creationId xmlns:a16="http://schemas.microsoft.com/office/drawing/2014/main" id="{64116B14-D043-45C7-A40C-575608B9366A}"/>
              </a:ext>
            </a:extLst>
          </p:cNvPr>
          <p:cNvSpPr/>
          <p:nvPr/>
        </p:nvSpPr>
        <p:spPr>
          <a:xfrm>
            <a:off x="4011090" y="4399772"/>
            <a:ext cx="1127723" cy="491706"/>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90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a:bodyPr>
          <a:lstStyle/>
          <a:p>
            <a:pPr marL="292735" indent="-292735" defTabSz="385571">
              <a:spcBef>
                <a:spcPts val="2700"/>
              </a:spcBef>
              <a:defRPr sz="1800"/>
            </a:pPr>
            <a:r>
              <a:rPr lang="vi-VN" sz="3000" b="1">
                <a:solidFill>
                  <a:srgbClr val="FF0000"/>
                </a:solidFill>
                <a:latin typeface="Arial"/>
                <a:cs typeface="Arial"/>
              </a:rPr>
              <a:t>Phần I: </a:t>
            </a:r>
            <a:r>
              <a:rPr lang="en-US" sz="3000" b="1" err="1">
                <a:solidFill>
                  <a:srgbClr val="FF0000"/>
                </a:solidFill>
                <a:latin typeface="Arial"/>
                <a:cs typeface="Arial"/>
              </a:rPr>
              <a:t>Giới</a:t>
            </a:r>
            <a:r>
              <a:rPr lang="en-US" sz="3000" b="1">
                <a:solidFill>
                  <a:srgbClr val="FF0000"/>
                </a:solidFill>
                <a:latin typeface="Arial"/>
                <a:cs typeface="Arial"/>
              </a:rPr>
              <a:t> </a:t>
            </a:r>
            <a:r>
              <a:rPr lang="en-US" sz="3000" b="1" err="1">
                <a:solidFill>
                  <a:srgbClr val="FF0000"/>
                </a:solidFill>
                <a:latin typeface="Arial"/>
                <a:cs typeface="Arial"/>
              </a:rPr>
              <a:t>thiệu</a:t>
            </a:r>
            <a:r>
              <a:rPr lang="en-US" sz="3000" b="1">
                <a:solidFill>
                  <a:srgbClr val="FF0000"/>
                </a:solidFill>
                <a:latin typeface="Arial"/>
                <a:cs typeface="Arial"/>
              </a:rPr>
              <a:t> </a:t>
            </a:r>
            <a:r>
              <a:rPr lang="en-US" sz="3000" b="1" err="1">
                <a:solidFill>
                  <a:srgbClr val="FF0000"/>
                </a:solidFill>
                <a:latin typeface="Arial"/>
                <a:cs typeface="Arial"/>
              </a:rPr>
              <a:t>bài</a:t>
            </a:r>
            <a:r>
              <a:rPr lang="en-US" sz="3000" b="1">
                <a:solidFill>
                  <a:srgbClr val="FF0000"/>
                </a:solidFill>
                <a:latin typeface="Arial"/>
                <a:cs typeface="Arial"/>
              </a:rPr>
              <a:t> </a:t>
            </a:r>
            <a:r>
              <a:rPr lang="en-US" sz="3000" b="1" err="1">
                <a:solidFill>
                  <a:srgbClr val="FF0000"/>
                </a:solidFill>
                <a:latin typeface="Arial"/>
                <a:cs typeface="Arial"/>
              </a:rPr>
              <a:t>toán</a:t>
            </a:r>
            <a:endParaRPr lang="en-US" sz="3000" b="1">
              <a:solidFill>
                <a:srgbClr val="FF0000"/>
              </a:solidFill>
              <a:latin typeface="Arial"/>
              <a:cs typeface="Arial"/>
            </a:endParaRPr>
          </a:p>
          <a:p>
            <a:pPr marL="292735" indent="-292735" defTabSz="385571">
              <a:spcBef>
                <a:spcPts val="2700"/>
              </a:spcBef>
              <a:defRPr sz="1800"/>
            </a:pPr>
            <a:r>
              <a:rPr lang="en-US" sz="3000" b="1" err="1"/>
              <a:t>Phần</a:t>
            </a:r>
            <a:r>
              <a:rPr lang="en-US" sz="3000" b="1"/>
              <a:t> II: Giai </a:t>
            </a:r>
            <a:r>
              <a:rPr lang="en-US" sz="3000" b="1" err="1"/>
              <a:t>đoạn</a:t>
            </a:r>
            <a:r>
              <a:rPr lang="en-US" sz="3000" b="1"/>
              <a:t> </a:t>
            </a:r>
            <a:r>
              <a:rPr lang="en-US" sz="3000" b="1" err="1"/>
              <a:t>thực</a:t>
            </a:r>
            <a:r>
              <a:rPr lang="en-US" sz="3000" b="1"/>
              <a:t> </a:t>
            </a:r>
            <a:r>
              <a:rPr lang="en-US" sz="3000" b="1" err="1"/>
              <a:t>hiện</a:t>
            </a:r>
            <a:endParaRPr lang="en-US" sz="3000" b="1"/>
          </a:p>
          <a:p>
            <a:pPr marL="292735" indent="-292735" defTabSz="385571">
              <a:spcBef>
                <a:spcPts val="2700"/>
              </a:spcBef>
              <a:defRPr sz="1800"/>
            </a:pPr>
            <a:r>
              <a:rPr lang="en-US" sz="3000" b="1" err="1"/>
              <a:t>Phần</a:t>
            </a:r>
            <a:r>
              <a:rPr lang="en-US" sz="3000" b="1"/>
              <a:t> III: </a:t>
            </a:r>
            <a:r>
              <a:rPr lang="en-US" sz="3000" b="1" err="1"/>
              <a:t>Thực</a:t>
            </a:r>
            <a:r>
              <a:rPr lang="en-US" sz="3000" b="1"/>
              <a:t> </a:t>
            </a:r>
            <a:r>
              <a:rPr lang="en-US" sz="3000" b="1" err="1"/>
              <a:t>nghiệm</a:t>
            </a:r>
            <a:endParaRPr lang="vi-VN" sz="3000" b="1"/>
          </a:p>
          <a:p>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2</a:t>
            </a:fld>
            <a:endParaRPr lang="en-US"/>
          </a:p>
        </p:txBody>
      </p:sp>
    </p:spTree>
    <p:extLst>
      <p:ext uri="{BB962C8B-B14F-4D97-AF65-F5344CB8AC3E}">
        <p14:creationId xmlns:p14="http://schemas.microsoft.com/office/powerpoint/2010/main" val="137527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E46B8C76-D275-77B6-B652-107CFC1A2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1608" y="1865416"/>
            <a:ext cx="350426" cy="4722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4ECFE29-1CC5-8859-4941-149DF1EA3EC1}"/>
              </a:ext>
            </a:extLst>
          </p:cNvPr>
          <p:cNvSpPr>
            <a:spLocks noGrp="1"/>
          </p:cNvSpPr>
          <p:nvPr>
            <p:ph type="title"/>
          </p:nvPr>
        </p:nvSpPr>
        <p:spPr/>
        <p:txBody>
          <a:bodyPr/>
          <a:lstStyle/>
          <a:p>
            <a:r>
              <a:rPr lang="en-US" err="1"/>
              <a:t>Phân</a:t>
            </a:r>
            <a:r>
              <a:rPr lang="en-US"/>
              <a:t> </a:t>
            </a:r>
            <a:r>
              <a:rPr lang="en-US" err="1"/>
              <a:t>đoạn</a:t>
            </a:r>
            <a:r>
              <a:rPr lang="en-US"/>
              <a:t> </a:t>
            </a:r>
            <a:r>
              <a:rPr lang="en-US" err="1"/>
              <a:t>kí</a:t>
            </a:r>
            <a:r>
              <a:rPr lang="en-US"/>
              <a:t> </a:t>
            </a:r>
            <a:r>
              <a:rPr lang="en-US" err="1"/>
              <a:t>tự</a:t>
            </a:r>
            <a:endParaRPr lang="en-US"/>
          </a:p>
        </p:txBody>
      </p:sp>
      <p:sp>
        <p:nvSpPr>
          <p:cNvPr id="4" name="Slide Number Placeholder 3">
            <a:extLst>
              <a:ext uri="{FF2B5EF4-FFF2-40B4-BE49-F238E27FC236}">
                <a16:creationId xmlns:a16="http://schemas.microsoft.com/office/drawing/2014/main" id="{EF222E3A-2297-603B-CDE9-275C884A56EE}"/>
              </a:ext>
            </a:extLst>
          </p:cNvPr>
          <p:cNvSpPr>
            <a:spLocks noGrp="1"/>
          </p:cNvSpPr>
          <p:nvPr>
            <p:ph type="sldNum" sz="quarter" idx="12"/>
          </p:nvPr>
        </p:nvSpPr>
        <p:spPr/>
        <p:txBody>
          <a:bodyPr/>
          <a:lstStyle/>
          <a:p>
            <a:fld id="{B487F271-60DF-4592-BB7F-B45BB4441AA9}" type="slidenum">
              <a:rPr lang="en-US" smtClean="0"/>
              <a:pPr/>
              <a:t>20</a:t>
            </a:fld>
            <a:endParaRPr lang="en-US"/>
          </a:p>
        </p:txBody>
      </p:sp>
      <p:pic>
        <p:nvPicPr>
          <p:cNvPr id="3074" name="Picture 2" descr="Mở ảnh">
            <a:extLst>
              <a:ext uri="{FF2B5EF4-FFF2-40B4-BE49-F238E27FC236}">
                <a16:creationId xmlns:a16="http://schemas.microsoft.com/office/drawing/2014/main" id="{86A3BDD6-EBD9-0307-F1BA-3D85031B4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3830" y="1711976"/>
            <a:ext cx="1794535" cy="12956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DA8CEE6-9981-ACBE-0D42-99F7CC680F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683" y="1865416"/>
            <a:ext cx="327056" cy="47226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B48BE12-2AA5-CC20-71BB-24C36A2470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5398" y="1859506"/>
            <a:ext cx="327056" cy="47226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D9727C1C-E130-DB3E-28BC-0380A881EA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7280" y="1865416"/>
            <a:ext cx="341266" cy="47226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ECC645EA-97AB-2769-BEED-B0BDE535EC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4789" y="2423751"/>
            <a:ext cx="327056" cy="47226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AE70AFE-0F98-115C-A04F-CE114344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67002" y="2427322"/>
            <a:ext cx="327056" cy="47226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759DB144-C25C-9C81-9C7E-176A5614E2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8106" y="2427322"/>
            <a:ext cx="323075" cy="472264"/>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BFA7C883-26BB-02DC-7FE8-D6BAA34D1F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69210" y="2427322"/>
            <a:ext cx="327056" cy="472264"/>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EBF606A8-766A-9544-3063-B86AB4807A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14282" y="2410287"/>
            <a:ext cx="327056" cy="4722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a:extLst>
              <a:ext uri="{FF2B5EF4-FFF2-40B4-BE49-F238E27FC236}">
                <a16:creationId xmlns:a16="http://schemas.microsoft.com/office/drawing/2014/main" id="{8C90956F-02DF-2F37-80FF-8001900C221D}"/>
              </a:ext>
            </a:extLst>
          </p:cNvPr>
          <p:cNvPicPr>
            <a:picLocks noGrp="1" noChangeAspect="1" noChangeArrowheads="1"/>
          </p:cNvPicPr>
          <p:nvPr>
            <p:ph idx="1"/>
          </p:nvPr>
        </p:nvPicPr>
        <p:blipFill>
          <a:blip r:embed="rId12">
            <a:extLst>
              <a:ext uri="{28A0092B-C50C-407E-A947-70E740481C1C}">
                <a14:useLocalDpi xmlns:a14="http://schemas.microsoft.com/office/drawing/2010/main" val="0"/>
              </a:ext>
            </a:extLst>
          </a:blip>
          <a:srcRect/>
          <a:stretch>
            <a:fillRect/>
          </a:stretch>
        </p:blipFill>
        <p:spPr bwMode="auto">
          <a:xfrm>
            <a:off x="836294" y="1745513"/>
            <a:ext cx="1711328" cy="1228564"/>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648E7C21-5A25-0E6E-F7B2-96762F91F894}"/>
              </a:ext>
            </a:extLst>
          </p:cNvPr>
          <p:cNvSpPr/>
          <p:nvPr/>
        </p:nvSpPr>
        <p:spPr>
          <a:xfrm>
            <a:off x="2770292" y="2171838"/>
            <a:ext cx="863048" cy="3316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DF99BAF-2260-54AB-D895-709C55806464}"/>
              </a:ext>
            </a:extLst>
          </p:cNvPr>
          <p:cNvSpPr/>
          <p:nvPr/>
        </p:nvSpPr>
        <p:spPr>
          <a:xfrm>
            <a:off x="5663355" y="2164491"/>
            <a:ext cx="771190" cy="3316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A23BD41-8D68-328E-E15A-9B74B0A224EC}"/>
              </a:ext>
            </a:extLst>
          </p:cNvPr>
          <p:cNvSpPr txBox="1"/>
          <p:nvPr/>
        </p:nvSpPr>
        <p:spPr>
          <a:xfrm>
            <a:off x="2459967" y="2503522"/>
            <a:ext cx="990929" cy="369332"/>
          </a:xfrm>
          <a:prstGeom prst="rect">
            <a:avLst/>
          </a:prstGeom>
          <a:noFill/>
        </p:spPr>
        <p:txBody>
          <a:bodyPr wrap="square">
            <a:spAutoFit/>
          </a:bodyPr>
          <a:lstStyle/>
          <a:p>
            <a:pPr marL="457200" lvl="1" indent="0">
              <a:buNone/>
            </a:pPr>
            <a:r>
              <a:rPr lang="en-US">
                <a:solidFill>
                  <a:schemeClr val="accent1"/>
                </a:solidFill>
              </a:rPr>
              <a:t>(1)</a:t>
            </a:r>
          </a:p>
        </p:txBody>
      </p:sp>
      <p:sp>
        <p:nvSpPr>
          <p:cNvPr id="14" name="TextBox 13">
            <a:extLst>
              <a:ext uri="{FF2B5EF4-FFF2-40B4-BE49-F238E27FC236}">
                <a16:creationId xmlns:a16="http://schemas.microsoft.com/office/drawing/2014/main" id="{8A23DCD7-8091-E83D-A617-D78EC87105A8}"/>
              </a:ext>
            </a:extLst>
          </p:cNvPr>
          <p:cNvSpPr txBox="1"/>
          <p:nvPr/>
        </p:nvSpPr>
        <p:spPr>
          <a:xfrm>
            <a:off x="5806398" y="2496175"/>
            <a:ext cx="628147" cy="369332"/>
          </a:xfrm>
          <a:prstGeom prst="rect">
            <a:avLst/>
          </a:prstGeom>
          <a:noFill/>
        </p:spPr>
        <p:txBody>
          <a:bodyPr wrap="square">
            <a:spAutoFit/>
          </a:bodyPr>
          <a:lstStyle/>
          <a:p>
            <a:r>
              <a:rPr lang="en-US">
                <a:solidFill>
                  <a:schemeClr val="accent1"/>
                </a:solidFill>
              </a:rPr>
              <a:t>(2)</a:t>
            </a:r>
            <a:endParaRPr lang="en-US"/>
          </a:p>
        </p:txBody>
      </p:sp>
      <p:sp>
        <p:nvSpPr>
          <p:cNvPr id="16" name="TextBox 15">
            <a:extLst>
              <a:ext uri="{FF2B5EF4-FFF2-40B4-BE49-F238E27FC236}">
                <a16:creationId xmlns:a16="http://schemas.microsoft.com/office/drawing/2014/main" id="{31243886-52BF-7220-8481-E0EFA65A7C1A}"/>
              </a:ext>
            </a:extLst>
          </p:cNvPr>
          <p:cNvSpPr txBox="1"/>
          <p:nvPr/>
        </p:nvSpPr>
        <p:spPr>
          <a:xfrm>
            <a:off x="535744" y="3991749"/>
            <a:ext cx="4630774" cy="1477328"/>
          </a:xfrm>
          <a:prstGeom prst="rect">
            <a:avLst/>
          </a:prstGeom>
          <a:noFill/>
        </p:spPr>
        <p:txBody>
          <a:bodyPr wrap="square" lIns="91440" tIns="45720" rIns="91440" bIns="45720" anchor="t">
            <a:spAutoFit/>
          </a:bodyPr>
          <a:lstStyle/>
          <a:p>
            <a:r>
              <a:rPr lang="en-US"/>
              <a:t>(2): </a:t>
            </a:r>
            <a:r>
              <a:rPr lang="vi-VN">
                <a:latin typeface="Arial"/>
                <a:cs typeface="Arial"/>
              </a:rPr>
              <a:t>Tìm các đường </a:t>
            </a:r>
            <a:r>
              <a:rPr lang="en-US"/>
              <a:t>bounding box</a:t>
            </a:r>
            <a:r>
              <a:rPr lang="vi-VN">
                <a:latin typeface="Arial"/>
                <a:cs typeface="Arial"/>
              </a:rPr>
              <a:t> bao quanh các thành phần liên thông tìm được và lọc các thành phần liên thông dựa trên các giá trị ngưỡng theo </a:t>
            </a:r>
            <a:r>
              <a:rPr lang="vi-VN" err="1">
                <a:latin typeface="Arial"/>
                <a:cs typeface="Arial"/>
              </a:rPr>
              <a:t>x,y,w,h</a:t>
            </a:r>
            <a:r>
              <a:rPr lang="vi-VN">
                <a:latin typeface="Arial"/>
                <a:cs typeface="Arial"/>
              </a:rPr>
              <a:t> để loại các thành phần có thể không là kí tự.</a:t>
            </a:r>
            <a:endParaRPr lang="en-US"/>
          </a:p>
        </p:txBody>
      </p:sp>
      <p:sp>
        <p:nvSpPr>
          <p:cNvPr id="18" name="Rectangle 17">
            <a:extLst>
              <a:ext uri="{FF2B5EF4-FFF2-40B4-BE49-F238E27FC236}">
                <a16:creationId xmlns:a16="http://schemas.microsoft.com/office/drawing/2014/main" id="{3F66DAF4-121A-9500-CB99-58E950758336}"/>
              </a:ext>
            </a:extLst>
          </p:cNvPr>
          <p:cNvSpPr/>
          <p:nvPr/>
        </p:nvSpPr>
        <p:spPr>
          <a:xfrm>
            <a:off x="6652578" y="1859506"/>
            <a:ext cx="341266" cy="47940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77C1C81-F538-72CC-422A-E7FFB049E70E}"/>
              </a:ext>
            </a:extLst>
          </p:cNvPr>
          <p:cNvSpPr/>
          <p:nvPr/>
        </p:nvSpPr>
        <p:spPr>
          <a:xfrm>
            <a:off x="7137398" y="1859505"/>
            <a:ext cx="361360" cy="47940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610CB1-1646-5C95-8C9B-76F1FFFFD32B}"/>
              </a:ext>
            </a:extLst>
          </p:cNvPr>
          <p:cNvSpPr/>
          <p:nvPr/>
        </p:nvSpPr>
        <p:spPr>
          <a:xfrm>
            <a:off x="7592122" y="1855934"/>
            <a:ext cx="341266" cy="47940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50BE36A3-3486-9EFE-6EEC-F41C1831B0DD}"/>
              </a:ext>
            </a:extLst>
          </p:cNvPr>
          <p:cNvSpPr/>
          <p:nvPr/>
        </p:nvSpPr>
        <p:spPr>
          <a:xfrm>
            <a:off x="8014004" y="1855933"/>
            <a:ext cx="341266" cy="47940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F05B29D-4202-7743-1DFB-4312E8AE01F3}"/>
              </a:ext>
            </a:extLst>
          </p:cNvPr>
          <p:cNvSpPr/>
          <p:nvPr/>
        </p:nvSpPr>
        <p:spPr>
          <a:xfrm>
            <a:off x="6477129" y="2420181"/>
            <a:ext cx="341266" cy="47940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5C32F53-F9C6-57DE-30A9-D9FAFC696A10}"/>
              </a:ext>
            </a:extLst>
          </p:cNvPr>
          <p:cNvSpPr/>
          <p:nvPr/>
        </p:nvSpPr>
        <p:spPr>
          <a:xfrm>
            <a:off x="6867230" y="2418002"/>
            <a:ext cx="341266" cy="47940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DB5C727-03C0-3DAF-9295-489BCDED758F}"/>
              </a:ext>
            </a:extLst>
          </p:cNvPr>
          <p:cNvSpPr/>
          <p:nvPr/>
        </p:nvSpPr>
        <p:spPr>
          <a:xfrm>
            <a:off x="7315411" y="2408077"/>
            <a:ext cx="323075" cy="48793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4B6DF58-C7CD-43F4-4B2B-E3395D3BD0B8}"/>
              </a:ext>
            </a:extLst>
          </p:cNvPr>
          <p:cNvSpPr/>
          <p:nvPr/>
        </p:nvSpPr>
        <p:spPr>
          <a:xfrm>
            <a:off x="7770215" y="2420297"/>
            <a:ext cx="326051" cy="47940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FC556BA-1FD6-49E7-7A15-BD1700FE68BD}"/>
              </a:ext>
            </a:extLst>
          </p:cNvPr>
          <p:cNvSpPr/>
          <p:nvPr/>
        </p:nvSpPr>
        <p:spPr>
          <a:xfrm>
            <a:off x="8211209" y="2407246"/>
            <a:ext cx="330129" cy="47940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6F4B0F5-85B1-3647-33A2-15891B4D7B67}"/>
              </a:ext>
            </a:extLst>
          </p:cNvPr>
          <p:cNvSpPr txBox="1"/>
          <p:nvPr/>
        </p:nvSpPr>
        <p:spPr>
          <a:xfrm>
            <a:off x="581282" y="3558002"/>
            <a:ext cx="4585716" cy="369332"/>
          </a:xfrm>
          <a:prstGeom prst="rect">
            <a:avLst/>
          </a:prstGeom>
          <a:noFill/>
        </p:spPr>
        <p:txBody>
          <a:bodyPr wrap="square">
            <a:spAutoFit/>
          </a:bodyPr>
          <a:lstStyle/>
          <a:p>
            <a:r>
              <a:rPr lang="en-US"/>
              <a:t>(1): </a:t>
            </a:r>
            <a:r>
              <a:rPr lang="en-US" err="1"/>
              <a:t>Chuyển</a:t>
            </a:r>
            <a:r>
              <a:rPr lang="en-US"/>
              <a:t> </a:t>
            </a:r>
            <a:r>
              <a:rPr lang="en-US" err="1"/>
              <a:t>ảnh</a:t>
            </a:r>
            <a:r>
              <a:rPr lang="en-US"/>
              <a:t> </a:t>
            </a:r>
            <a:r>
              <a:rPr lang="en-US" err="1"/>
              <a:t>về</a:t>
            </a:r>
            <a:r>
              <a:rPr lang="en-US"/>
              <a:t> </a:t>
            </a:r>
            <a:r>
              <a:rPr lang="en-US" err="1"/>
              <a:t>dạng</a:t>
            </a:r>
            <a:r>
              <a:rPr lang="en-US"/>
              <a:t> </a:t>
            </a:r>
            <a:r>
              <a:rPr lang="en-US" err="1"/>
              <a:t>nhị</a:t>
            </a:r>
            <a:r>
              <a:rPr lang="en-US"/>
              <a:t> </a:t>
            </a:r>
            <a:r>
              <a:rPr lang="en-US" err="1"/>
              <a:t>phân</a:t>
            </a:r>
            <a:r>
              <a:rPr lang="en-US"/>
              <a:t> </a:t>
            </a:r>
          </a:p>
        </p:txBody>
      </p:sp>
      <p:sp>
        <p:nvSpPr>
          <p:cNvPr id="5" name="TextBox 15">
            <a:extLst>
              <a:ext uri="{FF2B5EF4-FFF2-40B4-BE49-F238E27FC236}">
                <a16:creationId xmlns:a16="http://schemas.microsoft.com/office/drawing/2014/main" id="{00BBD1C6-68AB-7BBF-8816-535A0DF17EE2}"/>
              </a:ext>
            </a:extLst>
          </p:cNvPr>
          <p:cNvSpPr txBox="1"/>
          <p:nvPr/>
        </p:nvSpPr>
        <p:spPr>
          <a:xfrm>
            <a:off x="6775957" y="4995462"/>
            <a:ext cx="2317452" cy="1477328"/>
          </a:xfrm>
          <a:prstGeom prst="rect">
            <a:avLst/>
          </a:prstGeom>
          <a:noFill/>
          <a:ln>
            <a:solidFill>
              <a:schemeClr val="tx1"/>
            </a:solidFill>
          </a:ln>
        </p:spPr>
        <p:txBody>
          <a:bodyPr wrap="square" lIns="91440" tIns="45720" rIns="91440" bIns="45720" anchor="t">
            <a:spAutoFit/>
          </a:bodyPr>
          <a:lstStyle/>
          <a:p>
            <a:r>
              <a:rPr lang="vi-VN" b="1">
                <a:latin typeface="Arial"/>
                <a:cs typeface="Arial"/>
              </a:rPr>
              <a:t>CCL </a:t>
            </a:r>
            <a:r>
              <a:rPr lang="vi-VN" b="1" err="1">
                <a:latin typeface="Arial"/>
                <a:cs typeface="Arial"/>
              </a:rPr>
              <a:t>opencv</a:t>
            </a:r>
            <a:r>
              <a:rPr lang="vi-VN" b="1">
                <a:latin typeface="Arial"/>
                <a:cs typeface="Arial"/>
              </a:rPr>
              <a:t>:</a:t>
            </a:r>
            <a:r>
              <a:rPr lang="vi-VN">
                <a:latin typeface="Arial"/>
                <a:cs typeface="Arial"/>
              </a:rPr>
              <a:t> cv2.connectedComponentsWithStats(threshImg,num_connectivity,cv2.CV_32S)</a:t>
            </a:r>
          </a:p>
        </p:txBody>
      </p:sp>
    </p:spTree>
    <p:extLst>
      <p:ext uri="{BB962C8B-B14F-4D97-AF65-F5344CB8AC3E}">
        <p14:creationId xmlns:p14="http://schemas.microsoft.com/office/powerpoint/2010/main" val="325576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8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8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8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8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4" grpId="0"/>
      <p:bldP spid="16" grpId="0"/>
      <p:bldP spid="18" grpId="0" animBg="1"/>
      <p:bldP spid="20" grpId="0" animBg="1"/>
      <p:bldP spid="21" grpId="0" animBg="1"/>
      <p:bldP spid="22" grpId="0" animBg="1"/>
      <p:bldP spid="24" grpId="0" animBg="1"/>
      <p:bldP spid="25" grpId="0" animBg="1"/>
      <p:bldP spid="26" grpId="0" animBg="1"/>
      <p:bldP spid="27" grpId="0" animBg="1"/>
      <p:bldP spid="28" grpId="0" animBg="1"/>
      <p:bldP spid="30" grpId="0"/>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err="1"/>
              <a:t>Nhận</a:t>
            </a:r>
            <a:r>
              <a:rPr lang="en-US"/>
              <a:t> </a:t>
            </a:r>
            <a:r>
              <a:rPr lang="en-US" err="1"/>
              <a:t>diện</a:t>
            </a:r>
            <a:r>
              <a:rPr lang="en-US"/>
              <a:t> </a:t>
            </a:r>
            <a:r>
              <a:rPr lang="en-US" err="1"/>
              <a:t>biển</a:t>
            </a:r>
            <a:r>
              <a:rPr lang="en-US"/>
              <a:t> </a:t>
            </a:r>
            <a:r>
              <a:rPr lang="en-US" err="1"/>
              <a:t>số</a:t>
            </a:r>
            <a:r>
              <a:rPr lang="en-US"/>
              <a:t> </a:t>
            </a:r>
            <a:r>
              <a:rPr lang="en-US" err="1"/>
              <a:t>xe</a:t>
            </a:r>
            <a:endParaRPr lang="en-US"/>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p:txBody>
          <a:bodyPr>
            <a:normAutofit/>
          </a:bodyPr>
          <a:lstStyle/>
          <a:p>
            <a:pPr marL="0" indent="0">
              <a:buNone/>
            </a:pPr>
            <a:r>
              <a:rPr lang="en-US" sz="3000" b="1"/>
              <a:t>2.1 </a:t>
            </a:r>
            <a:r>
              <a:rPr lang="en-US" sz="3000" b="1" err="1"/>
              <a:t>Xoay</a:t>
            </a:r>
            <a:r>
              <a:rPr lang="en-US" sz="3000" b="1"/>
              <a:t> </a:t>
            </a:r>
            <a:r>
              <a:rPr lang="en-US" sz="3000" b="1" err="1"/>
              <a:t>thẳng</a:t>
            </a:r>
            <a:r>
              <a:rPr lang="en-US" sz="3000" b="1"/>
              <a:t> </a:t>
            </a:r>
            <a:r>
              <a:rPr lang="en-US" sz="3000" b="1" err="1"/>
              <a:t>và</a:t>
            </a:r>
            <a:r>
              <a:rPr lang="en-US" sz="3000" b="1"/>
              <a:t> crop </a:t>
            </a:r>
            <a:r>
              <a:rPr lang="en-US" sz="3000" b="1" err="1"/>
              <a:t>ảnh</a:t>
            </a:r>
            <a:endParaRPr lang="en-US" sz="3000" b="1"/>
          </a:p>
          <a:p>
            <a:pPr marL="0" indent="0">
              <a:buNone/>
            </a:pPr>
            <a:r>
              <a:rPr lang="en-US" sz="3000" b="1"/>
              <a:t>2.2. </a:t>
            </a:r>
            <a:r>
              <a:rPr lang="en-US" sz="3000" b="1" err="1"/>
              <a:t>Phân</a:t>
            </a:r>
            <a:r>
              <a:rPr lang="en-US" sz="3000" b="1"/>
              <a:t> </a:t>
            </a:r>
            <a:r>
              <a:rPr lang="en-US" sz="3000" b="1" err="1"/>
              <a:t>đoạn</a:t>
            </a:r>
            <a:r>
              <a:rPr lang="en-US" sz="3000" b="1"/>
              <a:t> </a:t>
            </a:r>
            <a:r>
              <a:rPr lang="en-US" sz="3000" b="1" err="1"/>
              <a:t>ký</a:t>
            </a:r>
            <a:r>
              <a:rPr lang="en-US" sz="3000" b="1"/>
              <a:t> </a:t>
            </a:r>
            <a:r>
              <a:rPr lang="en-US" sz="3000" b="1" err="1"/>
              <a:t>tự</a:t>
            </a:r>
            <a:endParaRPr lang="en-US" sz="3000" b="1"/>
          </a:p>
          <a:p>
            <a:pPr marL="0" indent="0">
              <a:buNone/>
            </a:pPr>
            <a:r>
              <a:rPr lang="en-US" sz="3000" b="1">
                <a:solidFill>
                  <a:srgbClr val="FF0000"/>
                </a:solidFill>
              </a:rPr>
              <a:t>2.3. </a:t>
            </a:r>
            <a:r>
              <a:rPr lang="en-US" sz="3000" b="1" err="1">
                <a:solidFill>
                  <a:srgbClr val="FF0000"/>
                </a:solidFill>
              </a:rPr>
              <a:t>Nhận</a:t>
            </a:r>
            <a:r>
              <a:rPr lang="en-US" sz="3000" b="1">
                <a:solidFill>
                  <a:srgbClr val="FF0000"/>
                </a:solidFill>
              </a:rPr>
              <a:t> </a:t>
            </a:r>
            <a:r>
              <a:rPr lang="en-US" sz="3000" b="1" err="1">
                <a:solidFill>
                  <a:srgbClr val="FF0000"/>
                </a:solidFill>
              </a:rPr>
              <a:t>dạng</a:t>
            </a:r>
            <a:r>
              <a:rPr lang="en-US" sz="3000" b="1">
                <a:solidFill>
                  <a:srgbClr val="FF0000"/>
                </a:solidFill>
              </a:rPr>
              <a:t> </a:t>
            </a:r>
            <a:r>
              <a:rPr lang="en-US" sz="3000" b="1" err="1">
                <a:solidFill>
                  <a:srgbClr val="FF0000"/>
                </a:solidFill>
              </a:rPr>
              <a:t>ký</a:t>
            </a:r>
            <a:r>
              <a:rPr lang="en-US" sz="3000" b="1">
                <a:solidFill>
                  <a:srgbClr val="FF0000"/>
                </a:solidFill>
              </a:rPr>
              <a:t> </a:t>
            </a:r>
            <a:r>
              <a:rPr lang="en-US" sz="3000" b="1" err="1">
                <a:solidFill>
                  <a:srgbClr val="FF0000"/>
                </a:solidFill>
              </a:rPr>
              <a:t>tự</a:t>
            </a:r>
            <a:endParaRPr lang="en-US" sz="3000" b="1">
              <a:solidFill>
                <a:srgbClr val="FF0000"/>
              </a:solidFill>
            </a:endParaRPr>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21</a:t>
            </a:fld>
            <a:endParaRPr lang="en-US"/>
          </a:p>
        </p:txBody>
      </p:sp>
    </p:spTree>
    <p:extLst>
      <p:ext uri="{BB962C8B-B14F-4D97-AF65-F5344CB8AC3E}">
        <p14:creationId xmlns:p14="http://schemas.microsoft.com/office/powerpoint/2010/main" val="1269532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07F4-E0F4-7D52-D912-9DE7D907DBEB}"/>
              </a:ext>
            </a:extLst>
          </p:cNvPr>
          <p:cNvSpPr>
            <a:spLocks noGrp="1"/>
          </p:cNvSpPr>
          <p:nvPr>
            <p:ph type="title"/>
          </p:nvPr>
        </p:nvSpPr>
        <p:spPr/>
        <p:txBody>
          <a:bodyPr/>
          <a:lstStyle/>
          <a:p>
            <a:r>
              <a:rPr lang="en-US" err="1"/>
              <a:t>Nhận</a:t>
            </a:r>
            <a:r>
              <a:rPr lang="en-US"/>
              <a:t> </a:t>
            </a:r>
            <a:r>
              <a:rPr lang="en-US" err="1"/>
              <a:t>dạng</a:t>
            </a:r>
            <a:r>
              <a:rPr lang="en-US"/>
              <a:t> </a:t>
            </a:r>
            <a:r>
              <a:rPr lang="en-US" err="1"/>
              <a:t>kí</a:t>
            </a:r>
            <a:r>
              <a:rPr lang="en-US"/>
              <a:t> </a:t>
            </a:r>
            <a:r>
              <a:rPr lang="en-US" err="1"/>
              <a:t>tự</a:t>
            </a:r>
            <a:endParaRPr lang="en-US"/>
          </a:p>
        </p:txBody>
      </p:sp>
      <p:sp>
        <p:nvSpPr>
          <p:cNvPr id="3" name="Content Placeholder 2">
            <a:extLst>
              <a:ext uri="{FF2B5EF4-FFF2-40B4-BE49-F238E27FC236}">
                <a16:creationId xmlns:a16="http://schemas.microsoft.com/office/drawing/2014/main" id="{D5DEC959-9561-5183-F60F-F4D835A78550}"/>
              </a:ext>
            </a:extLst>
          </p:cNvPr>
          <p:cNvSpPr>
            <a:spLocks noGrp="1"/>
          </p:cNvSpPr>
          <p:nvPr>
            <p:ph idx="1"/>
          </p:nvPr>
        </p:nvSpPr>
        <p:spPr>
          <a:xfrm>
            <a:off x="171458" y="779990"/>
            <a:ext cx="8594557" cy="5290319"/>
          </a:xfrm>
        </p:spPr>
        <p:txBody>
          <a:bodyPr vert="horz" lIns="91440" tIns="45720" rIns="91440" bIns="45720" rtlCol="0" anchor="t">
            <a:normAutofit/>
          </a:bodyPr>
          <a:lstStyle/>
          <a:p>
            <a:pPr marL="0" indent="0">
              <a:buNone/>
            </a:pPr>
            <a:endParaRPr lang="en-US">
              <a:latin typeface="Arial"/>
              <a:cs typeface="Arial"/>
            </a:endParaRPr>
          </a:p>
          <a:p>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3 </a:t>
            </a:r>
            <a:r>
              <a:rPr lang="en-US" err="1">
                <a:latin typeface="Arial"/>
                <a:cs typeface="Arial"/>
              </a:rPr>
              <a:t>mô</a:t>
            </a:r>
            <a:r>
              <a:rPr lang="en-US">
                <a:latin typeface="Arial"/>
                <a:cs typeface="Arial"/>
              </a:rPr>
              <a:t> </a:t>
            </a:r>
            <a:r>
              <a:rPr lang="en-US" err="1">
                <a:latin typeface="Arial"/>
                <a:cs typeface="Arial"/>
              </a:rPr>
              <a:t>hình</a:t>
            </a:r>
            <a:r>
              <a:rPr lang="en-US">
                <a:latin typeface="Arial"/>
                <a:cs typeface="Arial"/>
              </a:rPr>
              <a:t> </a:t>
            </a:r>
            <a:r>
              <a:rPr lang="en-US" err="1">
                <a:latin typeface="Arial"/>
                <a:cs typeface="Arial"/>
              </a:rPr>
              <a:t>để</a:t>
            </a:r>
            <a:r>
              <a:rPr lang="en-US">
                <a:latin typeface="Arial"/>
                <a:cs typeface="Arial"/>
              </a:rPr>
              <a:t> </a:t>
            </a:r>
            <a:r>
              <a:rPr lang="en-US" err="1">
                <a:latin typeface="Arial"/>
                <a:cs typeface="Arial"/>
              </a:rPr>
              <a:t>nhận</a:t>
            </a:r>
            <a:r>
              <a:rPr lang="en-US">
                <a:latin typeface="Arial"/>
                <a:cs typeface="Arial"/>
              </a:rPr>
              <a:t> </a:t>
            </a:r>
            <a:r>
              <a:rPr lang="en-US" err="1">
                <a:latin typeface="Arial"/>
                <a:cs typeface="Arial"/>
              </a:rPr>
              <a:t>diện</a:t>
            </a:r>
            <a:r>
              <a:rPr lang="en-US">
                <a:latin typeface="Arial"/>
                <a:cs typeface="Arial"/>
              </a:rPr>
              <a:t> </a:t>
            </a:r>
            <a:r>
              <a:rPr lang="en-US" err="1">
                <a:latin typeface="Arial"/>
                <a:cs typeface="Arial"/>
              </a:rPr>
              <a:t>kí</a:t>
            </a:r>
            <a:r>
              <a:rPr lang="en-US">
                <a:latin typeface="Arial"/>
                <a:cs typeface="Arial"/>
              </a:rPr>
              <a:t> </a:t>
            </a:r>
            <a:r>
              <a:rPr lang="en-US" err="1">
                <a:latin typeface="Arial"/>
                <a:cs typeface="Arial"/>
              </a:rPr>
              <a:t>tự</a:t>
            </a:r>
            <a:r>
              <a:rPr lang="en-US">
                <a:latin typeface="Arial"/>
                <a:cs typeface="Arial"/>
              </a:rPr>
              <a:t>:</a:t>
            </a:r>
            <a:endParaRPr lang="en-US"/>
          </a:p>
          <a:p>
            <a:pPr lvl="1"/>
            <a:r>
              <a:rPr lang="en-US" sz="2800">
                <a:latin typeface="Arial"/>
                <a:cs typeface="Arial"/>
              </a:rPr>
              <a:t>Convolutional Neurol Network – CNN</a:t>
            </a:r>
          </a:p>
          <a:p>
            <a:pPr lvl="1"/>
            <a:r>
              <a:rPr lang="en-US" sz="2800" err="1">
                <a:latin typeface="Arial"/>
                <a:cs typeface="Arial"/>
              </a:rPr>
              <a:t>Softmax</a:t>
            </a:r>
            <a:r>
              <a:rPr lang="en-US" sz="2800">
                <a:latin typeface="Arial"/>
                <a:cs typeface="Arial"/>
              </a:rPr>
              <a:t> Regression</a:t>
            </a:r>
          </a:p>
          <a:p>
            <a:pPr lvl="1"/>
            <a:r>
              <a:rPr lang="en-US" sz="2800">
                <a:latin typeface="Arial"/>
                <a:cs typeface="Arial"/>
              </a:rPr>
              <a:t>Support Vector Machine - SVM</a:t>
            </a:r>
          </a:p>
          <a:p>
            <a:endParaRPr lang="en-US">
              <a:latin typeface="Arial"/>
              <a:cs typeface="Times New Roman"/>
            </a:endParaRPr>
          </a:p>
        </p:txBody>
      </p:sp>
      <p:sp>
        <p:nvSpPr>
          <p:cNvPr id="4" name="Slide Number Placeholder 3">
            <a:extLst>
              <a:ext uri="{FF2B5EF4-FFF2-40B4-BE49-F238E27FC236}">
                <a16:creationId xmlns:a16="http://schemas.microsoft.com/office/drawing/2014/main" id="{9696B41E-3210-A4D2-D01A-CAD78766556D}"/>
              </a:ext>
            </a:extLst>
          </p:cNvPr>
          <p:cNvSpPr>
            <a:spLocks noGrp="1"/>
          </p:cNvSpPr>
          <p:nvPr>
            <p:ph type="sldNum" sz="quarter" idx="12"/>
          </p:nvPr>
        </p:nvSpPr>
        <p:spPr/>
        <p:txBody>
          <a:bodyPr/>
          <a:lstStyle/>
          <a:p>
            <a:fld id="{B487F271-60DF-4592-BB7F-B45BB4441AA9}" type="slidenum">
              <a:rPr lang="en-US" smtClean="0"/>
              <a:pPr/>
              <a:t>22</a:t>
            </a:fld>
            <a:endParaRPr lang="en-US"/>
          </a:p>
        </p:txBody>
      </p:sp>
    </p:spTree>
    <p:extLst>
      <p:ext uri="{BB962C8B-B14F-4D97-AF65-F5344CB8AC3E}">
        <p14:creationId xmlns:p14="http://schemas.microsoft.com/office/powerpoint/2010/main" val="353533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E138B5-E2D0-8177-A7C7-88AFD8A9E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750" y="3264640"/>
            <a:ext cx="5498411" cy="3098453"/>
          </a:xfrm>
          <a:prstGeom prst="rect">
            <a:avLst/>
          </a:prstGeom>
        </p:spPr>
      </p:pic>
      <p:sp>
        <p:nvSpPr>
          <p:cNvPr id="2" name="Title 1">
            <a:extLst>
              <a:ext uri="{FF2B5EF4-FFF2-40B4-BE49-F238E27FC236}">
                <a16:creationId xmlns:a16="http://schemas.microsoft.com/office/drawing/2014/main" id="{BD166E37-3B26-44F0-7F5D-D99EAE1DD9D3}"/>
              </a:ext>
            </a:extLst>
          </p:cNvPr>
          <p:cNvSpPr>
            <a:spLocks noGrp="1"/>
          </p:cNvSpPr>
          <p:nvPr>
            <p:ph type="title"/>
          </p:nvPr>
        </p:nvSpPr>
        <p:spPr/>
        <p:txBody>
          <a:bodyPr/>
          <a:lstStyle/>
          <a:p>
            <a:r>
              <a:rPr lang="en-US"/>
              <a:t>Convolutional Neurol Network - CNN</a:t>
            </a:r>
          </a:p>
        </p:txBody>
      </p:sp>
      <p:sp>
        <p:nvSpPr>
          <p:cNvPr id="4" name="Slide Number Placeholder 3">
            <a:extLst>
              <a:ext uri="{FF2B5EF4-FFF2-40B4-BE49-F238E27FC236}">
                <a16:creationId xmlns:a16="http://schemas.microsoft.com/office/drawing/2014/main" id="{6458F346-F7AB-B067-7C05-28F032C9F581}"/>
              </a:ext>
            </a:extLst>
          </p:cNvPr>
          <p:cNvSpPr>
            <a:spLocks noGrp="1"/>
          </p:cNvSpPr>
          <p:nvPr>
            <p:ph type="sldNum" sz="quarter" idx="12"/>
          </p:nvPr>
        </p:nvSpPr>
        <p:spPr/>
        <p:txBody>
          <a:bodyPr/>
          <a:lstStyle/>
          <a:p>
            <a:fld id="{B487F271-60DF-4592-BB7F-B45BB4441AA9}" type="slidenum">
              <a:rPr lang="en-US" smtClean="0"/>
              <a:pPr/>
              <a:t>23</a:t>
            </a:fld>
            <a:endParaRPr lang="en-US"/>
          </a:p>
        </p:txBody>
      </p:sp>
      <p:sp>
        <p:nvSpPr>
          <p:cNvPr id="6" name="Content Placeholder 2">
            <a:extLst>
              <a:ext uri="{FF2B5EF4-FFF2-40B4-BE49-F238E27FC236}">
                <a16:creationId xmlns:a16="http://schemas.microsoft.com/office/drawing/2014/main" id="{08C8B130-63DD-D6F1-F0B5-3ED3DE6C36AB}"/>
              </a:ext>
            </a:extLst>
          </p:cNvPr>
          <p:cNvSpPr>
            <a:spLocks noGrp="1"/>
          </p:cNvSpPr>
          <p:nvPr>
            <p:ph idx="1"/>
          </p:nvPr>
        </p:nvSpPr>
        <p:spPr>
          <a:xfrm>
            <a:off x="86755" y="904973"/>
            <a:ext cx="9057245" cy="5578898"/>
          </a:xfrm>
        </p:spPr>
        <p:txBody>
          <a:bodyPr vert="horz" lIns="91440" tIns="45720" rIns="91440" bIns="45720" rtlCol="0" anchor="t">
            <a:normAutofit/>
          </a:bodyPr>
          <a:lstStyle/>
          <a:p>
            <a:r>
              <a:rPr lang="en-US" kern="0" dirty="0" err="1">
                <a:effectLst/>
                <a:ea typeface="Arial" panose="020B0604020202020204" pitchFamily="34" charset="0"/>
              </a:rPr>
              <a:t>Mạng</a:t>
            </a:r>
            <a:r>
              <a:rPr lang="en-US" kern="0" dirty="0">
                <a:effectLst/>
                <a:ea typeface="Arial" panose="020B0604020202020204" pitchFamily="34" charset="0"/>
              </a:rPr>
              <a:t> </a:t>
            </a:r>
            <a:r>
              <a:rPr lang="en-US" kern="0" dirty="0" err="1">
                <a:effectLst/>
                <a:ea typeface="Arial" panose="020B0604020202020204" pitchFamily="34" charset="0"/>
              </a:rPr>
              <a:t>nơ-ron</a:t>
            </a:r>
            <a:r>
              <a:rPr lang="en-US" kern="0" dirty="0">
                <a:effectLst/>
                <a:ea typeface="Arial" panose="020B0604020202020204" pitchFamily="34" charset="0"/>
              </a:rPr>
              <a:t> </a:t>
            </a:r>
            <a:r>
              <a:rPr lang="en-US" kern="0" dirty="0" err="1">
                <a:effectLst/>
                <a:ea typeface="Arial" panose="020B0604020202020204" pitchFamily="34" charset="0"/>
              </a:rPr>
              <a:t>tích</a:t>
            </a:r>
            <a:r>
              <a:rPr lang="en-US" kern="0" dirty="0">
                <a:effectLst/>
                <a:ea typeface="Arial" panose="020B0604020202020204" pitchFamily="34" charset="0"/>
              </a:rPr>
              <a:t> </a:t>
            </a:r>
            <a:r>
              <a:rPr lang="en-US" kern="0" dirty="0" err="1">
                <a:effectLst/>
                <a:ea typeface="Arial" panose="020B0604020202020204" pitchFamily="34" charset="0"/>
              </a:rPr>
              <a:t>chập</a:t>
            </a:r>
            <a:r>
              <a:rPr lang="en-US" kern="0" dirty="0">
                <a:effectLst/>
                <a:ea typeface="Arial" panose="020B0604020202020204" pitchFamily="34" charset="0"/>
              </a:rPr>
              <a:t>, </a:t>
            </a:r>
            <a:r>
              <a:rPr lang="en-US" kern="0" dirty="0" err="1">
                <a:effectLst/>
                <a:ea typeface="Arial" panose="020B0604020202020204" pitchFamily="34" charset="0"/>
              </a:rPr>
              <a:t>còn</a:t>
            </a:r>
            <a:r>
              <a:rPr lang="en-US" kern="0" dirty="0">
                <a:effectLst/>
                <a:ea typeface="Arial" panose="020B0604020202020204" pitchFamily="34" charset="0"/>
              </a:rPr>
              <a:t> </a:t>
            </a:r>
            <a:r>
              <a:rPr lang="en-US" kern="0" dirty="0" err="1">
                <a:effectLst/>
                <a:ea typeface="Arial" panose="020B0604020202020204" pitchFamily="34" charset="0"/>
              </a:rPr>
              <a:t>được</a:t>
            </a:r>
            <a:r>
              <a:rPr lang="en-US" kern="0" dirty="0">
                <a:effectLst/>
                <a:ea typeface="Arial" panose="020B0604020202020204" pitchFamily="34" charset="0"/>
              </a:rPr>
              <a:t> </a:t>
            </a:r>
            <a:r>
              <a:rPr lang="en-US" kern="0" dirty="0" err="1">
                <a:effectLst/>
                <a:ea typeface="Arial" panose="020B0604020202020204" pitchFamily="34" charset="0"/>
              </a:rPr>
              <a:t>gọi</a:t>
            </a:r>
            <a:r>
              <a:rPr lang="en-US" kern="0" dirty="0">
                <a:effectLst/>
                <a:ea typeface="Arial" panose="020B0604020202020204" pitchFamily="34" charset="0"/>
              </a:rPr>
              <a:t> </a:t>
            </a:r>
            <a:r>
              <a:rPr lang="en-US" kern="0" dirty="0" err="1">
                <a:effectLst/>
                <a:ea typeface="Arial" panose="020B0604020202020204" pitchFamily="34" charset="0"/>
              </a:rPr>
              <a:t>là</a:t>
            </a:r>
            <a:r>
              <a:rPr lang="en-US" kern="0" dirty="0">
                <a:effectLst/>
                <a:ea typeface="Arial" panose="020B0604020202020204" pitchFamily="34" charset="0"/>
              </a:rPr>
              <a:t> </a:t>
            </a:r>
            <a:r>
              <a:rPr lang="en-US" kern="0" dirty="0" err="1">
                <a:effectLst/>
                <a:ea typeface="Arial" panose="020B0604020202020204" pitchFamily="34" charset="0"/>
              </a:rPr>
              <a:t>ConvNets</a:t>
            </a:r>
            <a:r>
              <a:rPr lang="en-US" kern="0" dirty="0">
                <a:effectLst/>
                <a:ea typeface="Arial" panose="020B0604020202020204" pitchFamily="34" charset="0"/>
              </a:rPr>
              <a:t>, </a:t>
            </a:r>
            <a:r>
              <a:rPr lang="en-US" kern="0" dirty="0" err="1">
                <a:effectLst/>
                <a:ea typeface="Arial" panose="020B0604020202020204" pitchFamily="34" charset="0"/>
              </a:rPr>
              <a:t>được</a:t>
            </a:r>
            <a:r>
              <a:rPr lang="en-US" kern="0" dirty="0">
                <a:effectLst/>
                <a:ea typeface="Arial" panose="020B0604020202020204" pitchFamily="34" charset="0"/>
              </a:rPr>
              <a:t> </a:t>
            </a:r>
            <a:r>
              <a:rPr lang="en-US" kern="0" dirty="0" err="1">
                <a:effectLst/>
                <a:ea typeface="Arial" panose="020B0604020202020204" pitchFamily="34" charset="0"/>
              </a:rPr>
              <a:t>giới</a:t>
            </a:r>
            <a:r>
              <a:rPr lang="en-US" kern="0" dirty="0">
                <a:effectLst/>
                <a:ea typeface="Arial" panose="020B0604020202020204" pitchFamily="34" charset="0"/>
              </a:rPr>
              <a:t> </a:t>
            </a:r>
            <a:r>
              <a:rPr lang="en-US" kern="0" dirty="0" err="1">
                <a:effectLst/>
                <a:ea typeface="Arial" panose="020B0604020202020204" pitchFamily="34" charset="0"/>
              </a:rPr>
              <a:t>thiệu</a:t>
            </a:r>
            <a:r>
              <a:rPr lang="en-US" kern="0" dirty="0">
                <a:effectLst/>
                <a:ea typeface="Arial" panose="020B0604020202020204" pitchFamily="34" charset="0"/>
              </a:rPr>
              <a:t> </a:t>
            </a:r>
            <a:r>
              <a:rPr lang="en-US" kern="0" dirty="0" err="1">
                <a:effectLst/>
                <a:ea typeface="Arial" panose="020B0604020202020204" pitchFamily="34" charset="0"/>
              </a:rPr>
              <a:t>lần</a:t>
            </a:r>
            <a:r>
              <a:rPr lang="en-US" kern="0" dirty="0">
                <a:effectLst/>
                <a:ea typeface="Arial" panose="020B0604020202020204" pitchFamily="34" charset="0"/>
              </a:rPr>
              <a:t> </a:t>
            </a:r>
            <a:r>
              <a:rPr lang="en-US" kern="0" dirty="0" err="1">
                <a:effectLst/>
                <a:ea typeface="Arial" panose="020B0604020202020204" pitchFamily="34" charset="0"/>
              </a:rPr>
              <a:t>đầu</a:t>
            </a:r>
            <a:r>
              <a:rPr lang="en-US" kern="0" dirty="0">
                <a:effectLst/>
                <a:ea typeface="Arial" panose="020B0604020202020204" pitchFamily="34" charset="0"/>
              </a:rPr>
              <a:t> </a:t>
            </a:r>
            <a:r>
              <a:rPr lang="en-US" kern="0" dirty="0" err="1">
                <a:effectLst/>
                <a:ea typeface="Arial" panose="020B0604020202020204" pitchFamily="34" charset="0"/>
              </a:rPr>
              <a:t>vào</a:t>
            </a:r>
            <a:r>
              <a:rPr lang="en-US" kern="0" dirty="0">
                <a:effectLst/>
                <a:ea typeface="Arial" panose="020B0604020202020204" pitchFamily="34" charset="0"/>
              </a:rPr>
              <a:t> </a:t>
            </a:r>
            <a:r>
              <a:rPr lang="en-US" kern="0" dirty="0" err="1">
                <a:effectLst/>
                <a:ea typeface="Arial" panose="020B0604020202020204" pitchFamily="34" charset="0"/>
              </a:rPr>
              <a:t>những</a:t>
            </a:r>
            <a:r>
              <a:rPr lang="en-US" kern="0" dirty="0">
                <a:effectLst/>
                <a:ea typeface="Arial" panose="020B0604020202020204" pitchFamily="34" charset="0"/>
              </a:rPr>
              <a:t> </a:t>
            </a:r>
            <a:r>
              <a:rPr lang="en-US" kern="0" dirty="0" err="1">
                <a:effectLst/>
                <a:ea typeface="Arial" panose="020B0604020202020204" pitchFamily="34" charset="0"/>
              </a:rPr>
              <a:t>năm</a:t>
            </a:r>
            <a:r>
              <a:rPr lang="en-US" kern="0" dirty="0">
                <a:effectLst/>
                <a:ea typeface="Arial" panose="020B0604020202020204" pitchFamily="34" charset="0"/>
              </a:rPr>
              <a:t> 1980 </a:t>
            </a:r>
            <a:r>
              <a:rPr lang="en-US" kern="0" dirty="0" err="1">
                <a:effectLst/>
                <a:ea typeface="Arial" panose="020B0604020202020204" pitchFamily="34" charset="0"/>
              </a:rPr>
              <a:t>bởi</a:t>
            </a:r>
            <a:r>
              <a:rPr lang="en-US" kern="0" dirty="0">
                <a:effectLst/>
                <a:ea typeface="Arial" panose="020B0604020202020204" pitchFamily="34" charset="0"/>
              </a:rPr>
              <a:t> Yann LeCun, </a:t>
            </a:r>
            <a:r>
              <a:rPr lang="en-US" kern="0" dirty="0" err="1">
                <a:effectLst/>
                <a:ea typeface="Arial" panose="020B0604020202020204" pitchFamily="34" charset="0"/>
              </a:rPr>
              <a:t>một</a:t>
            </a:r>
            <a:r>
              <a:rPr lang="en-US" kern="0" dirty="0">
                <a:effectLst/>
                <a:ea typeface="Arial" panose="020B0604020202020204" pitchFamily="34" charset="0"/>
              </a:rPr>
              <a:t> </a:t>
            </a:r>
            <a:r>
              <a:rPr lang="en-US" kern="0" dirty="0" err="1">
                <a:effectLst/>
                <a:ea typeface="Arial" panose="020B0604020202020204" pitchFamily="34" charset="0"/>
              </a:rPr>
              <a:t>nhà</a:t>
            </a:r>
            <a:r>
              <a:rPr lang="en-US" kern="0" dirty="0">
                <a:effectLst/>
                <a:ea typeface="Arial" panose="020B0604020202020204" pitchFamily="34" charset="0"/>
              </a:rPr>
              <a:t> </a:t>
            </a:r>
            <a:r>
              <a:rPr lang="en-US" kern="0" dirty="0" err="1">
                <a:effectLst/>
                <a:ea typeface="Arial" panose="020B0604020202020204" pitchFamily="34" charset="0"/>
              </a:rPr>
              <a:t>nghiên</a:t>
            </a:r>
            <a:r>
              <a:rPr lang="en-US" kern="0" dirty="0">
                <a:effectLst/>
                <a:ea typeface="Arial" panose="020B0604020202020204" pitchFamily="34" charset="0"/>
              </a:rPr>
              <a:t> </a:t>
            </a:r>
            <a:r>
              <a:rPr lang="en-US" kern="0" dirty="0" err="1">
                <a:effectLst/>
                <a:ea typeface="Arial" panose="020B0604020202020204" pitchFamily="34" charset="0"/>
              </a:rPr>
              <a:t>cứu</a:t>
            </a:r>
            <a:r>
              <a:rPr lang="en-US" kern="0" dirty="0">
                <a:effectLst/>
                <a:ea typeface="Arial" panose="020B0604020202020204" pitchFamily="34" charset="0"/>
              </a:rPr>
              <a:t> </a:t>
            </a:r>
            <a:r>
              <a:rPr lang="en-US" kern="0" dirty="0" err="1">
                <a:effectLst/>
                <a:ea typeface="Arial" panose="020B0604020202020204" pitchFamily="34" charset="0"/>
              </a:rPr>
              <a:t>sau</a:t>
            </a:r>
            <a:r>
              <a:rPr lang="en-US" kern="0" dirty="0">
                <a:effectLst/>
                <a:ea typeface="Arial" panose="020B0604020202020204" pitchFamily="34" charset="0"/>
              </a:rPr>
              <a:t> </a:t>
            </a:r>
            <a:r>
              <a:rPr lang="en-US" kern="0" dirty="0" err="1">
                <a:effectLst/>
                <a:ea typeface="Arial" panose="020B0604020202020204" pitchFamily="34" charset="0"/>
              </a:rPr>
              <a:t>tiến</a:t>
            </a:r>
            <a:r>
              <a:rPr lang="en-US" kern="0" dirty="0">
                <a:effectLst/>
                <a:ea typeface="Arial" panose="020B0604020202020204" pitchFamily="34" charset="0"/>
              </a:rPr>
              <a:t> </a:t>
            </a:r>
            <a:r>
              <a:rPr lang="en-US" kern="0" dirty="0" err="1">
                <a:effectLst/>
                <a:ea typeface="Arial" panose="020B0604020202020204" pitchFamily="34" charset="0"/>
              </a:rPr>
              <a:t>sĩ</a:t>
            </a:r>
            <a:r>
              <a:rPr lang="en-US" kern="0" dirty="0">
                <a:effectLst/>
                <a:ea typeface="Arial" panose="020B0604020202020204" pitchFamily="34" charset="0"/>
              </a:rPr>
              <a:t> khoa </a:t>
            </a:r>
            <a:r>
              <a:rPr lang="en-US" kern="0" dirty="0" err="1">
                <a:effectLst/>
                <a:ea typeface="Arial" panose="020B0604020202020204" pitchFamily="34" charset="0"/>
              </a:rPr>
              <a:t>học</a:t>
            </a:r>
            <a:r>
              <a:rPr lang="en-US" kern="0" dirty="0">
                <a:effectLst/>
                <a:ea typeface="Arial" panose="020B0604020202020204" pitchFamily="34" charset="0"/>
              </a:rPr>
              <a:t> </a:t>
            </a:r>
            <a:r>
              <a:rPr lang="en-US" kern="0" dirty="0" err="1">
                <a:effectLst/>
                <a:ea typeface="Arial" panose="020B0604020202020204" pitchFamily="34" charset="0"/>
              </a:rPr>
              <a:t>máy</a:t>
            </a:r>
            <a:r>
              <a:rPr lang="en-US" kern="0" dirty="0">
                <a:effectLst/>
                <a:ea typeface="Arial" panose="020B0604020202020204" pitchFamily="34" charset="0"/>
              </a:rPr>
              <a:t> </a:t>
            </a:r>
            <a:r>
              <a:rPr lang="en-US" kern="0" dirty="0" err="1">
                <a:effectLst/>
                <a:ea typeface="Arial" panose="020B0604020202020204" pitchFamily="34" charset="0"/>
              </a:rPr>
              <a:t>tính</a:t>
            </a:r>
            <a:r>
              <a:rPr lang="en-US" kern="0" dirty="0">
                <a:effectLst/>
                <a:ea typeface="Arial" panose="020B0604020202020204" pitchFamily="34" charset="0"/>
              </a:rPr>
              <a:t>. </a:t>
            </a:r>
          </a:p>
          <a:p>
            <a:r>
              <a:rPr lang="en-US" kern="0" dirty="0" err="1">
                <a:effectLst/>
                <a:ea typeface="Arial" panose="020B0604020202020204" pitchFamily="34" charset="0"/>
              </a:rPr>
              <a:t>Kiến</a:t>
            </a:r>
            <a:r>
              <a:rPr lang="en-US" kern="0" dirty="0">
                <a:effectLst/>
                <a:ea typeface="Arial" panose="020B0604020202020204" pitchFamily="34" charset="0"/>
              </a:rPr>
              <a:t> </a:t>
            </a:r>
            <a:r>
              <a:rPr lang="en-US" kern="0" dirty="0" err="1">
                <a:effectLst/>
                <a:ea typeface="Arial" panose="020B0604020202020204" pitchFamily="34" charset="0"/>
              </a:rPr>
              <a:t>trúc</a:t>
            </a:r>
            <a:r>
              <a:rPr lang="en-US" kern="0" dirty="0">
                <a:effectLst/>
                <a:ea typeface="Arial" panose="020B0604020202020204" pitchFamily="34" charset="0"/>
              </a:rPr>
              <a:t> CNN </a:t>
            </a:r>
            <a:r>
              <a:rPr lang="en-US" kern="0" dirty="0" err="1">
                <a:effectLst/>
                <a:ea typeface="Arial" panose="020B0604020202020204" pitchFamily="34" charset="0"/>
              </a:rPr>
              <a:t>đặc</a:t>
            </a:r>
            <a:r>
              <a:rPr lang="en-US" kern="0" dirty="0">
                <a:effectLst/>
                <a:ea typeface="Arial" panose="020B0604020202020204" pitchFamily="34" charset="0"/>
              </a:rPr>
              <a:t> </a:t>
            </a:r>
            <a:r>
              <a:rPr lang="en-US" kern="0" dirty="0" err="1">
                <a:effectLst/>
                <a:ea typeface="Arial" panose="020B0604020202020204" pitchFamily="34" charset="0"/>
              </a:rPr>
              <a:t>biệt</a:t>
            </a:r>
            <a:r>
              <a:rPr lang="en-US" kern="0" dirty="0">
                <a:effectLst/>
                <a:ea typeface="Arial" panose="020B0604020202020204" pitchFamily="34" charset="0"/>
              </a:rPr>
              <a:t> </a:t>
            </a:r>
            <a:r>
              <a:rPr lang="en-US" kern="0" dirty="0" err="1">
                <a:effectLst/>
                <a:ea typeface="Arial" panose="020B0604020202020204" pitchFamily="34" charset="0"/>
              </a:rPr>
              <a:t>hữu</a:t>
            </a:r>
            <a:r>
              <a:rPr lang="en-US" kern="0" dirty="0">
                <a:effectLst/>
                <a:ea typeface="Arial" panose="020B0604020202020204" pitchFamily="34" charset="0"/>
              </a:rPr>
              <a:t> </a:t>
            </a:r>
            <a:r>
              <a:rPr lang="en-US" kern="0" dirty="0" err="1">
                <a:effectLst/>
                <a:ea typeface="Arial" panose="020B0604020202020204" pitchFamily="34" charset="0"/>
              </a:rPr>
              <a:t>ích</a:t>
            </a:r>
            <a:r>
              <a:rPr lang="en-US" kern="0" dirty="0">
                <a:effectLst/>
                <a:ea typeface="Arial" panose="020B0604020202020204" pitchFamily="34" charset="0"/>
              </a:rPr>
              <a:t> </a:t>
            </a:r>
            <a:r>
              <a:rPr lang="en-US" kern="0" dirty="0" err="1">
                <a:effectLst/>
                <a:ea typeface="Arial" panose="020B0604020202020204" pitchFamily="34" charset="0"/>
              </a:rPr>
              <a:t>cho</a:t>
            </a:r>
            <a:r>
              <a:rPr lang="en-US" kern="0" dirty="0">
                <a:effectLst/>
                <a:ea typeface="Arial" panose="020B0604020202020204" pitchFamily="34" charset="0"/>
              </a:rPr>
              <a:t> </a:t>
            </a:r>
            <a:r>
              <a:rPr lang="en-US" kern="0" dirty="0" err="1">
                <a:effectLst/>
                <a:ea typeface="Arial" panose="020B0604020202020204" pitchFamily="34" charset="0"/>
              </a:rPr>
              <a:t>nhận</a:t>
            </a:r>
            <a:r>
              <a:rPr lang="en-US" kern="0" dirty="0">
                <a:effectLst/>
                <a:ea typeface="Arial" panose="020B0604020202020204" pitchFamily="34" charset="0"/>
              </a:rPr>
              <a:t> </a:t>
            </a:r>
            <a:r>
              <a:rPr lang="en-US" kern="0" dirty="0" err="1">
                <a:effectLst/>
                <a:ea typeface="Arial" panose="020B0604020202020204" pitchFamily="34" charset="0"/>
              </a:rPr>
              <a:t>dạng</a:t>
            </a:r>
            <a:r>
              <a:rPr lang="en-US" kern="0" dirty="0">
                <a:effectLst/>
                <a:ea typeface="Arial" panose="020B0604020202020204" pitchFamily="34" charset="0"/>
              </a:rPr>
              <a:t> </a:t>
            </a:r>
            <a:r>
              <a:rPr lang="en-US" kern="0" dirty="0" err="1">
                <a:effectLst/>
                <a:ea typeface="Arial" panose="020B0604020202020204" pitchFamily="34" charset="0"/>
              </a:rPr>
              <a:t>hình</a:t>
            </a:r>
            <a:r>
              <a:rPr lang="en-US" kern="0" dirty="0">
                <a:effectLst/>
                <a:ea typeface="Arial" panose="020B0604020202020204" pitchFamily="34" charset="0"/>
              </a:rPr>
              <a:t> </a:t>
            </a:r>
            <a:r>
              <a:rPr lang="en-US" kern="0" dirty="0" err="1">
                <a:effectLst/>
                <a:ea typeface="Arial" panose="020B0604020202020204" pitchFamily="34" charset="0"/>
              </a:rPr>
              <a:t>ảnh</a:t>
            </a:r>
            <a:r>
              <a:rPr lang="en-US" kern="0" dirty="0">
                <a:effectLst/>
                <a:ea typeface="Arial" panose="020B0604020202020204" pitchFamily="34" charset="0"/>
              </a:rPr>
              <a:t> </a:t>
            </a:r>
            <a:r>
              <a:rPr lang="en-US" kern="0" dirty="0" err="1">
                <a:effectLst/>
                <a:ea typeface="Arial" panose="020B0604020202020204" pitchFamily="34" charset="0"/>
              </a:rPr>
              <a:t>và</a:t>
            </a:r>
            <a:r>
              <a:rPr lang="en-US" kern="0" dirty="0">
                <a:effectLst/>
                <a:ea typeface="Arial" panose="020B0604020202020204" pitchFamily="34" charset="0"/>
              </a:rPr>
              <a:t> </a:t>
            </a:r>
            <a:r>
              <a:rPr lang="en-US" kern="0" dirty="0" err="1">
                <a:effectLst/>
                <a:ea typeface="Arial" panose="020B0604020202020204" pitchFamily="34" charset="0"/>
              </a:rPr>
              <a:t>phân</a:t>
            </a:r>
            <a:r>
              <a:rPr lang="en-US" kern="0" dirty="0">
                <a:effectLst/>
                <a:ea typeface="Arial" panose="020B0604020202020204" pitchFamily="34" charset="0"/>
              </a:rPr>
              <a:t> </a:t>
            </a:r>
            <a:r>
              <a:rPr lang="en-US" kern="0" dirty="0" err="1">
                <a:effectLst/>
                <a:ea typeface="Arial" panose="020B0604020202020204" pitchFamily="34" charset="0"/>
              </a:rPr>
              <a:t>loại</a:t>
            </a:r>
            <a:r>
              <a:rPr lang="en-US" kern="0" dirty="0">
                <a:effectLst/>
                <a:ea typeface="Arial" panose="020B0604020202020204" pitchFamily="34" charset="0"/>
              </a:rPr>
              <a:t> </a:t>
            </a:r>
            <a:r>
              <a:rPr lang="en-US" kern="0" dirty="0" err="1">
                <a:effectLst/>
                <a:ea typeface="Arial" panose="020B0604020202020204" pitchFamily="34" charset="0"/>
              </a:rPr>
              <a:t>hình</a:t>
            </a:r>
            <a:r>
              <a:rPr lang="en-US" kern="0" dirty="0">
                <a:effectLst/>
                <a:ea typeface="Arial" panose="020B0604020202020204" pitchFamily="34" charset="0"/>
              </a:rPr>
              <a:t> </a:t>
            </a:r>
            <a:r>
              <a:rPr lang="en-US" kern="0" dirty="0" err="1">
                <a:effectLst/>
                <a:ea typeface="Arial" panose="020B0604020202020204" pitchFamily="34" charset="0"/>
              </a:rPr>
              <a:t>ảnh</a:t>
            </a:r>
            <a:r>
              <a:rPr lang="en-US" kern="0" dirty="0">
                <a:effectLst/>
                <a:ea typeface="Arial" panose="020B0604020202020204" pitchFamily="34" charset="0"/>
              </a:rPr>
              <a:t>.</a:t>
            </a:r>
            <a:endParaRPr lang="en-US" i="1" u="sng" dirty="0"/>
          </a:p>
        </p:txBody>
      </p:sp>
    </p:spTree>
    <p:extLst>
      <p:ext uri="{BB962C8B-B14F-4D97-AF65-F5344CB8AC3E}">
        <p14:creationId xmlns:p14="http://schemas.microsoft.com/office/powerpoint/2010/main" val="3843819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88A2-52DA-502E-3F17-7199F3B18686}"/>
              </a:ext>
            </a:extLst>
          </p:cNvPr>
          <p:cNvSpPr>
            <a:spLocks noGrp="1"/>
          </p:cNvSpPr>
          <p:nvPr>
            <p:ph type="title"/>
          </p:nvPr>
        </p:nvSpPr>
        <p:spPr/>
        <p:txBody>
          <a:bodyPr/>
          <a:lstStyle/>
          <a:p>
            <a:r>
              <a:rPr lang="en-US">
                <a:latin typeface="Arial"/>
                <a:cs typeface="Arial"/>
              </a:rPr>
              <a:t>Support Vector Machine - SVM</a:t>
            </a:r>
            <a:endParaRPr lang="en-US" b="0">
              <a:latin typeface="Arial"/>
              <a:cs typeface="Arial"/>
            </a:endParaRPr>
          </a:p>
        </p:txBody>
      </p:sp>
      <p:sp>
        <p:nvSpPr>
          <p:cNvPr id="4" name="Slide Number Placeholder 3">
            <a:extLst>
              <a:ext uri="{FF2B5EF4-FFF2-40B4-BE49-F238E27FC236}">
                <a16:creationId xmlns:a16="http://schemas.microsoft.com/office/drawing/2014/main" id="{74631DB5-0492-CF0D-73CE-BD917FFFD6EC}"/>
              </a:ext>
            </a:extLst>
          </p:cNvPr>
          <p:cNvSpPr>
            <a:spLocks noGrp="1"/>
          </p:cNvSpPr>
          <p:nvPr>
            <p:ph type="sldNum" sz="quarter" idx="12"/>
          </p:nvPr>
        </p:nvSpPr>
        <p:spPr/>
        <p:txBody>
          <a:bodyPr/>
          <a:lstStyle/>
          <a:p>
            <a:fld id="{B487F271-60DF-4592-BB7F-B45BB4441AA9}" type="slidenum">
              <a:rPr lang="en-US" smtClean="0"/>
              <a:pPr/>
              <a:t>24</a:t>
            </a:fld>
            <a:endParaRPr lang="en-US"/>
          </a:p>
        </p:txBody>
      </p:sp>
      <p:sp>
        <p:nvSpPr>
          <p:cNvPr id="3" name="Hộp Văn bản 2">
            <a:extLst>
              <a:ext uri="{FF2B5EF4-FFF2-40B4-BE49-F238E27FC236}">
                <a16:creationId xmlns:a16="http://schemas.microsoft.com/office/drawing/2014/main" id="{347F8834-C3A1-8821-07D4-98156777A880}"/>
              </a:ext>
            </a:extLst>
          </p:cNvPr>
          <p:cNvSpPr txBox="1"/>
          <p:nvPr/>
        </p:nvSpPr>
        <p:spPr>
          <a:xfrm>
            <a:off x="71718" y="968189"/>
            <a:ext cx="8898546"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500" b="0" i="0">
                <a:solidFill>
                  <a:srgbClr val="1F1F1F"/>
                </a:solidFill>
                <a:effectLst/>
              </a:rPr>
              <a:t>SVM được phát triển bởi Vapnik và Chervonenkis vào những năm 1960 </a:t>
            </a:r>
            <a:endParaRPr lang="en-US" sz="2500" b="0" i="0">
              <a:solidFill>
                <a:srgbClr val="1F1F1F"/>
              </a:solidFill>
              <a:effectLst/>
            </a:endParaRPr>
          </a:p>
          <a:p>
            <a:endParaRPr lang="en-US" sz="2500">
              <a:solidFill>
                <a:srgbClr val="1F1F1F"/>
              </a:solidFill>
              <a:cs typeface="Arial"/>
            </a:endParaRPr>
          </a:p>
          <a:p>
            <a:r>
              <a:rPr lang="vi-VN" sz="2500" b="0" i="0">
                <a:effectLst/>
              </a:rPr>
              <a:t>Vào những năm 1990, Vapnik và Corinna Cortes giới thiệu</a:t>
            </a:r>
            <a:r>
              <a:rPr lang="en-US" sz="2500" b="0" i="0">
                <a:effectLst/>
              </a:rPr>
              <a:t> </a:t>
            </a:r>
            <a:r>
              <a:rPr lang="en-US" sz="2500" b="0" i="0" err="1">
                <a:effectLst/>
                <a:latin typeface="Arial" panose="020B0604020202020204" pitchFamily="34" charset="0"/>
                <a:cs typeface="Arial" panose="020B0604020202020204" pitchFamily="34" charset="0"/>
              </a:rPr>
              <a:t>lại</a:t>
            </a:r>
            <a:r>
              <a:rPr lang="vi-VN" sz="2500" b="0" i="0">
                <a:effectLst/>
              </a:rPr>
              <a:t>. </a:t>
            </a:r>
            <a:endParaRPr lang="en-US" sz="2500" b="0" i="0">
              <a:effectLst/>
            </a:endParaRPr>
          </a:p>
          <a:p>
            <a:endParaRPr lang="en-US" sz="2400" b="0" i="0">
              <a:effectLst/>
            </a:endParaRPr>
          </a:p>
        </p:txBody>
      </p:sp>
      <p:pic>
        <p:nvPicPr>
          <p:cNvPr id="6" name="Picture 5" descr="A diagram of a graph&#10;&#10;Description automatically generated">
            <a:extLst>
              <a:ext uri="{FF2B5EF4-FFF2-40B4-BE49-F238E27FC236}">
                <a16:creationId xmlns:a16="http://schemas.microsoft.com/office/drawing/2014/main" id="{69E3C5AD-60C5-C799-5693-9A86BCC64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864" y="2843006"/>
            <a:ext cx="4934235" cy="3289490"/>
          </a:xfrm>
          <a:prstGeom prst="rect">
            <a:avLst/>
          </a:prstGeom>
        </p:spPr>
      </p:pic>
    </p:spTree>
    <p:extLst>
      <p:ext uri="{BB962C8B-B14F-4D97-AF65-F5344CB8AC3E}">
        <p14:creationId xmlns:p14="http://schemas.microsoft.com/office/powerpoint/2010/main" val="1790386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88A2-52DA-502E-3F17-7199F3B18686}"/>
              </a:ext>
            </a:extLst>
          </p:cNvPr>
          <p:cNvSpPr>
            <a:spLocks noGrp="1"/>
          </p:cNvSpPr>
          <p:nvPr>
            <p:ph type="title"/>
          </p:nvPr>
        </p:nvSpPr>
        <p:spPr/>
        <p:txBody>
          <a:bodyPr/>
          <a:lstStyle/>
          <a:p>
            <a:r>
              <a:rPr lang="en-US">
                <a:latin typeface="Arial"/>
                <a:cs typeface="Arial"/>
              </a:rPr>
              <a:t>Support Vector Machine - SVM</a:t>
            </a:r>
            <a:endParaRPr lang="en-US" b="0">
              <a:latin typeface="Arial"/>
              <a:cs typeface="Arial"/>
            </a:endParaRPr>
          </a:p>
        </p:txBody>
      </p:sp>
      <p:sp>
        <p:nvSpPr>
          <p:cNvPr id="4" name="Slide Number Placeholder 3">
            <a:extLst>
              <a:ext uri="{FF2B5EF4-FFF2-40B4-BE49-F238E27FC236}">
                <a16:creationId xmlns:a16="http://schemas.microsoft.com/office/drawing/2014/main" id="{74631DB5-0492-CF0D-73CE-BD917FFFD6EC}"/>
              </a:ext>
            </a:extLst>
          </p:cNvPr>
          <p:cNvSpPr>
            <a:spLocks noGrp="1"/>
          </p:cNvSpPr>
          <p:nvPr>
            <p:ph type="sldNum" sz="quarter" idx="12"/>
          </p:nvPr>
        </p:nvSpPr>
        <p:spPr/>
        <p:txBody>
          <a:bodyPr/>
          <a:lstStyle/>
          <a:p>
            <a:fld id="{B487F271-60DF-4592-BB7F-B45BB4441AA9}" type="slidenum">
              <a:rPr lang="en-US" smtClean="0"/>
              <a:pPr/>
              <a:t>25</a:t>
            </a:fld>
            <a:endParaRPr lang="en-US"/>
          </a:p>
        </p:txBody>
      </p:sp>
      <p:sp>
        <p:nvSpPr>
          <p:cNvPr id="3" name="Hộp Văn bản 2">
            <a:extLst>
              <a:ext uri="{FF2B5EF4-FFF2-40B4-BE49-F238E27FC236}">
                <a16:creationId xmlns:a16="http://schemas.microsoft.com/office/drawing/2014/main" id="{347F8834-C3A1-8821-07D4-98156777A880}"/>
              </a:ext>
            </a:extLst>
          </p:cNvPr>
          <p:cNvSpPr txBox="1"/>
          <p:nvPr/>
        </p:nvSpPr>
        <p:spPr>
          <a:xfrm>
            <a:off x="71718" y="968189"/>
            <a:ext cx="8982634" cy="20640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2400" b="0" i="0">
                <a:effectLst/>
              </a:rPr>
              <a:t>SVM được ứng dụng trong nhiều lĩnh vực khác nhau, bao gồm:</a:t>
            </a:r>
          </a:p>
          <a:p>
            <a:pPr algn="l">
              <a:lnSpc>
                <a:spcPct val="150000"/>
              </a:lnSpc>
              <a:buFont typeface="Arial" panose="020B0604020202020204" pitchFamily="34" charset="0"/>
              <a:buChar char="•"/>
            </a:pPr>
            <a:r>
              <a:rPr lang="en-US" sz="2400" b="0" i="0">
                <a:effectLst/>
              </a:rPr>
              <a:t> </a:t>
            </a:r>
            <a:r>
              <a:rPr lang="vi-VN" sz="2400" b="0" i="0">
                <a:effectLst/>
              </a:rPr>
              <a:t>Phân loại văn bản, hình ảnh</a:t>
            </a:r>
            <a:r>
              <a:rPr lang="en-US" sz="2400" b="0" i="0">
                <a:effectLst/>
              </a:rPr>
              <a:t>.</a:t>
            </a:r>
          </a:p>
          <a:p>
            <a:pPr algn="l">
              <a:lnSpc>
                <a:spcPct val="150000"/>
              </a:lnSpc>
              <a:buFont typeface="Arial" panose="020B0604020202020204" pitchFamily="34" charset="0"/>
              <a:buChar char="•"/>
            </a:pPr>
            <a:r>
              <a:rPr lang="en-US" sz="2400" b="0" i="0">
                <a:effectLst/>
              </a:rPr>
              <a:t> </a:t>
            </a:r>
            <a:r>
              <a:rPr lang="vi-VN" sz="2400" b="0" i="0">
                <a:effectLst/>
              </a:rPr>
              <a:t>Xác định đối tượng trong ảnh.</a:t>
            </a:r>
          </a:p>
          <a:p>
            <a:pPr algn="l">
              <a:lnSpc>
                <a:spcPct val="150000"/>
              </a:lnSpc>
              <a:buFont typeface="Arial" panose="020B0604020202020204" pitchFamily="34" charset="0"/>
              <a:buChar char="•"/>
            </a:pPr>
            <a:r>
              <a:rPr lang="en-US" sz="2400" b="0" i="0">
                <a:effectLst/>
              </a:rPr>
              <a:t> </a:t>
            </a:r>
            <a:r>
              <a:rPr lang="vi-VN" sz="2400" b="0" i="0">
                <a:effectLst/>
              </a:rPr>
              <a:t>Nhận dạng khuôn mặt.</a:t>
            </a:r>
          </a:p>
        </p:txBody>
      </p:sp>
    </p:spTree>
    <p:extLst>
      <p:ext uri="{BB962C8B-B14F-4D97-AF65-F5344CB8AC3E}">
        <p14:creationId xmlns:p14="http://schemas.microsoft.com/office/powerpoint/2010/main" val="769463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88A2-52DA-502E-3F17-7199F3B18686}"/>
              </a:ext>
            </a:extLst>
          </p:cNvPr>
          <p:cNvSpPr>
            <a:spLocks noGrp="1"/>
          </p:cNvSpPr>
          <p:nvPr>
            <p:ph type="title"/>
          </p:nvPr>
        </p:nvSpPr>
        <p:spPr/>
        <p:txBody>
          <a:bodyPr/>
          <a:lstStyle/>
          <a:p>
            <a:r>
              <a:rPr lang="en-US" err="1"/>
              <a:t>Softmax</a:t>
            </a:r>
            <a:r>
              <a:rPr lang="en-US"/>
              <a:t> Regression</a:t>
            </a:r>
            <a:endParaRPr lang="en-US" b="0">
              <a:latin typeface="Arial"/>
              <a:cs typeface="Arial"/>
            </a:endParaRPr>
          </a:p>
        </p:txBody>
      </p:sp>
      <p:sp>
        <p:nvSpPr>
          <p:cNvPr id="4" name="Slide Number Placeholder 3">
            <a:extLst>
              <a:ext uri="{FF2B5EF4-FFF2-40B4-BE49-F238E27FC236}">
                <a16:creationId xmlns:a16="http://schemas.microsoft.com/office/drawing/2014/main" id="{74631DB5-0492-CF0D-73CE-BD917FFFD6EC}"/>
              </a:ext>
            </a:extLst>
          </p:cNvPr>
          <p:cNvSpPr>
            <a:spLocks noGrp="1"/>
          </p:cNvSpPr>
          <p:nvPr>
            <p:ph type="sldNum" sz="quarter" idx="12"/>
          </p:nvPr>
        </p:nvSpPr>
        <p:spPr/>
        <p:txBody>
          <a:bodyPr/>
          <a:lstStyle/>
          <a:p>
            <a:fld id="{B487F271-60DF-4592-BB7F-B45BB4441AA9}" type="slidenum">
              <a:rPr lang="en-US" smtClean="0"/>
              <a:pPr/>
              <a:t>26</a:t>
            </a:fld>
            <a:endParaRPr lang="en-US"/>
          </a:p>
        </p:txBody>
      </p:sp>
      <p:sp>
        <p:nvSpPr>
          <p:cNvPr id="9" name="Hộp Văn bản 2">
            <a:extLst>
              <a:ext uri="{FF2B5EF4-FFF2-40B4-BE49-F238E27FC236}">
                <a16:creationId xmlns:a16="http://schemas.microsoft.com/office/drawing/2014/main" id="{F2B6B441-CD54-5AC8-5771-BDF170E482CD}"/>
              </a:ext>
            </a:extLst>
          </p:cNvPr>
          <p:cNvSpPr txBox="1"/>
          <p:nvPr/>
        </p:nvSpPr>
        <p:spPr>
          <a:xfrm>
            <a:off x="80683" y="1013909"/>
            <a:ext cx="898263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0" i="0">
                <a:effectLst/>
                <a:latin typeface="Arial" panose="020B0604020202020204" pitchFamily="34" charset="0"/>
                <a:cs typeface="Arial" panose="020B0604020202020204" pitchFamily="34" charset="0"/>
              </a:rPr>
              <a:t>Multinomial Logistic </a:t>
            </a:r>
            <a:r>
              <a:rPr lang="en-US" sz="2500">
                <a:latin typeface="Arial" panose="020B0604020202020204" pitchFamily="34" charset="0"/>
                <a:cs typeface="Arial" panose="020B0604020202020204" pitchFamily="34" charset="0"/>
              </a:rPr>
              <a:t>R</a:t>
            </a:r>
            <a:r>
              <a:rPr lang="en-US" sz="2500" b="0" i="0">
                <a:effectLst/>
                <a:latin typeface="Arial" panose="020B0604020202020204" pitchFamily="34" charset="0"/>
                <a:cs typeface="Arial" panose="020B0604020202020204" pitchFamily="34" charset="0"/>
              </a:rPr>
              <a:t>egression(</a:t>
            </a:r>
            <a:r>
              <a:rPr lang="en-US" sz="2500" b="0" i="0" err="1">
                <a:effectLst/>
                <a:latin typeface="Arial" panose="020B0604020202020204" pitchFamily="34" charset="0"/>
                <a:cs typeface="Arial" panose="020B0604020202020204" pitchFamily="34" charset="0"/>
              </a:rPr>
              <a:t>Softmax</a:t>
            </a:r>
            <a:r>
              <a:rPr lang="en-US" sz="2500" b="0" i="0">
                <a:effectLst/>
                <a:latin typeface="Arial" panose="020B0604020202020204" pitchFamily="34" charset="0"/>
                <a:cs typeface="Arial" panose="020B0604020202020204" pitchFamily="34" charset="0"/>
              </a:rPr>
              <a:t> Regression) </a:t>
            </a:r>
            <a:r>
              <a:rPr lang="en-US" sz="2500" b="0" i="0" err="1">
                <a:effectLst/>
                <a:latin typeface="Arial" panose="020B0604020202020204" pitchFamily="34" charset="0"/>
                <a:cs typeface="Arial" panose="020B0604020202020204" pitchFamily="34" charset="0"/>
              </a:rPr>
              <a:t>là</a:t>
            </a:r>
            <a:r>
              <a:rPr lang="en-US" sz="2500" b="0" i="0">
                <a:effectLst/>
                <a:latin typeface="Arial" panose="020B0604020202020204" pitchFamily="34" charset="0"/>
                <a:cs typeface="Arial" panose="020B0604020202020204" pitchFamily="34" charset="0"/>
              </a:rPr>
              <a:t> một </a:t>
            </a:r>
            <a:r>
              <a:rPr lang="en-US" sz="2500" b="0" i="0" err="1">
                <a:effectLst/>
                <a:latin typeface="Arial" panose="020B0604020202020204" pitchFamily="34" charset="0"/>
                <a:cs typeface="Arial" panose="020B0604020202020204" pitchFamily="34" charset="0"/>
              </a:rPr>
              <a:t>phần</a:t>
            </a:r>
            <a:r>
              <a:rPr lang="en-US" sz="2500" b="0" i="0">
                <a:effectLst/>
                <a:latin typeface="Arial" panose="020B0604020202020204" pitchFamily="34" charset="0"/>
                <a:cs typeface="Arial" panose="020B0604020202020204" pitchFamily="34" charset="0"/>
              </a:rPr>
              <a:t> </a:t>
            </a:r>
            <a:r>
              <a:rPr lang="en-US" sz="2500" b="0" i="0" err="1">
                <a:effectLst/>
                <a:latin typeface="Arial" panose="020B0604020202020204" pitchFamily="34" charset="0"/>
                <a:cs typeface="Arial" panose="020B0604020202020204" pitchFamily="34" charset="0"/>
              </a:rPr>
              <a:t>mở</a:t>
            </a:r>
            <a:r>
              <a:rPr lang="en-US" sz="2500" b="0" i="0">
                <a:effectLst/>
                <a:latin typeface="Arial" panose="020B0604020202020204" pitchFamily="34" charset="0"/>
                <a:cs typeface="Arial" panose="020B0604020202020204" pitchFamily="34" charset="0"/>
              </a:rPr>
              <a:t> </a:t>
            </a:r>
            <a:r>
              <a:rPr lang="en-US" sz="2500" b="0" i="0" err="1">
                <a:effectLst/>
                <a:latin typeface="Arial" panose="020B0604020202020204" pitchFamily="34" charset="0"/>
                <a:cs typeface="Arial" panose="020B0604020202020204" pitchFamily="34" charset="0"/>
              </a:rPr>
              <a:t>rộng</a:t>
            </a:r>
            <a:r>
              <a:rPr lang="en-US" sz="2500" b="0" i="0">
                <a:effectLst/>
                <a:latin typeface="Arial" panose="020B0604020202020204" pitchFamily="34" charset="0"/>
                <a:cs typeface="Arial" panose="020B0604020202020204" pitchFamily="34" charset="0"/>
              </a:rPr>
              <a:t> </a:t>
            </a:r>
            <a:r>
              <a:rPr lang="en-US" sz="2500" b="0" i="0" err="1">
                <a:effectLst/>
                <a:latin typeface="Arial" panose="020B0604020202020204" pitchFamily="34" charset="0"/>
                <a:cs typeface="Arial" panose="020B0604020202020204" pitchFamily="34" charset="0"/>
              </a:rPr>
              <a:t>của</a:t>
            </a:r>
            <a:r>
              <a:rPr lang="en-US" sz="2500" b="0" i="0">
                <a:effectLst/>
                <a:latin typeface="Arial" panose="020B0604020202020204" pitchFamily="34" charset="0"/>
                <a:cs typeface="Arial" panose="020B0604020202020204" pitchFamily="34" charset="0"/>
              </a:rPr>
              <a:t> Logistic </a:t>
            </a:r>
            <a:r>
              <a:rPr lang="en-US" sz="2500">
                <a:latin typeface="Arial" panose="020B0604020202020204" pitchFamily="34" charset="0"/>
                <a:cs typeface="Arial" panose="020B0604020202020204" pitchFamily="34" charset="0"/>
              </a:rPr>
              <a:t>R</a:t>
            </a:r>
            <a:r>
              <a:rPr lang="en-US" sz="2500" b="0" i="0">
                <a:effectLst/>
                <a:latin typeface="Arial" panose="020B0604020202020204" pitchFamily="34" charset="0"/>
                <a:cs typeface="Arial" panose="020B0604020202020204" pitchFamily="34" charset="0"/>
              </a:rPr>
              <a:t>egression </a:t>
            </a:r>
            <a:r>
              <a:rPr lang="en-US" sz="2500" b="0" i="0" err="1">
                <a:effectLst/>
                <a:latin typeface="Arial" panose="020B0604020202020204" pitchFamily="34" charset="0"/>
                <a:cs typeface="Arial" panose="020B0604020202020204" pitchFamily="34" charset="0"/>
              </a:rPr>
              <a:t>để</a:t>
            </a:r>
            <a:r>
              <a:rPr lang="en-US" sz="2500" b="0" i="0">
                <a:effectLst/>
                <a:latin typeface="Arial" panose="020B0604020202020204" pitchFamily="34" charset="0"/>
                <a:cs typeface="Arial" panose="020B0604020202020204" pitchFamily="34" charset="0"/>
              </a:rPr>
              <a:t> </a:t>
            </a:r>
            <a:r>
              <a:rPr lang="en-US" sz="2500" b="0" i="0" err="1">
                <a:effectLst/>
                <a:latin typeface="Arial" panose="020B0604020202020204" pitchFamily="34" charset="0"/>
                <a:cs typeface="Arial" panose="020B0604020202020204" pitchFamily="34" charset="0"/>
              </a:rPr>
              <a:t>phân</a:t>
            </a:r>
            <a:r>
              <a:rPr lang="en-US" sz="2500" b="0" i="0">
                <a:effectLst/>
                <a:latin typeface="Arial" panose="020B0604020202020204" pitchFamily="34" charset="0"/>
                <a:cs typeface="Arial" panose="020B0604020202020204" pitchFamily="34" charset="0"/>
              </a:rPr>
              <a:t> </a:t>
            </a:r>
            <a:r>
              <a:rPr lang="en-US" sz="2500" b="0" i="0" err="1">
                <a:effectLst/>
                <a:latin typeface="Arial" panose="020B0604020202020204" pitchFamily="34" charset="0"/>
                <a:cs typeface="Arial" panose="020B0604020202020204" pitchFamily="34" charset="0"/>
              </a:rPr>
              <a:t>loại</a:t>
            </a:r>
            <a:r>
              <a:rPr lang="en-US" sz="2500" b="0" i="0">
                <a:effectLst/>
                <a:latin typeface="Arial" panose="020B0604020202020204" pitchFamily="34" charset="0"/>
                <a:cs typeface="Arial" panose="020B0604020202020204" pitchFamily="34" charset="0"/>
              </a:rPr>
              <a:t> </a:t>
            </a:r>
            <a:r>
              <a:rPr lang="en-US" sz="2500" b="0" i="0" err="1">
                <a:effectLst/>
                <a:latin typeface="Arial" panose="020B0604020202020204" pitchFamily="34" charset="0"/>
                <a:cs typeface="Arial" panose="020B0604020202020204" pitchFamily="34" charset="0"/>
              </a:rPr>
              <a:t>dữ</a:t>
            </a:r>
            <a:r>
              <a:rPr lang="en-US" sz="2500" b="0" i="0">
                <a:effectLst/>
                <a:latin typeface="Arial" panose="020B0604020202020204" pitchFamily="34" charset="0"/>
                <a:cs typeface="Arial" panose="020B0604020202020204" pitchFamily="34" charset="0"/>
              </a:rPr>
              <a:t> liệu </a:t>
            </a:r>
            <a:r>
              <a:rPr lang="en-US" sz="2500" b="0" i="0" err="1">
                <a:effectLst/>
                <a:latin typeface="Arial" panose="020B0604020202020204" pitchFamily="34" charset="0"/>
                <a:cs typeface="Arial" panose="020B0604020202020204" pitchFamily="34" charset="0"/>
              </a:rPr>
              <a:t>thành</a:t>
            </a:r>
            <a:r>
              <a:rPr lang="en-US" sz="2500" b="0" i="0">
                <a:effectLst/>
                <a:latin typeface="Arial" panose="020B0604020202020204" pitchFamily="34" charset="0"/>
                <a:cs typeface="Arial" panose="020B0604020202020204" pitchFamily="34" charset="0"/>
              </a:rPr>
              <a:t> </a:t>
            </a:r>
            <a:r>
              <a:rPr lang="en-US" sz="2500" b="0" i="0" err="1">
                <a:effectLst/>
                <a:latin typeface="Arial" panose="020B0604020202020204" pitchFamily="34" charset="0"/>
                <a:cs typeface="Arial" panose="020B0604020202020204" pitchFamily="34" charset="0"/>
              </a:rPr>
              <a:t>nhiều</a:t>
            </a:r>
            <a:r>
              <a:rPr lang="en-US" sz="2500" b="0" i="0">
                <a:effectLst/>
                <a:latin typeface="Arial" panose="020B0604020202020204" pitchFamily="34" charset="0"/>
                <a:cs typeface="Arial" panose="020B0604020202020204" pitchFamily="34" charset="0"/>
              </a:rPr>
              <a:t> </a:t>
            </a:r>
            <a:r>
              <a:rPr lang="en-US" sz="2500" b="0" i="0" err="1">
                <a:effectLst/>
                <a:latin typeface="Arial" panose="020B0604020202020204" pitchFamily="34" charset="0"/>
                <a:cs typeface="Arial" panose="020B0604020202020204" pitchFamily="34" charset="0"/>
              </a:rPr>
              <a:t>lớp</a:t>
            </a:r>
            <a:r>
              <a:rPr lang="en-US" sz="2500" b="0" i="0">
                <a:effectLst/>
                <a:latin typeface="Arial" panose="020B0604020202020204" pitchFamily="34" charset="0"/>
                <a:cs typeface="Arial" panose="020B0604020202020204" pitchFamily="34" charset="0"/>
              </a:rPr>
              <a:t>.</a:t>
            </a:r>
          </a:p>
          <a:p>
            <a:endParaRPr lang="en-US" sz="2500">
              <a:latin typeface="Arial" panose="020B0604020202020204" pitchFamily="34" charset="0"/>
              <a:cs typeface="Arial" panose="020B0604020202020204" pitchFamily="34" charset="0"/>
            </a:endParaRPr>
          </a:p>
        </p:txBody>
      </p:sp>
      <p:pic>
        <p:nvPicPr>
          <p:cNvPr id="3" name="Picture 2" descr="A diagram of a machine learning&#10;&#10;Description automatically generated">
            <a:extLst>
              <a:ext uri="{FF2B5EF4-FFF2-40B4-BE49-F238E27FC236}">
                <a16:creationId xmlns:a16="http://schemas.microsoft.com/office/drawing/2014/main" id="{BE6EFED1-7E23-5CBE-F97A-621883BA7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659" y="2816352"/>
            <a:ext cx="6054645" cy="3265183"/>
          </a:xfrm>
          <a:prstGeom prst="rect">
            <a:avLst/>
          </a:prstGeom>
        </p:spPr>
      </p:pic>
    </p:spTree>
    <p:extLst>
      <p:ext uri="{BB962C8B-B14F-4D97-AF65-F5344CB8AC3E}">
        <p14:creationId xmlns:p14="http://schemas.microsoft.com/office/powerpoint/2010/main" val="1844378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lnSpcReduction="10000"/>
          </a:bodyPr>
          <a:lstStyle/>
          <a:p>
            <a:pPr marL="292735" indent="-292735" defTabSz="385571">
              <a:spcBef>
                <a:spcPts val="2700"/>
              </a:spcBef>
              <a:defRPr sz="1800"/>
            </a:pPr>
            <a:r>
              <a:rPr lang="vi-VN" sz="3000" b="1">
                <a:latin typeface="Arial"/>
                <a:cs typeface="Arial"/>
              </a:rPr>
              <a:t>Phần I: </a:t>
            </a:r>
            <a:r>
              <a:rPr lang="en-US" sz="3000" b="1" err="1">
                <a:latin typeface="Arial"/>
                <a:cs typeface="Arial"/>
              </a:rPr>
              <a:t>Giới</a:t>
            </a:r>
            <a:r>
              <a:rPr lang="en-US" sz="3000" b="1">
                <a:latin typeface="Arial"/>
                <a:cs typeface="Arial"/>
              </a:rPr>
              <a:t> </a:t>
            </a:r>
            <a:r>
              <a:rPr lang="en-US" sz="3000" b="1" err="1">
                <a:latin typeface="Arial"/>
                <a:cs typeface="Arial"/>
              </a:rPr>
              <a:t>thiệu</a:t>
            </a:r>
            <a:r>
              <a:rPr lang="en-US" sz="3000" b="1">
                <a:latin typeface="Arial"/>
                <a:cs typeface="Arial"/>
              </a:rPr>
              <a:t> </a:t>
            </a:r>
            <a:r>
              <a:rPr lang="en-US" sz="3000" b="1" err="1">
                <a:latin typeface="Arial"/>
                <a:cs typeface="Arial"/>
              </a:rPr>
              <a:t>bài</a:t>
            </a:r>
            <a:r>
              <a:rPr lang="en-US" sz="3000" b="1">
                <a:latin typeface="Arial"/>
                <a:cs typeface="Arial"/>
              </a:rPr>
              <a:t> </a:t>
            </a:r>
            <a:r>
              <a:rPr lang="en-US" sz="3000" b="1" err="1">
                <a:latin typeface="Arial"/>
                <a:cs typeface="Arial"/>
              </a:rPr>
              <a:t>toán</a:t>
            </a:r>
            <a:endParaRPr lang="en-US" sz="3000" b="1">
              <a:latin typeface="Arial"/>
              <a:cs typeface="Arial"/>
            </a:endParaRPr>
          </a:p>
          <a:p>
            <a:pPr marL="292735" indent="-292735" defTabSz="385571">
              <a:spcBef>
                <a:spcPts val="2700"/>
              </a:spcBef>
              <a:defRPr sz="1800"/>
            </a:pPr>
            <a:r>
              <a:rPr lang="en-US" sz="3000" b="1" err="1">
                <a:latin typeface="Arial"/>
                <a:cs typeface="Arial"/>
              </a:rPr>
              <a:t>Phần</a:t>
            </a:r>
            <a:r>
              <a:rPr lang="en-US" sz="3000" b="1">
                <a:latin typeface="Arial"/>
                <a:cs typeface="Arial"/>
              </a:rPr>
              <a:t> II: Giai </a:t>
            </a:r>
            <a:r>
              <a:rPr lang="en-US" sz="3000" b="1" err="1">
                <a:latin typeface="Arial"/>
                <a:cs typeface="Arial"/>
              </a:rPr>
              <a:t>đoạn</a:t>
            </a:r>
            <a:r>
              <a:rPr lang="en-US" sz="3000" b="1">
                <a:latin typeface="Arial"/>
                <a:cs typeface="Arial"/>
              </a:rPr>
              <a:t> </a:t>
            </a:r>
            <a:r>
              <a:rPr lang="en-US" sz="3000" b="1" err="1">
                <a:latin typeface="Arial"/>
                <a:cs typeface="Arial"/>
              </a:rPr>
              <a:t>thực</a:t>
            </a:r>
            <a:r>
              <a:rPr lang="en-US" sz="3000" b="1">
                <a:latin typeface="Arial"/>
                <a:cs typeface="Arial"/>
              </a:rPr>
              <a:t> </a:t>
            </a:r>
            <a:r>
              <a:rPr lang="en-US" sz="3000" b="1" err="1">
                <a:latin typeface="Arial"/>
                <a:cs typeface="Arial"/>
              </a:rPr>
              <a:t>hiện</a:t>
            </a:r>
            <a:endParaRPr lang="en-US" sz="3000" b="1">
              <a:latin typeface="Arial"/>
              <a:cs typeface="Arial"/>
            </a:endParaRPr>
          </a:p>
          <a:p>
            <a:pPr marL="292735" indent="-292735" defTabSz="385571">
              <a:spcBef>
                <a:spcPts val="2700"/>
              </a:spcBef>
              <a:defRPr sz="1800"/>
            </a:pPr>
            <a:r>
              <a:rPr lang="en-US" sz="3000" b="1" err="1">
                <a:solidFill>
                  <a:srgbClr val="FF0000"/>
                </a:solidFill>
                <a:latin typeface="Arial"/>
                <a:cs typeface="Arial"/>
              </a:rPr>
              <a:t>Phần</a:t>
            </a:r>
            <a:r>
              <a:rPr lang="en-US" sz="3000" b="1">
                <a:solidFill>
                  <a:srgbClr val="FF0000"/>
                </a:solidFill>
                <a:latin typeface="Arial"/>
                <a:cs typeface="Arial"/>
              </a:rPr>
              <a:t> III: </a:t>
            </a:r>
            <a:r>
              <a:rPr lang="en-US" sz="3000" b="1" err="1">
                <a:solidFill>
                  <a:srgbClr val="FF0000"/>
                </a:solidFill>
                <a:latin typeface="Arial"/>
                <a:cs typeface="Arial"/>
              </a:rPr>
              <a:t>Thực</a:t>
            </a:r>
            <a:r>
              <a:rPr lang="en-US" sz="3000" b="1">
                <a:solidFill>
                  <a:srgbClr val="FF0000"/>
                </a:solidFill>
                <a:latin typeface="Arial"/>
                <a:cs typeface="Arial"/>
              </a:rPr>
              <a:t> </a:t>
            </a:r>
            <a:r>
              <a:rPr lang="en-US" sz="3000" b="1" err="1">
                <a:solidFill>
                  <a:srgbClr val="FF0000"/>
                </a:solidFill>
                <a:latin typeface="Arial"/>
                <a:cs typeface="Arial"/>
              </a:rPr>
              <a:t>nghiệm</a:t>
            </a:r>
            <a:endParaRPr lang="en-US" sz="3000" b="1">
              <a:solidFill>
                <a:srgbClr val="FF0000"/>
              </a:solidFill>
              <a:latin typeface="Arial"/>
              <a:cs typeface="Arial"/>
            </a:endParaRPr>
          </a:p>
          <a:p>
            <a:pPr marL="749935" lvl="1" indent="-292735" defTabSz="385571">
              <a:spcBef>
                <a:spcPts val="2700"/>
              </a:spcBef>
              <a:defRPr sz="1800"/>
            </a:pPr>
            <a:r>
              <a:rPr kumimoji="0" lang="en-US" sz="2500" b="1" i="0" u="none" strike="noStrike" kern="1200" cap="none" spc="0" normalizeH="0" baseline="0" noProof="0">
                <a:ln>
                  <a:noFill/>
                </a:ln>
                <a:solidFill>
                  <a:srgbClr val="FF0000"/>
                </a:solidFill>
                <a:effectLst/>
                <a:uLnTx/>
                <a:uFillTx/>
                <a:latin typeface="Arial"/>
                <a:ea typeface="+mn-ea"/>
                <a:cs typeface="Arial"/>
              </a:rPr>
              <a:t>1. Dataset</a:t>
            </a:r>
            <a:endParaRPr lang="en-US" sz="2500" b="1" i="0" u="none" strike="noStrike" kern="1200" cap="none" spc="0" normalizeH="0" baseline="0" noProof="0">
              <a:ln>
                <a:noFill/>
              </a:ln>
              <a:solidFill>
                <a:srgbClr val="FF0000"/>
              </a:solidFill>
              <a:effectLst/>
              <a:uLnTx/>
              <a:uFillTx/>
              <a:latin typeface="Arial"/>
              <a:cs typeface="Arial"/>
            </a:endParaRPr>
          </a:p>
          <a:p>
            <a:pPr marL="749935" lvl="1" indent="-292735" defTabSz="385571">
              <a:spcBef>
                <a:spcPts val="2700"/>
              </a:spcBef>
              <a:defRPr sz="1800"/>
            </a:pPr>
            <a:r>
              <a:rPr lang="en-US" sz="2500" b="1">
                <a:solidFill>
                  <a:prstClr val="black"/>
                </a:solidFill>
                <a:latin typeface="Arial"/>
                <a:cs typeface="Arial"/>
              </a:rPr>
              <a:t>2. </a:t>
            </a:r>
            <a:r>
              <a:rPr lang="en-US" sz="2500" b="1" err="1">
                <a:solidFill>
                  <a:prstClr val="black"/>
                </a:solidFill>
                <a:latin typeface="Arial"/>
                <a:cs typeface="Arial"/>
              </a:rPr>
              <a:t>Độ</a:t>
            </a:r>
            <a:r>
              <a:rPr lang="en-US" sz="2500" b="1">
                <a:solidFill>
                  <a:prstClr val="black"/>
                </a:solidFill>
                <a:latin typeface="Arial"/>
                <a:cs typeface="Arial"/>
              </a:rPr>
              <a:t> </a:t>
            </a:r>
            <a:r>
              <a:rPr lang="en-US" sz="2500" b="1" err="1">
                <a:solidFill>
                  <a:prstClr val="black"/>
                </a:solidFill>
                <a:latin typeface="Arial"/>
                <a:cs typeface="Arial"/>
              </a:rPr>
              <a:t>đo</a:t>
            </a:r>
            <a:r>
              <a:rPr lang="en-US" sz="2500" b="1">
                <a:solidFill>
                  <a:prstClr val="black"/>
                </a:solidFill>
                <a:latin typeface="Arial"/>
                <a:cs typeface="Arial"/>
              </a:rPr>
              <a:t> </a:t>
            </a:r>
            <a:r>
              <a:rPr lang="en-US" sz="2500" b="1" err="1">
                <a:solidFill>
                  <a:prstClr val="black"/>
                </a:solidFill>
                <a:latin typeface="Arial"/>
                <a:cs typeface="Arial"/>
              </a:rPr>
              <a:t>đánh</a:t>
            </a:r>
            <a:r>
              <a:rPr lang="en-US" sz="2500" b="1">
                <a:solidFill>
                  <a:prstClr val="black"/>
                </a:solidFill>
                <a:latin typeface="Arial"/>
                <a:cs typeface="Arial"/>
              </a:rPr>
              <a:t> </a:t>
            </a:r>
            <a:r>
              <a:rPr lang="en-US" sz="2500" b="1" err="1">
                <a:solidFill>
                  <a:prstClr val="black"/>
                </a:solidFill>
                <a:latin typeface="Arial"/>
                <a:cs typeface="Arial"/>
              </a:rPr>
              <a:t>giá</a:t>
            </a:r>
            <a:endParaRPr lang="en-US" sz="2500" b="1">
              <a:solidFill>
                <a:prstClr val="black"/>
              </a:solidFill>
              <a:latin typeface="Arial"/>
              <a:cs typeface="Arial"/>
            </a:endParaRPr>
          </a:p>
          <a:p>
            <a:pPr marL="749935" lvl="1" indent="-292735" defTabSz="385571">
              <a:spcBef>
                <a:spcPts val="2700"/>
              </a:spcBef>
              <a:defRPr sz="1800"/>
            </a:pPr>
            <a:r>
              <a:rPr kumimoji="0" lang="en-US" sz="2500" b="1" i="0" u="none" strike="noStrike" kern="1200" cap="none" spc="0" normalizeH="0" baseline="0" noProof="0">
                <a:ln>
                  <a:noFill/>
                </a:ln>
                <a:solidFill>
                  <a:prstClr val="black"/>
                </a:solidFill>
                <a:effectLst/>
                <a:uLnTx/>
                <a:uFillTx/>
                <a:latin typeface="Arial"/>
                <a:ea typeface="+mn-ea"/>
                <a:cs typeface="Arial"/>
              </a:rPr>
              <a:t>3. </a:t>
            </a:r>
            <a:r>
              <a:rPr kumimoji="0" lang="en-US" sz="2500" b="1" i="0" u="none" strike="noStrike" kern="1200" cap="none" spc="0" normalizeH="0" baseline="0" noProof="0" err="1">
                <a:ln>
                  <a:noFill/>
                </a:ln>
                <a:solidFill>
                  <a:prstClr val="black"/>
                </a:solidFill>
                <a:effectLst/>
                <a:uLnTx/>
                <a:uFillTx/>
                <a:latin typeface="Arial"/>
                <a:ea typeface="+mn-ea"/>
                <a:cs typeface="Arial"/>
              </a:rPr>
              <a:t>K</a:t>
            </a:r>
            <a:r>
              <a:rPr lang="en-US" sz="2500" b="1" err="1">
                <a:solidFill>
                  <a:prstClr val="black"/>
                </a:solidFill>
                <a:latin typeface="Arial"/>
                <a:cs typeface="Arial"/>
              </a:rPr>
              <a:t>ết</a:t>
            </a:r>
            <a:r>
              <a:rPr lang="en-US" sz="2500" b="1">
                <a:solidFill>
                  <a:prstClr val="black"/>
                </a:solidFill>
                <a:latin typeface="Arial"/>
                <a:cs typeface="Arial"/>
              </a:rPr>
              <a:t> </a:t>
            </a:r>
            <a:r>
              <a:rPr lang="en-US" sz="2500" b="1" err="1">
                <a:solidFill>
                  <a:prstClr val="black"/>
                </a:solidFill>
                <a:latin typeface="Arial"/>
                <a:cs typeface="Arial"/>
              </a:rPr>
              <a:t>quả</a:t>
            </a:r>
            <a:r>
              <a:rPr lang="en-US" sz="2500" b="1">
                <a:solidFill>
                  <a:prstClr val="black"/>
                </a:solidFill>
                <a:latin typeface="Arial"/>
                <a:cs typeface="Arial"/>
              </a:rPr>
              <a:t> </a:t>
            </a:r>
            <a:r>
              <a:rPr lang="en-US" sz="2500" b="1" err="1">
                <a:solidFill>
                  <a:prstClr val="black"/>
                </a:solidFill>
                <a:latin typeface="Arial"/>
                <a:cs typeface="Arial"/>
              </a:rPr>
              <a:t>đánh</a:t>
            </a:r>
            <a:r>
              <a:rPr lang="en-US" sz="2500" b="1">
                <a:solidFill>
                  <a:prstClr val="black"/>
                </a:solidFill>
                <a:latin typeface="Arial"/>
                <a:cs typeface="Arial"/>
              </a:rPr>
              <a:t> </a:t>
            </a:r>
            <a:r>
              <a:rPr lang="en-US" sz="2500" b="1" err="1">
                <a:solidFill>
                  <a:prstClr val="black"/>
                </a:solidFill>
                <a:latin typeface="Arial"/>
                <a:cs typeface="Arial"/>
              </a:rPr>
              <a:t>giá</a:t>
            </a:r>
            <a:r>
              <a:rPr lang="en-US" sz="2500" b="1">
                <a:solidFill>
                  <a:prstClr val="black"/>
                </a:solidFill>
                <a:latin typeface="Arial"/>
                <a:cs typeface="Arial"/>
              </a:rPr>
              <a:t> </a:t>
            </a:r>
          </a:p>
          <a:p>
            <a:pPr marL="749935" lvl="1" indent="-292735" defTabSz="385571">
              <a:spcBef>
                <a:spcPts val="2700"/>
              </a:spcBef>
              <a:defRPr sz="1800"/>
            </a:pPr>
            <a:r>
              <a:rPr lang="en-US" sz="2500" b="1">
                <a:solidFill>
                  <a:prstClr val="black"/>
                </a:solidFill>
                <a:latin typeface="Arial"/>
                <a:cs typeface="Arial"/>
              </a:rPr>
              <a:t>4. </a:t>
            </a:r>
            <a:r>
              <a:rPr lang="en-US" sz="2500" b="1" err="1">
                <a:solidFill>
                  <a:prstClr val="black"/>
                </a:solidFill>
                <a:latin typeface="Arial"/>
                <a:cs typeface="Arial"/>
              </a:rPr>
              <a:t>Hạn</a:t>
            </a:r>
            <a:r>
              <a:rPr lang="en-US" sz="2500" b="1">
                <a:solidFill>
                  <a:prstClr val="black"/>
                </a:solidFill>
                <a:latin typeface="Arial"/>
                <a:cs typeface="Arial"/>
              </a:rPr>
              <a:t> </a:t>
            </a:r>
            <a:r>
              <a:rPr lang="en-US" sz="2500" b="1" err="1">
                <a:solidFill>
                  <a:prstClr val="black"/>
                </a:solidFill>
                <a:latin typeface="Arial"/>
                <a:cs typeface="Arial"/>
              </a:rPr>
              <a:t>chế</a:t>
            </a:r>
            <a:endParaRPr lang="en-US" sz="2500" b="1">
              <a:solidFill>
                <a:prstClr val="black"/>
              </a:solidFill>
              <a:latin typeface="Arial"/>
              <a:cs typeface="Arial"/>
            </a:endParaRPr>
          </a:p>
          <a:p>
            <a:pPr marL="749935" lvl="1" indent="-292735" defTabSz="385571">
              <a:spcBef>
                <a:spcPts val="2700"/>
              </a:spcBef>
              <a:defRPr sz="1800"/>
            </a:pPr>
            <a:r>
              <a:rPr kumimoji="0" lang="en-US" sz="2500" b="1" i="0" u="none" strike="noStrike" kern="1200" cap="none" spc="0" normalizeH="0" baseline="0" noProof="0">
                <a:ln>
                  <a:noFill/>
                </a:ln>
                <a:solidFill>
                  <a:prstClr val="black"/>
                </a:solidFill>
                <a:effectLst/>
                <a:uLnTx/>
                <a:uFillTx/>
                <a:latin typeface="Arial"/>
                <a:ea typeface="+mn-ea"/>
                <a:cs typeface="Arial"/>
              </a:rPr>
              <a:t>5. </a:t>
            </a:r>
            <a:r>
              <a:rPr kumimoji="0" lang="en-US" sz="2500" b="1" i="0" u="none" strike="noStrike" kern="1200" cap="none" spc="0" normalizeH="0" baseline="0" noProof="0" err="1">
                <a:ln>
                  <a:noFill/>
                </a:ln>
                <a:solidFill>
                  <a:prstClr val="black"/>
                </a:solidFill>
                <a:effectLst/>
                <a:uLnTx/>
                <a:uFillTx/>
                <a:latin typeface="Arial"/>
                <a:ea typeface="+mn-ea"/>
                <a:cs typeface="Arial"/>
              </a:rPr>
              <a:t>Hướng</a:t>
            </a:r>
            <a:r>
              <a:rPr kumimoji="0" lang="en-US" sz="2500" b="1" i="0" u="none" strike="noStrike" kern="1200" cap="none" spc="0" normalizeH="0" baseline="0" noProof="0">
                <a:ln>
                  <a:noFill/>
                </a:ln>
                <a:solidFill>
                  <a:prstClr val="black"/>
                </a:solidFill>
                <a:effectLst/>
                <a:uLnTx/>
                <a:uFillTx/>
                <a:latin typeface="Arial"/>
                <a:ea typeface="+mn-ea"/>
                <a:cs typeface="Arial"/>
              </a:rPr>
              <a:t> </a:t>
            </a:r>
            <a:r>
              <a:rPr kumimoji="0" lang="en-US" sz="2500" b="1" i="0" u="none" strike="noStrike" kern="1200" cap="none" spc="0" normalizeH="0" baseline="0" noProof="0" err="1">
                <a:ln>
                  <a:noFill/>
                </a:ln>
                <a:solidFill>
                  <a:prstClr val="black"/>
                </a:solidFill>
                <a:effectLst/>
                <a:uLnTx/>
                <a:uFillTx/>
                <a:latin typeface="Arial"/>
                <a:ea typeface="+mn-ea"/>
                <a:cs typeface="Arial"/>
              </a:rPr>
              <a:t>phát</a:t>
            </a:r>
            <a:r>
              <a:rPr kumimoji="0" lang="en-US" sz="2500" b="1" i="0" u="none" strike="noStrike" kern="1200" cap="none" spc="0" normalizeH="0" baseline="0" noProof="0">
                <a:ln>
                  <a:noFill/>
                </a:ln>
                <a:solidFill>
                  <a:prstClr val="black"/>
                </a:solidFill>
                <a:effectLst/>
                <a:uLnTx/>
                <a:uFillTx/>
                <a:latin typeface="Arial"/>
                <a:ea typeface="+mn-ea"/>
                <a:cs typeface="Arial"/>
              </a:rPr>
              <a:t> </a:t>
            </a:r>
            <a:r>
              <a:rPr kumimoji="0" lang="en-US" sz="2500" b="1" i="0" u="none" strike="noStrike" kern="1200" cap="none" spc="0" normalizeH="0" baseline="0" noProof="0" err="1">
                <a:ln>
                  <a:noFill/>
                </a:ln>
                <a:solidFill>
                  <a:prstClr val="black"/>
                </a:solidFill>
                <a:effectLst/>
                <a:uLnTx/>
                <a:uFillTx/>
                <a:latin typeface="Arial"/>
                <a:ea typeface="+mn-ea"/>
                <a:cs typeface="Arial"/>
              </a:rPr>
              <a:t>triển</a:t>
            </a:r>
            <a:endParaRPr kumimoji="0" lang="en-US" sz="2500" b="1" i="0" u="none" strike="noStrike" kern="1200" cap="none" spc="0" normalizeH="0" baseline="0" noProof="0">
              <a:ln>
                <a:noFill/>
              </a:ln>
              <a:solidFill>
                <a:prstClr val="black"/>
              </a:solidFill>
              <a:effectLst/>
              <a:uLnTx/>
              <a:uFillTx/>
              <a:latin typeface="Arial"/>
              <a:ea typeface="+mn-ea"/>
              <a:cs typeface="Arial"/>
            </a:endParaRPr>
          </a:p>
          <a:p>
            <a:pPr marL="0" indent="0">
              <a:buNone/>
            </a:pPr>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27</a:t>
            </a:fld>
            <a:endParaRPr lang="en-US"/>
          </a:p>
        </p:txBody>
      </p:sp>
    </p:spTree>
    <p:extLst>
      <p:ext uri="{BB962C8B-B14F-4D97-AF65-F5344CB8AC3E}">
        <p14:creationId xmlns:p14="http://schemas.microsoft.com/office/powerpoint/2010/main" val="3464247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07F4-E0F4-7D52-D912-9DE7D907DBEB}"/>
              </a:ext>
            </a:extLst>
          </p:cNvPr>
          <p:cNvSpPr>
            <a:spLocks noGrp="1"/>
          </p:cNvSpPr>
          <p:nvPr>
            <p:ph type="title"/>
          </p:nvPr>
        </p:nvSpPr>
        <p:spPr/>
        <p:txBody>
          <a:bodyPr/>
          <a:lstStyle/>
          <a:p>
            <a:r>
              <a:rPr lang="en-US"/>
              <a:t>Dataset – YOLOv8</a:t>
            </a:r>
          </a:p>
        </p:txBody>
      </p:sp>
      <p:sp>
        <p:nvSpPr>
          <p:cNvPr id="4" name="Slide Number Placeholder 3">
            <a:extLst>
              <a:ext uri="{FF2B5EF4-FFF2-40B4-BE49-F238E27FC236}">
                <a16:creationId xmlns:a16="http://schemas.microsoft.com/office/drawing/2014/main" id="{9696B41E-3210-A4D2-D01A-CAD78766556D}"/>
              </a:ext>
            </a:extLst>
          </p:cNvPr>
          <p:cNvSpPr>
            <a:spLocks noGrp="1"/>
          </p:cNvSpPr>
          <p:nvPr>
            <p:ph type="sldNum" sz="quarter" idx="12"/>
          </p:nvPr>
        </p:nvSpPr>
        <p:spPr/>
        <p:txBody>
          <a:bodyPr/>
          <a:lstStyle/>
          <a:p>
            <a:fld id="{B487F271-60DF-4592-BB7F-B45BB4441AA9}" type="slidenum">
              <a:rPr lang="en-US" smtClean="0"/>
              <a:pPr/>
              <a:t>28</a:t>
            </a:fld>
            <a:endParaRPr lang="en-US"/>
          </a:p>
        </p:txBody>
      </p:sp>
      <p:sp>
        <p:nvSpPr>
          <p:cNvPr id="7" name="Content Placeholder 6">
            <a:extLst>
              <a:ext uri="{FF2B5EF4-FFF2-40B4-BE49-F238E27FC236}">
                <a16:creationId xmlns:a16="http://schemas.microsoft.com/office/drawing/2014/main" id="{64162FFE-AA4C-A654-0A25-D0726ABCCA67}"/>
              </a:ext>
            </a:extLst>
          </p:cNvPr>
          <p:cNvSpPr>
            <a:spLocks noGrp="1"/>
          </p:cNvSpPr>
          <p:nvPr>
            <p:ph idx="1"/>
          </p:nvPr>
        </p:nvSpPr>
        <p:spPr/>
        <p:txBody>
          <a:bodyPr/>
          <a:lstStyle/>
          <a:p>
            <a:pPr algn="just"/>
            <a:r>
              <a:rPr lang="en-US" sz="3000" err="1"/>
              <a:t>Dữ</a:t>
            </a:r>
            <a:r>
              <a:rPr lang="en-US" sz="3000"/>
              <a:t> </a:t>
            </a:r>
            <a:r>
              <a:rPr lang="en-US" sz="3000" err="1"/>
              <a:t>liệu</a:t>
            </a:r>
            <a:r>
              <a:rPr lang="en-US" sz="3000"/>
              <a:t> </a:t>
            </a:r>
            <a:r>
              <a:rPr lang="en-US" sz="3000" err="1"/>
              <a:t>được</a:t>
            </a:r>
            <a:r>
              <a:rPr lang="en-US" sz="3000"/>
              <a:t> </a:t>
            </a:r>
            <a:r>
              <a:rPr lang="en-US" sz="3000" err="1"/>
              <a:t>dùng</a:t>
            </a:r>
            <a:r>
              <a:rPr lang="en-US" sz="3000"/>
              <a:t> </a:t>
            </a:r>
            <a:r>
              <a:rPr lang="en-US" sz="3000" err="1"/>
              <a:t>để</a:t>
            </a:r>
            <a:r>
              <a:rPr lang="en-US" sz="3000"/>
              <a:t> train </a:t>
            </a:r>
            <a:r>
              <a:rPr lang="en-US" sz="3000" err="1"/>
              <a:t>mô</a:t>
            </a:r>
            <a:r>
              <a:rPr lang="en-US" sz="3000"/>
              <a:t> </a:t>
            </a:r>
            <a:r>
              <a:rPr lang="en-US" sz="3000" err="1"/>
              <a:t>hình</a:t>
            </a:r>
            <a:r>
              <a:rPr lang="en-US" sz="3000"/>
              <a:t> YOLOv8 </a:t>
            </a:r>
            <a:r>
              <a:rPr lang="en-US" sz="3000" err="1"/>
              <a:t>đã</a:t>
            </a:r>
            <a:r>
              <a:rPr lang="en-US" sz="3000"/>
              <a:t> </a:t>
            </a:r>
            <a:r>
              <a:rPr lang="en-US" sz="3000" err="1"/>
              <a:t>được</a:t>
            </a:r>
            <a:r>
              <a:rPr lang="en-US" sz="3000"/>
              <a:t> </a:t>
            </a:r>
            <a:r>
              <a:rPr lang="en-US" sz="3000" err="1"/>
              <a:t>gãn</a:t>
            </a:r>
            <a:r>
              <a:rPr lang="en-US" sz="3000"/>
              <a:t> </a:t>
            </a:r>
            <a:r>
              <a:rPr lang="en-US" sz="3000" err="1"/>
              <a:t>nhãn</a:t>
            </a:r>
            <a:r>
              <a:rPr lang="en-US" sz="3000"/>
              <a:t> </a:t>
            </a:r>
            <a:r>
              <a:rPr lang="en-US" sz="3000" err="1"/>
              <a:t>từ</a:t>
            </a:r>
            <a:r>
              <a:rPr lang="en-US" sz="3000"/>
              <a:t> </a:t>
            </a:r>
            <a:r>
              <a:rPr lang="en-US" sz="3000" err="1"/>
              <a:t>RoboFlow</a:t>
            </a:r>
            <a:r>
              <a:rPr lang="en-US" sz="3000"/>
              <a:t>:</a:t>
            </a:r>
          </a:p>
          <a:p>
            <a:pPr lvl="1" algn="just">
              <a:buFont typeface="Wingdings" panose="05000000000000000000" pitchFamily="2" charset="2"/>
              <a:buChar char="§"/>
            </a:pPr>
            <a:r>
              <a:rPr lang="en-US" sz="3000"/>
              <a:t>Training set: </a:t>
            </a:r>
            <a:r>
              <a:rPr lang="vi-VN" sz="3000"/>
              <a:t>Bộ dữ liệu huấn luyện có </a:t>
            </a:r>
            <a:r>
              <a:rPr lang="en-US" sz="3000"/>
              <a:t>1244</a:t>
            </a:r>
            <a:r>
              <a:rPr lang="vi-VN" sz="3000"/>
              <a:t> ảnh, chiếm </a:t>
            </a:r>
            <a:r>
              <a:rPr lang="en-US" sz="3000"/>
              <a:t>70</a:t>
            </a:r>
            <a:r>
              <a:rPr lang="vi-VN" sz="3000"/>
              <a:t>% tổng số ảnh</a:t>
            </a:r>
            <a:r>
              <a:rPr lang="en-US" sz="3000"/>
              <a:t> </a:t>
            </a:r>
            <a:r>
              <a:rPr lang="vi-VN" sz="3000"/>
              <a:t>trong dataset.</a:t>
            </a:r>
            <a:r>
              <a:rPr lang="en-US" sz="3000"/>
              <a:t>.</a:t>
            </a:r>
          </a:p>
          <a:p>
            <a:pPr lvl="1" algn="just">
              <a:buFont typeface="Wingdings" panose="05000000000000000000" pitchFamily="2" charset="2"/>
              <a:buChar char="§"/>
            </a:pPr>
            <a:r>
              <a:rPr lang="en-US" sz="3000"/>
              <a:t>Validation set: </a:t>
            </a:r>
            <a:r>
              <a:rPr lang="vi-VN" sz="3000"/>
              <a:t>Bộ dữ liệu </a:t>
            </a:r>
            <a:r>
              <a:rPr lang="en-US" sz="3000" err="1"/>
              <a:t>đánh</a:t>
            </a:r>
            <a:r>
              <a:rPr lang="en-US" sz="3000"/>
              <a:t> </a:t>
            </a:r>
            <a:r>
              <a:rPr lang="en-US" sz="3000" err="1"/>
              <a:t>giá</a:t>
            </a:r>
            <a:r>
              <a:rPr lang="vi-VN" sz="3000"/>
              <a:t> có</a:t>
            </a:r>
            <a:r>
              <a:rPr lang="en-US" sz="3000"/>
              <a:t> 175</a:t>
            </a:r>
            <a:r>
              <a:rPr lang="vi-VN" sz="3000"/>
              <a:t>, chiếm </a:t>
            </a:r>
            <a:r>
              <a:rPr lang="en-US" sz="3000"/>
              <a:t>10</a:t>
            </a:r>
            <a:r>
              <a:rPr lang="vi-VN" sz="3000"/>
              <a:t>% tổng số ảnh</a:t>
            </a:r>
            <a:r>
              <a:rPr lang="en-US" sz="3000"/>
              <a:t> </a:t>
            </a:r>
            <a:r>
              <a:rPr lang="vi-VN" sz="3000"/>
              <a:t>trong dataset. </a:t>
            </a:r>
            <a:endParaRPr lang="en-US" sz="3000"/>
          </a:p>
          <a:p>
            <a:pPr lvl="1" algn="just">
              <a:buFont typeface="Wingdings" panose="05000000000000000000" pitchFamily="2" charset="2"/>
              <a:buChar char="§"/>
            </a:pPr>
            <a:r>
              <a:rPr lang="vi-VN" sz="3000"/>
              <a:t>Bộ dữ liệu kiểm tra có </a:t>
            </a:r>
            <a:r>
              <a:rPr lang="en-US" sz="3000"/>
              <a:t>349</a:t>
            </a:r>
            <a:r>
              <a:rPr lang="vi-VN" sz="3000"/>
              <a:t> ảnh, </a:t>
            </a:r>
            <a:r>
              <a:rPr lang="en-US" sz="3000" err="1"/>
              <a:t>chiếm</a:t>
            </a:r>
            <a:r>
              <a:rPr lang="en-US" sz="3000"/>
              <a:t> 20</a:t>
            </a:r>
            <a:r>
              <a:rPr lang="vi-VN" sz="3000"/>
              <a:t>% tổng số ảnh</a:t>
            </a:r>
            <a:r>
              <a:rPr lang="en-US" sz="3000"/>
              <a:t> </a:t>
            </a:r>
            <a:r>
              <a:rPr lang="vi-VN" sz="3000"/>
              <a:t>trong dataset.</a:t>
            </a:r>
            <a:endParaRPr lang="en-US" sz="3000"/>
          </a:p>
          <a:p>
            <a:pPr algn="just"/>
            <a:r>
              <a:rPr lang="en-US" sz="3000"/>
              <a:t>Link dataset: </a:t>
            </a:r>
          </a:p>
          <a:p>
            <a:pPr marL="457200" lvl="1" indent="0">
              <a:buNone/>
            </a:pPr>
            <a:r>
              <a:rPr lang="en-US">
                <a:solidFill>
                  <a:schemeClr val="accent1"/>
                </a:solidFill>
              </a:rPr>
              <a:t>https://universe.roboflow.com/hamac/bien-so-xe-t7p6l/dataset/1</a:t>
            </a:r>
          </a:p>
          <a:p>
            <a:pPr>
              <a:spcAft>
                <a:spcPts val="1000"/>
              </a:spcAft>
            </a:pPr>
            <a:endParaRPr lang="en-US"/>
          </a:p>
        </p:txBody>
      </p:sp>
    </p:spTree>
    <p:extLst>
      <p:ext uri="{BB962C8B-B14F-4D97-AF65-F5344CB8AC3E}">
        <p14:creationId xmlns:p14="http://schemas.microsoft.com/office/powerpoint/2010/main" val="138229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a:t>YOLOv8</a:t>
            </a:r>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a:xfrm>
            <a:off x="216567" y="448927"/>
            <a:ext cx="8594557" cy="5290319"/>
          </a:xfrm>
        </p:spPr>
        <p:txBody>
          <a:bodyPr>
            <a:normAutofit/>
          </a:bodyPr>
          <a:lstStyle/>
          <a:p>
            <a:endParaRPr lang="en-US"/>
          </a:p>
          <a:p>
            <a:endParaRPr lang="en-US"/>
          </a:p>
          <a:p>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29</a:t>
            </a:fld>
            <a:endParaRPr lang="en-US"/>
          </a:p>
        </p:txBody>
      </p:sp>
      <p:sp>
        <p:nvSpPr>
          <p:cNvPr id="6" name="TextBox 5">
            <a:extLst>
              <a:ext uri="{FF2B5EF4-FFF2-40B4-BE49-F238E27FC236}">
                <a16:creationId xmlns:a16="http://schemas.microsoft.com/office/drawing/2014/main" id="{C0B59980-98AA-FD39-814A-BB1F91EC60DC}"/>
              </a:ext>
            </a:extLst>
          </p:cNvPr>
          <p:cNvSpPr txBox="1"/>
          <p:nvPr/>
        </p:nvSpPr>
        <p:spPr>
          <a:xfrm>
            <a:off x="216566" y="1507179"/>
            <a:ext cx="8811687" cy="2308324"/>
          </a:xfrm>
          <a:prstGeom prst="rect">
            <a:avLst/>
          </a:prstGeom>
          <a:noFill/>
        </p:spPr>
        <p:txBody>
          <a:bodyPr wrap="square" lIns="91440" tIns="45720" rIns="91440" bIns="45720" anchor="t">
            <a:spAutoFit/>
          </a:bodyPr>
          <a:lstStyle/>
          <a:p>
            <a:r>
              <a:rPr lang="en-US"/>
              <a:t>Train </a:t>
            </a:r>
            <a:r>
              <a:rPr lang="en-US" err="1"/>
              <a:t>mô</a:t>
            </a:r>
            <a:r>
              <a:rPr lang="en-US"/>
              <a:t> </a:t>
            </a:r>
            <a:r>
              <a:rPr lang="en-US" err="1"/>
              <a:t>hình</a:t>
            </a:r>
            <a:r>
              <a:rPr lang="en-US"/>
              <a:t>:</a:t>
            </a:r>
          </a:p>
          <a:p>
            <a:pPr marL="0" indent="0">
              <a:buNone/>
            </a:pPr>
            <a:r>
              <a:rPr lang="en-US"/>
              <a:t>	</a:t>
            </a:r>
            <a:endParaRPr lang="en-US">
              <a:ea typeface="Calibri"/>
              <a:cs typeface="Calibri"/>
            </a:endParaRP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ea typeface="Calibri"/>
              <a:cs typeface="Calibri"/>
            </a:endParaRPr>
          </a:p>
        </p:txBody>
      </p:sp>
      <p:sp>
        <p:nvSpPr>
          <p:cNvPr id="8" name="Rectangle 7">
            <a:extLst>
              <a:ext uri="{FF2B5EF4-FFF2-40B4-BE49-F238E27FC236}">
                <a16:creationId xmlns:a16="http://schemas.microsoft.com/office/drawing/2014/main" id="{ECDFC8BA-9A5C-4D5D-F2FA-6A0B903276D1}"/>
              </a:ext>
            </a:extLst>
          </p:cNvPr>
          <p:cNvSpPr/>
          <p:nvPr/>
        </p:nvSpPr>
        <p:spPr>
          <a:xfrm>
            <a:off x="332875" y="1805652"/>
            <a:ext cx="8478249" cy="12711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a:solidFill>
                  <a:srgbClr val="AF00DB"/>
                </a:solidFill>
                <a:effectLst/>
                <a:latin typeface="Courier New" panose="02070309020205020404" pitchFamily="49" charset="0"/>
              </a:rPr>
              <a:t>from</a:t>
            </a:r>
            <a:r>
              <a:rPr lang="en-US" b="0">
                <a:solidFill>
                  <a:srgbClr val="000000"/>
                </a:solidFill>
                <a:effectLst/>
                <a:latin typeface="Courier New" panose="02070309020205020404" pitchFamily="49" charset="0"/>
              </a:rPr>
              <a:t> </a:t>
            </a:r>
            <a:r>
              <a:rPr lang="en-US" b="0" err="1">
                <a:solidFill>
                  <a:srgbClr val="000000"/>
                </a:solidFill>
                <a:effectLst/>
                <a:latin typeface="Courier New" panose="02070309020205020404" pitchFamily="49" charset="0"/>
              </a:rPr>
              <a:t>ultralytics</a:t>
            </a:r>
            <a:r>
              <a:rPr lang="en-US" b="0">
                <a:solidFill>
                  <a:srgbClr val="000000"/>
                </a:solidFill>
                <a:effectLst/>
                <a:latin typeface="Courier New" panose="02070309020205020404" pitchFamily="49" charset="0"/>
              </a:rPr>
              <a:t> </a:t>
            </a:r>
            <a:r>
              <a:rPr lang="en-US" b="0">
                <a:solidFill>
                  <a:srgbClr val="AF00DB"/>
                </a:solidFill>
                <a:effectLst/>
                <a:latin typeface="Courier New" panose="02070309020205020404" pitchFamily="49" charset="0"/>
              </a:rPr>
              <a:t>import</a:t>
            </a:r>
            <a:r>
              <a:rPr lang="en-US" b="0">
                <a:solidFill>
                  <a:srgbClr val="000000"/>
                </a:solidFill>
                <a:effectLst/>
                <a:latin typeface="Courier New" panose="02070309020205020404" pitchFamily="49" charset="0"/>
              </a:rPr>
              <a:t> YOLO</a:t>
            </a:r>
          </a:p>
          <a:p>
            <a:r>
              <a:rPr lang="en-US" b="0">
                <a:solidFill>
                  <a:srgbClr val="0000FF"/>
                </a:solidFill>
                <a:effectLst/>
                <a:latin typeface="Courier New" panose="02070309020205020404" pitchFamily="49" charset="0"/>
              </a:rPr>
              <a:t>!</a:t>
            </a:r>
            <a:r>
              <a:rPr lang="en-US" b="0">
                <a:solidFill>
                  <a:srgbClr val="000000"/>
                </a:solidFill>
                <a:effectLst/>
                <a:latin typeface="Courier New" panose="02070309020205020404" pitchFamily="49" charset="0"/>
              </a:rPr>
              <a:t>yolo task=detect mode=train model=yolov8n.pt data={</a:t>
            </a:r>
            <a:r>
              <a:rPr lang="en-US" b="0">
                <a:solidFill>
                  <a:srgbClr val="A31515"/>
                </a:solidFill>
                <a:effectLst/>
                <a:latin typeface="Courier New" panose="02070309020205020404" pitchFamily="49" charset="0"/>
              </a:rPr>
              <a:t>'/content/</a:t>
            </a:r>
            <a:r>
              <a:rPr lang="en-US" b="0" err="1">
                <a:solidFill>
                  <a:srgbClr val="A31515"/>
                </a:solidFill>
                <a:effectLst/>
                <a:latin typeface="Courier New" panose="02070309020205020404" pitchFamily="49" charset="0"/>
              </a:rPr>
              <a:t>gdrive</a:t>
            </a:r>
            <a:r>
              <a:rPr lang="en-US" b="0">
                <a:solidFill>
                  <a:srgbClr val="A31515"/>
                </a:solidFill>
                <a:effectLst/>
                <a:latin typeface="Courier New" panose="02070309020205020404" pitchFamily="49" charset="0"/>
              </a:rPr>
              <a:t>/</a:t>
            </a:r>
            <a:r>
              <a:rPr lang="en-US" b="0" err="1">
                <a:solidFill>
                  <a:srgbClr val="A31515"/>
                </a:solidFill>
                <a:effectLst/>
                <a:latin typeface="Courier New" panose="02070309020205020404" pitchFamily="49" charset="0"/>
              </a:rPr>
              <a:t>MyDrive</a:t>
            </a:r>
            <a:r>
              <a:rPr lang="en-US" b="0">
                <a:solidFill>
                  <a:srgbClr val="A31515"/>
                </a:solidFill>
                <a:effectLst/>
                <a:latin typeface="Courier New" panose="02070309020205020404" pitchFamily="49" charset="0"/>
              </a:rPr>
              <a:t>/cv/</a:t>
            </a:r>
            <a:r>
              <a:rPr lang="en-US" b="0" err="1">
                <a:solidFill>
                  <a:srgbClr val="A31515"/>
                </a:solidFill>
                <a:effectLst/>
                <a:latin typeface="Courier New" panose="02070309020205020404" pitchFamily="49" charset="0"/>
              </a:rPr>
              <a:t>bien_so_xe</a:t>
            </a:r>
            <a:r>
              <a:rPr lang="en-US" b="0">
                <a:solidFill>
                  <a:srgbClr val="A31515"/>
                </a:solidFill>
                <a:effectLst/>
                <a:latin typeface="Courier New" panose="02070309020205020404" pitchFamily="49" charset="0"/>
              </a:rPr>
              <a:t>'</a:t>
            </a:r>
            <a:r>
              <a:rPr lang="en-US" b="0">
                <a:solidFill>
                  <a:srgbClr val="000000"/>
                </a:solidFill>
                <a:effectLst/>
                <a:latin typeface="Courier New" panose="02070309020205020404" pitchFamily="49" charset="0"/>
              </a:rPr>
              <a:t>}/</a:t>
            </a:r>
            <a:r>
              <a:rPr lang="en-US" b="0" err="1">
                <a:solidFill>
                  <a:srgbClr val="000000"/>
                </a:solidFill>
                <a:effectLst/>
                <a:latin typeface="Courier New" panose="02070309020205020404" pitchFamily="49" charset="0"/>
              </a:rPr>
              <a:t>data.yaml</a:t>
            </a:r>
            <a:r>
              <a:rPr lang="en-US" b="0">
                <a:solidFill>
                  <a:srgbClr val="000000"/>
                </a:solidFill>
                <a:effectLst/>
                <a:latin typeface="Courier New" panose="02070309020205020404" pitchFamily="49" charset="0"/>
              </a:rPr>
              <a:t> epochs=</a:t>
            </a:r>
            <a:r>
              <a:rPr lang="en-US" b="0">
                <a:solidFill>
                  <a:srgbClr val="098658"/>
                </a:solidFill>
                <a:effectLst/>
                <a:latin typeface="Courier New" panose="02070309020205020404" pitchFamily="49" charset="0"/>
              </a:rPr>
              <a:t>50</a:t>
            </a:r>
            <a:r>
              <a:rPr lang="en-US" b="0">
                <a:solidFill>
                  <a:srgbClr val="000000"/>
                </a:solidFill>
                <a:effectLst/>
                <a:latin typeface="Courier New" panose="02070309020205020404" pitchFamily="49" charset="0"/>
              </a:rPr>
              <a:t> batch=</a:t>
            </a:r>
            <a:r>
              <a:rPr lang="en-US" b="0">
                <a:solidFill>
                  <a:srgbClr val="098658"/>
                </a:solidFill>
                <a:effectLst/>
                <a:latin typeface="Courier New" panose="02070309020205020404" pitchFamily="49" charset="0"/>
              </a:rPr>
              <a:t>32</a:t>
            </a:r>
            <a:r>
              <a:rPr lang="en-US" b="0">
                <a:solidFill>
                  <a:srgbClr val="000000"/>
                </a:solidFill>
                <a:effectLst/>
                <a:latin typeface="Courier New" panose="02070309020205020404" pitchFamily="49" charset="0"/>
              </a:rPr>
              <a:t> </a:t>
            </a:r>
            <a:r>
              <a:rPr lang="en-US" b="0" err="1">
                <a:solidFill>
                  <a:srgbClr val="000000"/>
                </a:solidFill>
                <a:effectLst/>
                <a:latin typeface="Courier New" panose="02070309020205020404" pitchFamily="49" charset="0"/>
              </a:rPr>
              <a:t>imgsz</a:t>
            </a:r>
            <a:r>
              <a:rPr lang="en-US" b="0">
                <a:solidFill>
                  <a:srgbClr val="000000"/>
                </a:solidFill>
                <a:effectLst/>
                <a:latin typeface="Courier New" panose="02070309020205020404" pitchFamily="49" charset="0"/>
              </a:rPr>
              <a:t>=</a:t>
            </a:r>
            <a:r>
              <a:rPr lang="en-US" b="0">
                <a:solidFill>
                  <a:srgbClr val="098658"/>
                </a:solidFill>
                <a:effectLst/>
                <a:latin typeface="Courier New" panose="02070309020205020404" pitchFamily="49" charset="0"/>
              </a:rPr>
              <a:t>640</a:t>
            </a:r>
            <a:endParaRPr lang="en-US" b="0">
              <a:solidFill>
                <a:srgbClr val="000000"/>
              </a:solidFill>
              <a:effectLst/>
              <a:latin typeface="Courier New" panose="02070309020205020404" pitchFamily="49" charset="0"/>
            </a:endParaRPr>
          </a:p>
        </p:txBody>
      </p:sp>
      <p:sp>
        <p:nvSpPr>
          <p:cNvPr id="9" name="Rectangle 8">
            <a:extLst>
              <a:ext uri="{FF2B5EF4-FFF2-40B4-BE49-F238E27FC236}">
                <a16:creationId xmlns:a16="http://schemas.microsoft.com/office/drawing/2014/main" id="{87EE7112-B856-98C4-C0F0-2C07DA96C139}"/>
              </a:ext>
            </a:extLst>
          </p:cNvPr>
          <p:cNvSpPr/>
          <p:nvPr/>
        </p:nvSpPr>
        <p:spPr>
          <a:xfrm>
            <a:off x="332876" y="4247909"/>
            <a:ext cx="8478248" cy="1309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0" i="0">
                <a:solidFill>
                  <a:srgbClr val="000000"/>
                </a:solidFill>
                <a:effectLst/>
                <a:latin typeface="Courier New" panose="02070309020205020404" pitchFamily="49" charset="0"/>
                <a:cs typeface="Courier New" panose="02070309020205020404" pitchFamily="49" charset="0"/>
              </a:rPr>
              <a:t>model = YOLO (</a:t>
            </a:r>
            <a:r>
              <a:rPr lang="en-US" sz="1800" b="0" i="0">
                <a:solidFill>
                  <a:srgbClr val="9400D1"/>
                </a:solidFill>
                <a:effectLst/>
                <a:latin typeface="Courier New" panose="02070309020205020404" pitchFamily="49" charset="0"/>
                <a:cs typeface="Courier New" panose="02070309020205020404" pitchFamily="49" charset="0"/>
              </a:rPr>
              <a:t>’/content/drive/</a:t>
            </a:r>
            <a:r>
              <a:rPr lang="en-US" sz="1800" b="0" i="0" err="1">
                <a:solidFill>
                  <a:srgbClr val="9400D1"/>
                </a:solidFill>
                <a:effectLst/>
                <a:latin typeface="Courier New" panose="02070309020205020404" pitchFamily="49" charset="0"/>
                <a:cs typeface="Courier New" panose="02070309020205020404" pitchFamily="49" charset="0"/>
              </a:rPr>
              <a:t>MyDrive</a:t>
            </a:r>
            <a:r>
              <a:rPr lang="en-US" sz="1800" b="0" i="0">
                <a:solidFill>
                  <a:srgbClr val="9400D1"/>
                </a:solidFill>
                <a:effectLst/>
                <a:latin typeface="Courier New" panose="02070309020205020404" pitchFamily="49" charset="0"/>
                <a:cs typeface="Courier New" panose="02070309020205020404" pitchFamily="49" charset="0"/>
              </a:rPr>
              <a:t>/runs/detect/train/weights/best.pt’</a:t>
            </a:r>
            <a:r>
              <a:rPr lang="en-US" sz="1800" b="0" i="0">
                <a:solidFill>
                  <a:srgbClr val="000000"/>
                </a:solidFill>
                <a:effectLst/>
                <a:latin typeface="Courier New" panose="02070309020205020404" pitchFamily="49" charset="0"/>
                <a:cs typeface="Courier New" panose="02070309020205020404" pitchFamily="49" charset="0"/>
              </a:rPr>
              <a:t>)</a:t>
            </a:r>
            <a:br>
              <a:rPr lang="en-US" sz="1800" b="0" i="0">
                <a:solidFill>
                  <a:srgbClr val="000000"/>
                </a:solidFill>
                <a:effectLst/>
                <a:latin typeface="Courier New" panose="02070309020205020404" pitchFamily="49" charset="0"/>
                <a:cs typeface="Courier New" panose="02070309020205020404" pitchFamily="49" charset="0"/>
              </a:rPr>
            </a:br>
            <a:r>
              <a:rPr lang="en-US" sz="1800" b="0" i="0">
                <a:solidFill>
                  <a:srgbClr val="000000"/>
                </a:solidFill>
                <a:effectLst/>
                <a:latin typeface="Courier New" panose="02070309020205020404" pitchFamily="49" charset="0"/>
                <a:cs typeface="Courier New" panose="02070309020205020404" pitchFamily="49" charset="0"/>
              </a:rPr>
              <a:t>res = model(</a:t>
            </a:r>
            <a:r>
              <a:rPr lang="en-US" sz="1800" b="0" i="0" err="1">
                <a:solidFill>
                  <a:srgbClr val="000000"/>
                </a:solidFill>
                <a:effectLst/>
                <a:latin typeface="Courier New" panose="02070309020205020404" pitchFamily="49" charset="0"/>
                <a:cs typeface="Courier New" panose="02070309020205020404" pitchFamily="49" charset="0"/>
              </a:rPr>
              <a:t>img</a:t>
            </a:r>
            <a:r>
              <a:rPr lang="en-US" sz="1800" b="0" i="0">
                <a:solidFill>
                  <a:srgbClr val="000000"/>
                </a:solidFill>
                <a:effectLst/>
                <a:latin typeface="Courier New" panose="02070309020205020404" pitchFamily="49" charset="0"/>
                <a:cs typeface="Courier New" panose="02070309020205020404" pitchFamily="49" charset="0"/>
              </a:rPr>
              <a:t>)</a:t>
            </a:r>
            <a:endParaRPr lang="en-US" b="0">
              <a:solidFill>
                <a:srgbClr val="000000"/>
              </a:solidFill>
              <a:effectLst/>
              <a:latin typeface="Courier New" panose="02070309020205020404" pitchFamily="49" charset="0"/>
              <a:cs typeface="Courier New" panose="02070309020205020404" pitchFamily="49" charset="0"/>
            </a:endParaRPr>
          </a:p>
        </p:txBody>
      </p:sp>
      <p:sp>
        <p:nvSpPr>
          <p:cNvPr id="5" name="Hộp Văn bản 4">
            <a:extLst>
              <a:ext uri="{FF2B5EF4-FFF2-40B4-BE49-F238E27FC236}">
                <a16:creationId xmlns:a16="http://schemas.microsoft.com/office/drawing/2014/main" id="{FD7083B1-8672-C270-93A8-4A269007ACDF}"/>
              </a:ext>
            </a:extLst>
          </p:cNvPr>
          <p:cNvSpPr txBox="1"/>
          <p:nvPr/>
        </p:nvSpPr>
        <p:spPr>
          <a:xfrm>
            <a:off x="331141" y="3774252"/>
            <a:ext cx="47657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Calibri"/>
              </a:rPr>
              <a:t>Gọi</a:t>
            </a:r>
            <a:r>
              <a:rPr lang="en-US">
                <a:latin typeface="Calibri"/>
              </a:rPr>
              <a:t> </a:t>
            </a:r>
            <a:r>
              <a:rPr lang="en-US" err="1">
                <a:latin typeface="Calibri"/>
              </a:rPr>
              <a:t>mô</a:t>
            </a:r>
            <a:r>
              <a:rPr lang="en-US">
                <a:latin typeface="Calibri"/>
              </a:rPr>
              <a:t> </a:t>
            </a:r>
            <a:r>
              <a:rPr lang="en-US" err="1">
                <a:latin typeface="Calibri"/>
              </a:rPr>
              <a:t>hình</a:t>
            </a:r>
            <a:r>
              <a:rPr lang="en-US">
                <a:latin typeface="Calibri"/>
              </a:rPr>
              <a:t>:</a:t>
            </a:r>
            <a:endParaRPr lang="vi-VN"/>
          </a:p>
        </p:txBody>
      </p:sp>
    </p:spTree>
    <p:extLst>
      <p:ext uri="{BB962C8B-B14F-4D97-AF65-F5344CB8AC3E}">
        <p14:creationId xmlns:p14="http://schemas.microsoft.com/office/powerpoint/2010/main" val="93008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err="1"/>
              <a:t>Giới</a:t>
            </a:r>
            <a:r>
              <a:rPr lang="en-US"/>
              <a:t> </a:t>
            </a:r>
            <a:r>
              <a:rPr lang="en-US" err="1"/>
              <a:t>thiệu</a:t>
            </a:r>
            <a:r>
              <a:rPr lang="en-US"/>
              <a:t> </a:t>
            </a:r>
            <a:r>
              <a:rPr lang="en-US" err="1"/>
              <a:t>bài</a:t>
            </a:r>
            <a:r>
              <a:rPr lang="en-US"/>
              <a:t> </a:t>
            </a:r>
            <a:r>
              <a:rPr lang="en-US" err="1"/>
              <a:t>toán</a:t>
            </a:r>
            <a:endParaRPr lang="en-US"/>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p:txBody>
          <a:bodyPr>
            <a:normAutofit/>
          </a:bodyPr>
          <a:lstStyle/>
          <a:p>
            <a:pPr algn="just"/>
            <a:r>
              <a:rPr lang="en-US" sz="2600" dirty="0" err="1"/>
              <a:t>Ngày</a:t>
            </a:r>
            <a:r>
              <a:rPr lang="en-US" sz="2600" dirty="0"/>
              <a:t> nay </a:t>
            </a:r>
            <a:r>
              <a:rPr lang="en-US" sz="2600" dirty="0" err="1"/>
              <a:t>xe</a:t>
            </a:r>
            <a:r>
              <a:rPr lang="en-US" sz="2600" dirty="0"/>
              <a:t> </a:t>
            </a:r>
            <a:r>
              <a:rPr lang="en-US" sz="2600" dirty="0" err="1"/>
              <a:t>máy</a:t>
            </a:r>
            <a:r>
              <a:rPr lang="en-US" sz="2600" dirty="0"/>
              <a:t> ở </a:t>
            </a:r>
            <a:r>
              <a:rPr lang="en-US" sz="2600" dirty="0" err="1"/>
              <a:t>Việt</a:t>
            </a:r>
            <a:r>
              <a:rPr lang="en-US" sz="2600" dirty="0"/>
              <a:t> Nam </a:t>
            </a:r>
            <a:r>
              <a:rPr lang="en-US" sz="2600" dirty="0" err="1"/>
              <a:t>là</a:t>
            </a:r>
            <a:r>
              <a:rPr lang="en-US" sz="2600" dirty="0"/>
              <a:t> </a:t>
            </a:r>
            <a:r>
              <a:rPr lang="en-US" sz="2600" dirty="0" err="1"/>
              <a:t>phương</a:t>
            </a:r>
            <a:r>
              <a:rPr lang="en-US" sz="2600" dirty="0"/>
              <a:t> </a:t>
            </a:r>
            <a:r>
              <a:rPr lang="en-US" sz="2600" dirty="0" err="1"/>
              <a:t>tiện</a:t>
            </a:r>
            <a:r>
              <a:rPr lang="en-US" sz="2600" dirty="0"/>
              <a:t> </a:t>
            </a:r>
            <a:r>
              <a:rPr lang="en-US" sz="2600" dirty="0" err="1"/>
              <a:t>giao</a:t>
            </a:r>
            <a:r>
              <a:rPr lang="en-US" sz="2600" dirty="0"/>
              <a:t> </a:t>
            </a:r>
            <a:r>
              <a:rPr lang="en-US" sz="2600" dirty="0" err="1"/>
              <a:t>thông</a:t>
            </a:r>
            <a:r>
              <a:rPr lang="en-US" sz="2600" dirty="0"/>
              <a:t> </a:t>
            </a:r>
            <a:r>
              <a:rPr lang="en-US" sz="2600" dirty="0" err="1"/>
              <a:t>chính</a:t>
            </a:r>
            <a:r>
              <a:rPr lang="en-US" sz="2600" dirty="0"/>
              <a:t> </a:t>
            </a:r>
            <a:r>
              <a:rPr lang="en-US" sz="2600" dirty="0" err="1"/>
              <a:t>vào</a:t>
            </a:r>
            <a:r>
              <a:rPr lang="en-US" sz="2600" dirty="0"/>
              <a:t> </a:t>
            </a:r>
            <a:r>
              <a:rPr lang="en-US" sz="2600" dirty="0" err="1"/>
              <a:t>số</a:t>
            </a:r>
            <a:r>
              <a:rPr lang="en-US" sz="2600" dirty="0"/>
              <a:t> </a:t>
            </a:r>
            <a:r>
              <a:rPr lang="en-US" sz="2600" dirty="0" err="1"/>
              <a:t>lượng</a:t>
            </a:r>
            <a:r>
              <a:rPr lang="en-US" sz="2600" dirty="0"/>
              <a:t> </a:t>
            </a:r>
            <a:r>
              <a:rPr lang="en-US" sz="2600" dirty="0" err="1"/>
              <a:t>ngày</a:t>
            </a:r>
            <a:r>
              <a:rPr lang="en-US" sz="2600" dirty="0"/>
              <a:t> </a:t>
            </a:r>
            <a:r>
              <a:rPr lang="en-US" sz="2600" dirty="0" err="1"/>
              <a:t>càng</a:t>
            </a:r>
            <a:r>
              <a:rPr lang="en-US" sz="2600" dirty="0"/>
              <a:t> </a:t>
            </a:r>
            <a:r>
              <a:rPr lang="en-US" sz="2600" dirty="0" err="1"/>
              <a:t>tăng</a:t>
            </a:r>
            <a:r>
              <a:rPr lang="en-US" sz="2600" dirty="0"/>
              <a:t>. </a:t>
            </a:r>
            <a:r>
              <a:rPr lang="en-US" sz="2600" dirty="0" err="1"/>
              <a:t>Vì</a:t>
            </a:r>
            <a:r>
              <a:rPr lang="en-US" sz="2600" dirty="0"/>
              <a:t> </a:t>
            </a:r>
            <a:r>
              <a:rPr lang="en-US" sz="2600" dirty="0" err="1"/>
              <a:t>vậy</a:t>
            </a:r>
            <a:r>
              <a:rPr lang="en-US" sz="2600" dirty="0"/>
              <a:t>, </a:t>
            </a:r>
            <a:r>
              <a:rPr lang="en-US" sz="2600" dirty="0" err="1"/>
              <a:t>nhận</a:t>
            </a:r>
            <a:r>
              <a:rPr lang="en-US" sz="2600" dirty="0"/>
              <a:t> </a:t>
            </a:r>
            <a:r>
              <a:rPr lang="en-US" sz="2600" dirty="0" err="1"/>
              <a:t>dạng</a:t>
            </a:r>
            <a:r>
              <a:rPr lang="en-US" sz="2600" dirty="0"/>
              <a:t> </a:t>
            </a:r>
            <a:r>
              <a:rPr lang="en-US" sz="2600" dirty="0" err="1"/>
              <a:t>biển</a:t>
            </a:r>
            <a:r>
              <a:rPr lang="en-US" sz="2600" dirty="0"/>
              <a:t> </a:t>
            </a:r>
            <a:r>
              <a:rPr lang="en-US" sz="2600" dirty="0" err="1"/>
              <a:t>số</a:t>
            </a:r>
            <a:r>
              <a:rPr lang="en-US" sz="2600" dirty="0"/>
              <a:t> </a:t>
            </a:r>
            <a:r>
              <a:rPr lang="en-US" sz="2600" dirty="0" err="1"/>
              <a:t>xe</a:t>
            </a:r>
            <a:r>
              <a:rPr lang="en-US" sz="2600" dirty="0"/>
              <a:t> </a:t>
            </a:r>
            <a:r>
              <a:rPr lang="en-US" sz="2600" dirty="0" err="1"/>
              <a:t>tự</a:t>
            </a:r>
            <a:r>
              <a:rPr lang="en-US" sz="2600" dirty="0"/>
              <a:t> </a:t>
            </a:r>
            <a:r>
              <a:rPr lang="en-US" sz="2600" dirty="0" err="1"/>
              <a:t>động</a:t>
            </a:r>
            <a:r>
              <a:rPr lang="en-US" sz="2600" dirty="0"/>
              <a:t> </a:t>
            </a:r>
            <a:r>
              <a:rPr lang="en-US" sz="2600" dirty="0" err="1"/>
              <a:t>trở</a:t>
            </a:r>
            <a:r>
              <a:rPr lang="en-US" sz="2600" dirty="0"/>
              <a:t> </a:t>
            </a:r>
            <a:r>
              <a:rPr lang="en-US" sz="2600" dirty="0" err="1"/>
              <a:t>thành</a:t>
            </a:r>
            <a:r>
              <a:rPr lang="en-US" sz="2600" dirty="0"/>
              <a:t> </a:t>
            </a:r>
            <a:r>
              <a:rPr lang="en-US" sz="2600" dirty="0" err="1"/>
              <a:t>một</a:t>
            </a:r>
            <a:r>
              <a:rPr lang="en-US" sz="2600" dirty="0"/>
              <a:t> </a:t>
            </a:r>
            <a:r>
              <a:rPr lang="en-US" sz="2600" dirty="0" err="1"/>
              <a:t>ứng</a:t>
            </a:r>
            <a:r>
              <a:rPr lang="en-US" sz="2600" dirty="0"/>
              <a:t> </a:t>
            </a:r>
            <a:r>
              <a:rPr lang="en-US" sz="2600" dirty="0" err="1"/>
              <a:t>dụng</a:t>
            </a:r>
            <a:r>
              <a:rPr lang="en-US" sz="2600" dirty="0"/>
              <a:t> </a:t>
            </a:r>
            <a:r>
              <a:rPr lang="en-US" sz="2600" dirty="0" err="1"/>
              <a:t>hữu</a:t>
            </a:r>
            <a:r>
              <a:rPr lang="en-US" sz="2600" dirty="0"/>
              <a:t> </a:t>
            </a:r>
            <a:r>
              <a:rPr lang="en-US" sz="2600" dirty="0" err="1"/>
              <a:t>ích</a:t>
            </a:r>
            <a:r>
              <a:rPr lang="en-US" sz="2600" dirty="0"/>
              <a:t>, </a:t>
            </a:r>
            <a:r>
              <a:rPr lang="en-US" sz="2600" dirty="0" err="1"/>
              <a:t>được</a:t>
            </a:r>
            <a:r>
              <a:rPr lang="en-US" sz="2600" dirty="0"/>
              <a:t> </a:t>
            </a:r>
            <a:r>
              <a:rPr lang="en-US" sz="2600" dirty="0" err="1"/>
              <a:t>đưa</a:t>
            </a:r>
            <a:r>
              <a:rPr lang="en-US" sz="2600" dirty="0"/>
              <a:t> </a:t>
            </a:r>
            <a:r>
              <a:rPr lang="en-US" sz="2600" dirty="0" err="1"/>
              <a:t>vào</a:t>
            </a:r>
            <a:r>
              <a:rPr lang="en-US" sz="2600" dirty="0"/>
              <a:t> </a:t>
            </a:r>
            <a:r>
              <a:rPr lang="en-US" sz="2600" dirty="0" err="1"/>
              <a:t>trong</a:t>
            </a:r>
            <a:r>
              <a:rPr lang="en-US" sz="2600" dirty="0"/>
              <a:t> </a:t>
            </a:r>
            <a:r>
              <a:rPr lang="en-US" sz="2600" dirty="0" err="1"/>
              <a:t>các</a:t>
            </a:r>
            <a:r>
              <a:rPr lang="en-US" sz="2600" dirty="0"/>
              <a:t> </a:t>
            </a:r>
            <a:r>
              <a:rPr lang="en-US" sz="2600" dirty="0" err="1"/>
              <a:t>lĩnh</a:t>
            </a:r>
            <a:r>
              <a:rPr lang="en-US" sz="2600" dirty="0"/>
              <a:t> </a:t>
            </a:r>
            <a:r>
              <a:rPr lang="en-US" sz="2600" dirty="0" err="1"/>
              <a:t>vực</a:t>
            </a:r>
            <a:r>
              <a:rPr lang="en-US" sz="2600" dirty="0"/>
              <a:t> </a:t>
            </a:r>
            <a:r>
              <a:rPr lang="en-US" sz="2600" dirty="0" err="1"/>
              <a:t>như</a:t>
            </a:r>
            <a:r>
              <a:rPr lang="en-US" sz="2600" dirty="0"/>
              <a:t>:</a:t>
            </a:r>
          </a:p>
          <a:p>
            <a:pPr lvl="1" algn="just"/>
            <a:r>
              <a:rPr lang="en-US" sz="2800" dirty="0" err="1"/>
              <a:t>Quản</a:t>
            </a:r>
            <a:r>
              <a:rPr lang="en-US" sz="2800" dirty="0"/>
              <a:t> </a:t>
            </a:r>
            <a:r>
              <a:rPr lang="en-US" sz="2800" dirty="0" err="1"/>
              <a:t>lí</a:t>
            </a:r>
            <a:r>
              <a:rPr lang="en-US" sz="2800" dirty="0"/>
              <a:t> </a:t>
            </a:r>
            <a:r>
              <a:rPr lang="en-US" sz="2800" dirty="0" err="1"/>
              <a:t>giao</a:t>
            </a:r>
            <a:r>
              <a:rPr lang="en-US" sz="2800" dirty="0"/>
              <a:t> </a:t>
            </a:r>
            <a:r>
              <a:rPr lang="en-US" sz="2800" dirty="0" err="1"/>
              <a:t>thông</a:t>
            </a:r>
            <a:r>
              <a:rPr lang="en-US" sz="2800" dirty="0"/>
              <a:t>, </a:t>
            </a:r>
          </a:p>
          <a:p>
            <a:pPr lvl="1" algn="just"/>
            <a:r>
              <a:rPr lang="en-US" sz="2800" dirty="0" err="1"/>
              <a:t>Kiểm</a:t>
            </a:r>
            <a:r>
              <a:rPr lang="en-US" sz="2800" dirty="0"/>
              <a:t> </a:t>
            </a:r>
            <a:r>
              <a:rPr lang="en-US" sz="2800" dirty="0" err="1"/>
              <a:t>tra</a:t>
            </a:r>
            <a:r>
              <a:rPr lang="en-US" sz="2800" dirty="0"/>
              <a:t> an </a:t>
            </a:r>
            <a:r>
              <a:rPr lang="en-US" sz="2800" dirty="0" err="1"/>
              <a:t>ninh</a:t>
            </a:r>
            <a:r>
              <a:rPr lang="en-US" sz="2800" dirty="0"/>
              <a:t>, </a:t>
            </a:r>
          </a:p>
          <a:p>
            <a:pPr lvl="1" algn="just"/>
            <a:r>
              <a:rPr lang="en-US" sz="2800" dirty="0"/>
              <a:t>Thu </a:t>
            </a:r>
            <a:r>
              <a:rPr lang="en-US" sz="2800" dirty="0" err="1"/>
              <a:t>phí</a:t>
            </a:r>
            <a:r>
              <a:rPr lang="en-US" sz="2800" dirty="0"/>
              <a:t> </a:t>
            </a:r>
            <a:r>
              <a:rPr lang="en-US" sz="2800" dirty="0" err="1"/>
              <a:t>giao</a:t>
            </a:r>
            <a:r>
              <a:rPr lang="en-US" sz="2800" dirty="0"/>
              <a:t> </a:t>
            </a:r>
            <a:r>
              <a:rPr lang="en-US" sz="2800" dirty="0" err="1"/>
              <a:t>thông</a:t>
            </a:r>
            <a:r>
              <a:rPr lang="en-US" sz="2800" dirty="0"/>
              <a:t>, </a:t>
            </a:r>
          </a:p>
          <a:p>
            <a:pPr lvl="1" algn="just"/>
            <a:r>
              <a:rPr lang="en-US" sz="2800" dirty="0" err="1"/>
              <a:t>Bãi</a:t>
            </a:r>
            <a:r>
              <a:rPr lang="en-US" sz="2800" dirty="0"/>
              <a:t> </a:t>
            </a:r>
            <a:r>
              <a:rPr lang="en-US" sz="2800" dirty="0" err="1"/>
              <a:t>giữ</a:t>
            </a:r>
            <a:r>
              <a:rPr lang="en-US" sz="2800" dirty="0"/>
              <a:t> </a:t>
            </a:r>
            <a:r>
              <a:rPr lang="en-US" sz="2800" dirty="0" err="1"/>
              <a:t>xe</a:t>
            </a:r>
            <a:r>
              <a:rPr lang="en-US" sz="2800" dirty="0"/>
              <a:t> </a:t>
            </a:r>
            <a:r>
              <a:rPr lang="en-US" sz="2800" dirty="0" err="1"/>
              <a:t>tự</a:t>
            </a:r>
            <a:r>
              <a:rPr lang="en-US" sz="2800" dirty="0"/>
              <a:t> </a:t>
            </a:r>
            <a:r>
              <a:rPr lang="en-US" sz="2800" dirty="0" err="1"/>
              <a:t>động</a:t>
            </a:r>
            <a:r>
              <a:rPr lang="en-US" sz="2800" dirty="0"/>
              <a:t>…</a:t>
            </a:r>
          </a:p>
          <a:p>
            <a:pPr algn="just"/>
            <a:endParaRPr lang="en-US" sz="2600" i="1" dirty="0"/>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3</a:t>
            </a:fld>
            <a:endParaRPr lang="en-US"/>
          </a:p>
        </p:txBody>
      </p:sp>
    </p:spTree>
    <p:extLst>
      <p:ext uri="{BB962C8B-B14F-4D97-AF65-F5344CB8AC3E}">
        <p14:creationId xmlns:p14="http://schemas.microsoft.com/office/powerpoint/2010/main" val="350239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F6C5-5233-2F54-3917-7B55D8767A8C}"/>
              </a:ext>
            </a:extLst>
          </p:cNvPr>
          <p:cNvSpPr>
            <a:spLocks noGrp="1"/>
          </p:cNvSpPr>
          <p:nvPr>
            <p:ph type="title"/>
          </p:nvPr>
        </p:nvSpPr>
        <p:spPr/>
        <p:txBody>
          <a:bodyPr/>
          <a:lstStyle/>
          <a:p>
            <a:r>
              <a:rPr lang="en-US" err="1"/>
              <a:t>Phát</a:t>
            </a:r>
            <a:r>
              <a:rPr lang="en-US"/>
              <a:t> </a:t>
            </a:r>
            <a:r>
              <a:rPr lang="en-US" err="1"/>
              <a:t>hiện</a:t>
            </a:r>
            <a:r>
              <a:rPr lang="en-US"/>
              <a:t> </a:t>
            </a:r>
            <a:r>
              <a:rPr lang="en-US" err="1"/>
              <a:t>biển</a:t>
            </a:r>
            <a:r>
              <a:rPr lang="en-US"/>
              <a:t> </a:t>
            </a:r>
            <a:r>
              <a:rPr lang="en-US" err="1"/>
              <a:t>số</a:t>
            </a:r>
            <a:r>
              <a:rPr lang="en-US"/>
              <a:t> </a:t>
            </a:r>
            <a:r>
              <a:rPr lang="en-US" err="1"/>
              <a:t>xe</a:t>
            </a:r>
            <a:endParaRPr lang="en-US"/>
          </a:p>
        </p:txBody>
      </p:sp>
      <p:sp>
        <p:nvSpPr>
          <p:cNvPr id="3" name="Content Placeholder 2">
            <a:extLst>
              <a:ext uri="{FF2B5EF4-FFF2-40B4-BE49-F238E27FC236}">
                <a16:creationId xmlns:a16="http://schemas.microsoft.com/office/drawing/2014/main" id="{03E27EBA-0479-62F4-83B3-8D522FD1CBB8}"/>
              </a:ext>
            </a:extLst>
          </p:cNvPr>
          <p:cNvSpPr>
            <a:spLocks noGrp="1"/>
          </p:cNvSpPr>
          <p:nvPr>
            <p:ph idx="1"/>
          </p:nvPr>
        </p:nvSpPr>
        <p:spPr/>
        <p:txBody>
          <a:bodyPr/>
          <a:lstStyle/>
          <a:p>
            <a:r>
              <a:rPr lang="en-US" err="1"/>
              <a:t>Từ</a:t>
            </a:r>
            <a:r>
              <a:rPr lang="en-US"/>
              <a:t> </a:t>
            </a:r>
            <a:r>
              <a:rPr lang="en-US" err="1"/>
              <a:t>toạ</a:t>
            </a:r>
            <a:r>
              <a:rPr lang="en-US"/>
              <a:t> </a:t>
            </a:r>
            <a:r>
              <a:rPr lang="en-US" err="1"/>
              <a:t>độ</a:t>
            </a:r>
            <a:r>
              <a:rPr lang="en-US"/>
              <a:t> bounding box </a:t>
            </a:r>
            <a:r>
              <a:rPr lang="en-US" err="1"/>
              <a:t>được</a:t>
            </a:r>
            <a:r>
              <a:rPr lang="en-US"/>
              <a:t> </a:t>
            </a:r>
            <a:r>
              <a:rPr lang="en-US" err="1"/>
              <a:t>trả</a:t>
            </a:r>
            <a:r>
              <a:rPr lang="en-US"/>
              <a:t> </a:t>
            </a:r>
            <a:r>
              <a:rPr lang="en-US" err="1"/>
              <a:t>về</a:t>
            </a:r>
            <a:r>
              <a:rPr lang="en-US"/>
              <a:t>, </a:t>
            </a:r>
            <a:r>
              <a:rPr lang="en-US" err="1"/>
              <a:t>tiến</a:t>
            </a:r>
            <a:r>
              <a:rPr lang="en-US"/>
              <a:t> </a:t>
            </a:r>
            <a:r>
              <a:rPr lang="en-US" err="1"/>
              <a:t>hành</a:t>
            </a:r>
            <a:r>
              <a:rPr lang="en-US"/>
              <a:t> </a:t>
            </a:r>
            <a:r>
              <a:rPr lang="en-US" err="1"/>
              <a:t>cắt</a:t>
            </a:r>
            <a:r>
              <a:rPr lang="en-US"/>
              <a:t> </a:t>
            </a:r>
            <a:r>
              <a:rPr lang="en-US" err="1"/>
              <a:t>ảnh</a:t>
            </a:r>
            <a:r>
              <a:rPr lang="en-US"/>
              <a:t> </a:t>
            </a:r>
            <a:r>
              <a:rPr lang="en-US" err="1"/>
              <a:t>để</a:t>
            </a:r>
            <a:r>
              <a:rPr lang="en-US"/>
              <a:t> </a:t>
            </a:r>
            <a:r>
              <a:rPr lang="en-US" err="1"/>
              <a:t>ra</a:t>
            </a:r>
            <a:r>
              <a:rPr lang="en-US"/>
              <a:t> </a:t>
            </a:r>
            <a:r>
              <a:rPr lang="en-US" err="1"/>
              <a:t>được</a:t>
            </a:r>
            <a:r>
              <a:rPr lang="en-US"/>
              <a:t> </a:t>
            </a:r>
            <a:r>
              <a:rPr lang="en-US" err="1"/>
              <a:t>ảnh</a:t>
            </a:r>
            <a:r>
              <a:rPr lang="en-US"/>
              <a:t> </a:t>
            </a:r>
            <a:r>
              <a:rPr lang="en-US" err="1"/>
              <a:t>biển</a:t>
            </a:r>
            <a:r>
              <a:rPr lang="en-US"/>
              <a:t> </a:t>
            </a:r>
            <a:r>
              <a:rPr lang="en-US" err="1"/>
              <a:t>số</a:t>
            </a:r>
            <a:r>
              <a:rPr lang="en-US"/>
              <a:t> </a:t>
            </a:r>
            <a:r>
              <a:rPr lang="en-US" err="1"/>
              <a:t>xe</a:t>
            </a:r>
            <a:r>
              <a:rPr lang="en-US"/>
              <a:t>. </a:t>
            </a:r>
          </a:p>
        </p:txBody>
      </p:sp>
      <p:sp>
        <p:nvSpPr>
          <p:cNvPr id="4" name="Slide Number Placeholder 3">
            <a:extLst>
              <a:ext uri="{FF2B5EF4-FFF2-40B4-BE49-F238E27FC236}">
                <a16:creationId xmlns:a16="http://schemas.microsoft.com/office/drawing/2014/main" id="{B116354C-1820-8D17-928C-A0E6C990E52D}"/>
              </a:ext>
            </a:extLst>
          </p:cNvPr>
          <p:cNvSpPr>
            <a:spLocks noGrp="1"/>
          </p:cNvSpPr>
          <p:nvPr>
            <p:ph type="sldNum" sz="quarter" idx="12"/>
          </p:nvPr>
        </p:nvSpPr>
        <p:spPr/>
        <p:txBody>
          <a:bodyPr/>
          <a:lstStyle/>
          <a:p>
            <a:fld id="{B487F271-60DF-4592-BB7F-B45BB4441AA9}" type="slidenum">
              <a:rPr lang="en-US" smtClean="0"/>
              <a:pPr/>
              <a:t>30</a:t>
            </a:fld>
            <a:endParaRPr lang="en-US"/>
          </a:p>
        </p:txBody>
      </p:sp>
      <p:pic>
        <p:nvPicPr>
          <p:cNvPr id="11266" name="Picture 2">
            <a:extLst>
              <a:ext uri="{FF2B5EF4-FFF2-40B4-BE49-F238E27FC236}">
                <a16:creationId xmlns:a16="http://schemas.microsoft.com/office/drawing/2014/main" id="{38B1523D-2BFA-4A5F-EEAA-ADDC060CA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06" y="2808923"/>
            <a:ext cx="3990694" cy="256182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045EA0FF-3642-D997-C10F-A6B18DDE7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434" y="3551422"/>
            <a:ext cx="1091374" cy="96874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0EAF3C10-89B2-0C40-790D-D75AD53E1483}"/>
              </a:ext>
            </a:extLst>
          </p:cNvPr>
          <p:cNvSpPr/>
          <p:nvPr/>
        </p:nvSpPr>
        <p:spPr>
          <a:xfrm>
            <a:off x="5038344" y="3739896"/>
            <a:ext cx="978408" cy="557784"/>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17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07F4-E0F4-7D52-D912-9DE7D907DBEB}"/>
              </a:ext>
            </a:extLst>
          </p:cNvPr>
          <p:cNvSpPr>
            <a:spLocks noGrp="1"/>
          </p:cNvSpPr>
          <p:nvPr>
            <p:ph type="title"/>
          </p:nvPr>
        </p:nvSpPr>
        <p:spPr/>
        <p:txBody>
          <a:bodyPr/>
          <a:lstStyle/>
          <a:p>
            <a:r>
              <a:rPr lang="en-US">
                <a:latin typeface="Arial"/>
                <a:cs typeface="Arial"/>
              </a:rPr>
              <a:t>Dataset – Các </a:t>
            </a:r>
            <a:r>
              <a:rPr lang="en-US" err="1">
                <a:latin typeface="Arial"/>
                <a:cs typeface="Arial"/>
              </a:rPr>
              <a:t>mô</a:t>
            </a:r>
            <a:r>
              <a:rPr lang="en-US">
                <a:latin typeface="Arial"/>
                <a:cs typeface="Arial"/>
              </a:rPr>
              <a:t> </a:t>
            </a:r>
            <a:r>
              <a:rPr lang="en-US" err="1">
                <a:latin typeface="Arial"/>
                <a:cs typeface="Arial"/>
              </a:rPr>
              <a:t>hình</a:t>
            </a:r>
            <a:r>
              <a:rPr lang="en-US">
                <a:latin typeface="Arial"/>
                <a:cs typeface="Arial"/>
              </a:rPr>
              <a:t> </a:t>
            </a:r>
            <a:r>
              <a:rPr lang="en-US" err="1">
                <a:latin typeface="Arial"/>
                <a:cs typeface="Arial"/>
              </a:rPr>
              <a:t>nhận</a:t>
            </a:r>
            <a:r>
              <a:rPr lang="en-US">
                <a:latin typeface="Arial"/>
                <a:cs typeface="Arial"/>
              </a:rPr>
              <a:t> </a:t>
            </a:r>
            <a:r>
              <a:rPr lang="en-US" err="1">
                <a:latin typeface="Arial"/>
                <a:cs typeface="Arial"/>
              </a:rPr>
              <a:t>dạng</a:t>
            </a:r>
            <a:r>
              <a:rPr lang="en-US">
                <a:latin typeface="Arial"/>
                <a:cs typeface="Arial"/>
              </a:rPr>
              <a:t> </a:t>
            </a:r>
            <a:r>
              <a:rPr lang="en-US" err="1">
                <a:latin typeface="Arial"/>
                <a:cs typeface="Arial"/>
              </a:rPr>
              <a:t>kí</a:t>
            </a:r>
            <a:r>
              <a:rPr lang="en-US">
                <a:latin typeface="Arial"/>
                <a:cs typeface="Arial"/>
              </a:rPr>
              <a:t> </a:t>
            </a:r>
            <a:r>
              <a:rPr lang="en-US" err="1">
                <a:latin typeface="Arial"/>
                <a:cs typeface="Arial"/>
              </a:rPr>
              <a:t>tự</a:t>
            </a:r>
            <a:endParaRPr lang="en-US">
              <a:latin typeface="Arial"/>
              <a:cs typeface="Arial"/>
            </a:endParaRPr>
          </a:p>
        </p:txBody>
      </p:sp>
      <p:sp>
        <p:nvSpPr>
          <p:cNvPr id="4" name="Slide Number Placeholder 3">
            <a:extLst>
              <a:ext uri="{FF2B5EF4-FFF2-40B4-BE49-F238E27FC236}">
                <a16:creationId xmlns:a16="http://schemas.microsoft.com/office/drawing/2014/main" id="{9696B41E-3210-A4D2-D01A-CAD78766556D}"/>
              </a:ext>
            </a:extLst>
          </p:cNvPr>
          <p:cNvSpPr>
            <a:spLocks noGrp="1"/>
          </p:cNvSpPr>
          <p:nvPr>
            <p:ph type="sldNum" sz="quarter" idx="12"/>
          </p:nvPr>
        </p:nvSpPr>
        <p:spPr/>
        <p:txBody>
          <a:bodyPr/>
          <a:lstStyle/>
          <a:p>
            <a:fld id="{B487F271-60DF-4592-BB7F-B45BB4441AA9}" type="slidenum">
              <a:rPr lang="en-US" smtClean="0"/>
              <a:pPr/>
              <a:t>31</a:t>
            </a:fld>
            <a:endParaRPr lang="en-US"/>
          </a:p>
        </p:txBody>
      </p:sp>
      <p:sp>
        <p:nvSpPr>
          <p:cNvPr id="7" name="Content Placeholder 6">
            <a:extLst>
              <a:ext uri="{FF2B5EF4-FFF2-40B4-BE49-F238E27FC236}">
                <a16:creationId xmlns:a16="http://schemas.microsoft.com/office/drawing/2014/main" id="{64162FFE-AA4C-A654-0A25-D0726ABCCA67}"/>
              </a:ext>
            </a:extLst>
          </p:cNvPr>
          <p:cNvSpPr>
            <a:spLocks noGrp="1"/>
          </p:cNvSpPr>
          <p:nvPr>
            <p:ph idx="1"/>
          </p:nvPr>
        </p:nvSpPr>
        <p:spPr>
          <a:xfrm>
            <a:off x="410035" y="1009644"/>
            <a:ext cx="8323929" cy="5290319"/>
          </a:xfrm>
        </p:spPr>
        <p:txBody>
          <a:bodyPr vert="horz" lIns="91440" tIns="45720" rIns="91440" bIns="45720" rtlCol="0" anchor="t">
            <a:normAutofit/>
          </a:bodyPr>
          <a:lstStyle/>
          <a:p>
            <a:r>
              <a:rPr lang="en-US" dirty="0">
                <a:latin typeface="Arial"/>
                <a:cs typeface="Arial"/>
              </a:rPr>
              <a:t>Ba </a:t>
            </a:r>
            <a:r>
              <a:rPr lang="en-US" dirty="0" err="1">
                <a:latin typeface="Arial"/>
                <a:cs typeface="Arial"/>
              </a:rPr>
              <a:t>mô</a:t>
            </a:r>
            <a:r>
              <a:rPr lang="en-US" dirty="0">
                <a:latin typeface="Arial"/>
                <a:cs typeface="Arial"/>
              </a:rPr>
              <a:t> </a:t>
            </a:r>
            <a:r>
              <a:rPr lang="en-US" dirty="0" err="1">
                <a:latin typeface="Arial"/>
                <a:cs typeface="Arial"/>
              </a:rPr>
              <a:t>hình</a:t>
            </a:r>
            <a:r>
              <a:rPr lang="en-US" dirty="0">
                <a:latin typeface="Arial"/>
                <a:cs typeface="Arial"/>
              </a:rPr>
              <a:t> </a:t>
            </a:r>
            <a:r>
              <a:rPr lang="en-US" dirty="0" err="1">
                <a:latin typeface="Arial"/>
                <a:cs typeface="Arial"/>
              </a:rPr>
              <a:t>trên</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huấn</a:t>
            </a:r>
            <a:r>
              <a:rPr lang="en-US" dirty="0">
                <a:latin typeface="Arial"/>
                <a:cs typeface="Arial"/>
              </a:rPr>
              <a:t> </a:t>
            </a:r>
            <a:r>
              <a:rPr lang="en-US" dirty="0" err="1">
                <a:latin typeface="Arial"/>
                <a:cs typeface="Arial"/>
              </a:rPr>
              <a:t>luyện</a:t>
            </a:r>
            <a:r>
              <a:rPr lang="en-US" dirty="0">
                <a:latin typeface="Arial"/>
                <a:cs typeface="Arial"/>
              </a:rPr>
              <a:t> </a:t>
            </a:r>
            <a:r>
              <a:rPr lang="en-US" dirty="0" err="1">
                <a:latin typeface="Arial"/>
                <a:cs typeface="Arial"/>
              </a:rPr>
              <a:t>trên</a:t>
            </a:r>
            <a:r>
              <a:rPr lang="en-US" dirty="0">
                <a:latin typeface="Arial"/>
                <a:cs typeface="Arial"/>
              </a:rPr>
              <a:t> </a:t>
            </a:r>
            <a:r>
              <a:rPr lang="en-US" dirty="0" err="1">
                <a:latin typeface="Arial"/>
                <a:cs typeface="Arial"/>
              </a:rPr>
              <a:t>bộ</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tách</a:t>
            </a:r>
            <a:r>
              <a:rPr lang="en-US" dirty="0">
                <a:latin typeface="Arial"/>
                <a:cs typeface="Arial"/>
              </a:rPr>
              <a:t> </a:t>
            </a:r>
            <a:r>
              <a:rPr lang="en-US" dirty="0" err="1">
                <a:latin typeface="Arial"/>
                <a:cs typeface="Arial"/>
              </a:rPr>
              <a:t>trực</a:t>
            </a:r>
            <a:r>
              <a:rPr lang="en-US" dirty="0">
                <a:latin typeface="Arial"/>
                <a:cs typeface="Arial"/>
              </a:rPr>
              <a:t> </a:t>
            </a:r>
            <a:r>
              <a:rPr lang="en-US" dirty="0" err="1">
                <a:latin typeface="Arial"/>
                <a:cs typeface="Arial"/>
              </a:rPr>
              <a:t>tiếp</a:t>
            </a:r>
            <a:r>
              <a:rPr lang="en-US" dirty="0">
                <a:latin typeface="Arial"/>
                <a:cs typeface="Arial"/>
              </a:rPr>
              <a:t> </a:t>
            </a:r>
            <a:r>
              <a:rPr lang="en-US" dirty="0" err="1">
                <a:latin typeface="Arial"/>
                <a:cs typeface="Arial"/>
              </a:rPr>
              <a:t>từ</a:t>
            </a:r>
            <a:r>
              <a:rPr lang="en-US" dirty="0">
                <a:latin typeface="Arial"/>
                <a:cs typeface="Arial"/>
              </a:rPr>
              <a:t> </a:t>
            </a:r>
            <a:r>
              <a:rPr lang="en-US" dirty="0" err="1">
                <a:latin typeface="Arial"/>
                <a:cs typeface="Arial"/>
              </a:rPr>
              <a:t>thuật</a:t>
            </a:r>
            <a:r>
              <a:rPr lang="en-US" dirty="0">
                <a:latin typeface="Arial"/>
                <a:cs typeface="Arial"/>
              </a:rPr>
              <a:t> </a:t>
            </a:r>
            <a:r>
              <a:rPr lang="en-US" dirty="0" err="1">
                <a:latin typeface="Arial"/>
                <a:cs typeface="Arial"/>
              </a:rPr>
              <a:t>toán</a:t>
            </a:r>
            <a:r>
              <a:rPr lang="en-US" dirty="0">
                <a:latin typeface="Arial"/>
                <a:cs typeface="Arial"/>
              </a:rPr>
              <a:t> CCL  </a:t>
            </a:r>
            <a:r>
              <a:rPr lang="en-US" dirty="0" err="1">
                <a:latin typeface="Arial"/>
                <a:ea typeface="Arial" panose="020B0604020202020204" pitchFamily="34" charset="0"/>
                <a:cs typeface="Arial"/>
              </a:rPr>
              <a:t>gồm</a:t>
            </a:r>
            <a:r>
              <a:rPr lang="en-US" dirty="0">
                <a:latin typeface="Arial"/>
                <a:ea typeface="Arial" panose="020B0604020202020204" pitchFamily="34" charset="0"/>
                <a:cs typeface="Arial"/>
              </a:rPr>
              <a:t> </a:t>
            </a:r>
            <a:r>
              <a:rPr lang="en-US" dirty="0"/>
              <a:t>3722</a:t>
            </a:r>
            <a:r>
              <a:rPr lang="en-US" dirty="0">
                <a:latin typeface="Arial"/>
                <a:ea typeface="Arial" panose="020B0604020202020204" pitchFamily="34" charset="0"/>
                <a:cs typeface="Arial"/>
              </a:rPr>
              <a:t> </a:t>
            </a:r>
            <a:r>
              <a:rPr lang="en-US" dirty="0" err="1">
                <a:latin typeface="Arial"/>
                <a:ea typeface="Arial" panose="020B0604020202020204" pitchFamily="34" charset="0"/>
                <a:cs typeface="Arial"/>
              </a:rPr>
              <a:t>ảnh</a:t>
            </a:r>
            <a:r>
              <a:rPr lang="en-US" dirty="0">
                <a:latin typeface="Arial"/>
                <a:ea typeface="Arial" panose="020B0604020202020204" pitchFamily="34" charset="0"/>
                <a:cs typeface="Arial"/>
              </a:rPr>
              <a:t> (</a:t>
            </a:r>
            <a:r>
              <a:rPr lang="en-US" dirty="0" err="1">
                <a:latin typeface="Arial"/>
                <a:ea typeface="Arial" panose="020B0604020202020204" pitchFamily="34" charset="0"/>
                <a:cs typeface="Arial"/>
              </a:rPr>
              <a:t>được</a:t>
            </a:r>
            <a:r>
              <a:rPr lang="en-US" dirty="0">
                <a:latin typeface="Arial"/>
                <a:ea typeface="Arial" panose="020B0604020202020204" pitchFamily="34" charset="0"/>
                <a:cs typeface="Arial"/>
              </a:rPr>
              <a:t> chia </a:t>
            </a:r>
            <a:r>
              <a:rPr lang="en-US" dirty="0" err="1">
                <a:latin typeface="Arial"/>
                <a:ea typeface="Arial" panose="020B0604020202020204" pitchFamily="34" charset="0"/>
                <a:cs typeface="Arial"/>
              </a:rPr>
              <a:t>theo</a:t>
            </a:r>
            <a:r>
              <a:rPr lang="en-US" dirty="0">
                <a:latin typeface="Arial"/>
                <a:ea typeface="Arial" panose="020B0604020202020204" pitchFamily="34" charset="0"/>
                <a:cs typeface="Arial"/>
              </a:rPr>
              <a:t> </a:t>
            </a:r>
            <a:r>
              <a:rPr lang="en-US" dirty="0" err="1">
                <a:latin typeface="Arial"/>
                <a:ea typeface="Arial" panose="020B0604020202020204" pitchFamily="34" charset="0"/>
                <a:cs typeface="Arial"/>
              </a:rPr>
              <a:t>tỉ</a:t>
            </a:r>
            <a:r>
              <a:rPr lang="en-US" dirty="0">
                <a:latin typeface="Arial"/>
                <a:ea typeface="Arial" panose="020B0604020202020204" pitchFamily="34" charset="0"/>
                <a:cs typeface="Arial"/>
              </a:rPr>
              <a:t> </a:t>
            </a:r>
            <a:r>
              <a:rPr lang="en-US" dirty="0" err="1">
                <a:latin typeface="Arial"/>
                <a:ea typeface="Arial" panose="020B0604020202020204" pitchFamily="34" charset="0"/>
                <a:cs typeface="Arial"/>
              </a:rPr>
              <a:t>lệ</a:t>
            </a:r>
            <a:r>
              <a:rPr lang="en-US" dirty="0">
                <a:latin typeface="Arial"/>
                <a:ea typeface="Arial" panose="020B0604020202020204" pitchFamily="34" charset="0"/>
                <a:cs typeface="Arial"/>
              </a:rPr>
              <a:t>: 90% </a:t>
            </a:r>
            <a:r>
              <a:rPr lang="en-US" dirty="0" err="1">
                <a:latin typeface="Arial"/>
                <a:ea typeface="Arial" panose="020B0604020202020204" pitchFamily="34" charset="0"/>
                <a:cs typeface="Arial"/>
              </a:rPr>
              <a:t>ảnh</a:t>
            </a:r>
            <a:r>
              <a:rPr lang="en-US" dirty="0">
                <a:latin typeface="Arial"/>
                <a:ea typeface="Arial" panose="020B0604020202020204" pitchFamily="34" charset="0"/>
                <a:cs typeface="Arial"/>
              </a:rPr>
              <a:t> train </a:t>
            </a:r>
            <a:r>
              <a:rPr lang="en-US" dirty="0" err="1">
                <a:latin typeface="Arial"/>
                <a:ea typeface="Arial" panose="020B0604020202020204" pitchFamily="34" charset="0"/>
                <a:cs typeface="Arial"/>
              </a:rPr>
              <a:t>và</a:t>
            </a:r>
            <a:r>
              <a:rPr lang="en-US" dirty="0">
                <a:latin typeface="Arial"/>
                <a:ea typeface="Arial" panose="020B0604020202020204" pitchFamily="34" charset="0"/>
                <a:cs typeface="Arial"/>
              </a:rPr>
              <a:t> 10% </a:t>
            </a:r>
            <a:r>
              <a:rPr lang="en-US" dirty="0" err="1">
                <a:latin typeface="Arial"/>
                <a:ea typeface="Arial" panose="020B0604020202020204" pitchFamily="34" charset="0"/>
                <a:cs typeface="Arial"/>
              </a:rPr>
              <a:t>ảnh</a:t>
            </a:r>
            <a:r>
              <a:rPr lang="en-US" dirty="0">
                <a:latin typeface="Arial"/>
                <a:ea typeface="Arial" panose="020B0604020202020204" pitchFamily="34" charset="0"/>
                <a:cs typeface="Arial"/>
              </a:rPr>
              <a:t> test) </a:t>
            </a:r>
            <a:r>
              <a:rPr lang="en-US" dirty="0" err="1">
                <a:latin typeface="Arial"/>
                <a:ea typeface="Arial" panose="020B0604020202020204" pitchFamily="34" charset="0"/>
                <a:cs typeface="Arial"/>
              </a:rPr>
              <a:t>gồm</a:t>
            </a:r>
            <a:r>
              <a:rPr lang="en-US" dirty="0">
                <a:latin typeface="Arial"/>
                <a:ea typeface="Arial" panose="020B0604020202020204" pitchFamily="34" charset="0"/>
                <a:cs typeface="Arial"/>
              </a:rPr>
              <a:t> </a:t>
            </a:r>
            <a:r>
              <a:rPr lang="en-US" dirty="0" err="1">
                <a:latin typeface="Arial"/>
                <a:ea typeface="Arial" panose="020B0604020202020204" pitchFamily="34" charset="0"/>
                <a:cs typeface="Arial"/>
              </a:rPr>
              <a:t>tổng</a:t>
            </a:r>
            <a:r>
              <a:rPr lang="en-US" dirty="0">
                <a:latin typeface="Arial"/>
                <a:ea typeface="Arial" panose="020B0604020202020204" pitchFamily="34" charset="0"/>
                <a:cs typeface="Arial"/>
              </a:rPr>
              <a:t> </a:t>
            </a:r>
            <a:r>
              <a:rPr lang="en-US" dirty="0" err="1">
                <a:latin typeface="Arial"/>
                <a:ea typeface="Arial" panose="020B0604020202020204" pitchFamily="34" charset="0"/>
                <a:cs typeface="Arial"/>
              </a:rPr>
              <a:t>cộng</a:t>
            </a:r>
            <a:r>
              <a:rPr lang="en-US" dirty="0">
                <a:latin typeface="Arial"/>
                <a:ea typeface="Arial" panose="020B0604020202020204" pitchFamily="34" charset="0"/>
                <a:cs typeface="Arial"/>
              </a:rPr>
              <a:t> 31 </a:t>
            </a:r>
            <a:r>
              <a:rPr lang="en-US" dirty="0" err="1">
                <a:latin typeface="Arial"/>
                <a:ea typeface="Arial" panose="020B0604020202020204" pitchFamily="34" charset="0"/>
                <a:cs typeface="Arial"/>
              </a:rPr>
              <a:t>lớp</a:t>
            </a:r>
            <a:r>
              <a:rPr lang="en-US" dirty="0">
                <a:latin typeface="Arial"/>
                <a:ea typeface="Arial" panose="020B0604020202020204" pitchFamily="34" charset="0"/>
                <a:cs typeface="Arial"/>
              </a:rPr>
              <a:t> </a:t>
            </a:r>
            <a:r>
              <a:rPr lang="en-US" dirty="0" err="1">
                <a:latin typeface="Arial"/>
                <a:ea typeface="Arial" panose="020B0604020202020204" pitchFamily="34" charset="0"/>
                <a:cs typeface="Arial"/>
              </a:rPr>
              <a:t>kí</a:t>
            </a:r>
            <a:r>
              <a:rPr lang="en-US" dirty="0">
                <a:latin typeface="Arial"/>
                <a:ea typeface="Arial" panose="020B0604020202020204" pitchFamily="34" charset="0"/>
                <a:cs typeface="Arial"/>
              </a:rPr>
              <a:t> </a:t>
            </a:r>
            <a:r>
              <a:rPr lang="en-US" dirty="0" err="1">
                <a:latin typeface="Arial"/>
                <a:ea typeface="Arial" panose="020B0604020202020204" pitchFamily="34" charset="0"/>
                <a:cs typeface="Arial"/>
              </a:rPr>
              <a:t>tự</a:t>
            </a:r>
            <a:r>
              <a:rPr lang="en-US" dirty="0">
                <a:latin typeface="Arial"/>
                <a:ea typeface="Arial" panose="020B0604020202020204" pitchFamily="34" charset="0"/>
                <a:cs typeface="Arial"/>
              </a:rPr>
              <a:t>. </a:t>
            </a:r>
          </a:p>
          <a:p>
            <a:r>
              <a:rPr lang="en-US" dirty="0"/>
              <a:t>Link dataset:  https://drive.google.com/drive/folders/1nJ2ceEj31-JlD-Dp9udkc-02X3GY_lzR?fbclid=IwAR2tpfgZfaWMo7-4EtH2QrFnspsXg6Sxzuayzo4AmZ3Hxj7XkYtAeXdRwOY</a:t>
            </a:r>
          </a:p>
        </p:txBody>
      </p:sp>
    </p:spTree>
    <p:extLst>
      <p:ext uri="{BB962C8B-B14F-4D97-AF65-F5344CB8AC3E}">
        <p14:creationId xmlns:p14="http://schemas.microsoft.com/office/powerpoint/2010/main" val="240086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6E37-3B26-44F0-7F5D-D99EAE1DD9D3}"/>
              </a:ext>
            </a:extLst>
          </p:cNvPr>
          <p:cNvSpPr>
            <a:spLocks noGrp="1"/>
          </p:cNvSpPr>
          <p:nvPr>
            <p:ph type="title"/>
          </p:nvPr>
        </p:nvSpPr>
        <p:spPr/>
        <p:txBody>
          <a:bodyPr/>
          <a:lstStyle/>
          <a:p>
            <a:r>
              <a:rPr lang="en-US"/>
              <a:t>Convolutional Neurol Network - CNN</a:t>
            </a:r>
          </a:p>
        </p:txBody>
      </p:sp>
      <p:sp>
        <p:nvSpPr>
          <p:cNvPr id="4" name="Slide Number Placeholder 3">
            <a:extLst>
              <a:ext uri="{FF2B5EF4-FFF2-40B4-BE49-F238E27FC236}">
                <a16:creationId xmlns:a16="http://schemas.microsoft.com/office/drawing/2014/main" id="{6458F346-F7AB-B067-7C05-28F032C9F581}"/>
              </a:ext>
            </a:extLst>
          </p:cNvPr>
          <p:cNvSpPr>
            <a:spLocks noGrp="1"/>
          </p:cNvSpPr>
          <p:nvPr>
            <p:ph type="sldNum" sz="quarter" idx="12"/>
          </p:nvPr>
        </p:nvSpPr>
        <p:spPr/>
        <p:txBody>
          <a:bodyPr/>
          <a:lstStyle/>
          <a:p>
            <a:fld id="{B487F271-60DF-4592-BB7F-B45BB4441AA9}" type="slidenum">
              <a:rPr lang="en-US" smtClean="0"/>
              <a:pPr/>
              <a:t>32</a:t>
            </a:fld>
            <a:endParaRPr lang="en-US"/>
          </a:p>
        </p:txBody>
      </p:sp>
      <p:sp>
        <p:nvSpPr>
          <p:cNvPr id="6" name="Content Placeholder 2">
            <a:extLst>
              <a:ext uri="{FF2B5EF4-FFF2-40B4-BE49-F238E27FC236}">
                <a16:creationId xmlns:a16="http://schemas.microsoft.com/office/drawing/2014/main" id="{08C8B130-63DD-D6F1-F0B5-3ED3DE6C36AB}"/>
              </a:ext>
            </a:extLst>
          </p:cNvPr>
          <p:cNvSpPr>
            <a:spLocks noGrp="1"/>
          </p:cNvSpPr>
          <p:nvPr>
            <p:ph idx="1"/>
          </p:nvPr>
        </p:nvSpPr>
        <p:spPr>
          <a:xfrm>
            <a:off x="86755" y="654755"/>
            <a:ext cx="4378937" cy="5290319"/>
          </a:xfrm>
        </p:spPr>
        <p:txBody>
          <a:bodyPr vert="horz" lIns="91440" tIns="45720" rIns="91440" bIns="45720" rtlCol="0" anchor="t">
            <a:normAutofit/>
          </a:bodyPr>
          <a:lstStyle/>
          <a:p>
            <a:endParaRPr lang="en-US" dirty="0">
              <a:latin typeface="Arial"/>
              <a:cs typeface="Arial"/>
            </a:endParaRPr>
          </a:p>
          <a:p>
            <a:pPr marL="0" indent="0">
              <a:buNone/>
            </a:pPr>
            <a:endParaRPr lang="en-US" dirty="0">
              <a:latin typeface="Arial"/>
              <a:cs typeface="Arial"/>
            </a:endParaRPr>
          </a:p>
          <a:p>
            <a:pPr marL="0" indent="0">
              <a:buNone/>
            </a:pPr>
            <a:r>
              <a:rPr lang="en-US" dirty="0">
                <a:latin typeface="Arial"/>
                <a:cs typeface="Arial"/>
              </a:rPr>
              <a:t>Chi </a:t>
            </a:r>
            <a:r>
              <a:rPr lang="en-US" dirty="0" err="1">
                <a:latin typeface="Arial"/>
                <a:cs typeface="Arial"/>
              </a:rPr>
              <a:t>tiết</a:t>
            </a:r>
            <a:r>
              <a:rPr lang="en-US" dirty="0">
                <a:latin typeface="Arial"/>
                <a:cs typeface="Arial"/>
              </a:rPr>
              <a:t> </a:t>
            </a:r>
            <a:r>
              <a:rPr lang="en-US" dirty="0" err="1">
                <a:latin typeface="Arial"/>
                <a:cs typeface="Arial"/>
              </a:rPr>
              <a:t>mô</a:t>
            </a:r>
            <a:r>
              <a:rPr lang="en-US" dirty="0">
                <a:latin typeface="Arial"/>
                <a:cs typeface="Arial"/>
              </a:rPr>
              <a:t> </a:t>
            </a:r>
            <a:r>
              <a:rPr lang="en-US" dirty="0" err="1">
                <a:latin typeface="Arial"/>
                <a:cs typeface="Arial"/>
              </a:rPr>
              <a:t>hình</a:t>
            </a:r>
            <a:r>
              <a:rPr lang="en-US" dirty="0">
                <a:latin typeface="Arial"/>
                <a:cs typeface="Arial"/>
              </a:rPr>
              <a:t>:</a:t>
            </a:r>
            <a:endParaRPr lang="en-US" dirty="0"/>
          </a:p>
          <a:p>
            <a:r>
              <a:rPr lang="en-US" dirty="0">
                <a:latin typeface="Arial"/>
                <a:cs typeface="Arial"/>
              </a:rPr>
              <a:t>Input: 32x32x3</a:t>
            </a:r>
            <a:endParaRPr lang="en-US" dirty="0"/>
          </a:p>
          <a:p>
            <a:r>
              <a:rPr lang="en-US" dirty="0">
                <a:latin typeface="Arial"/>
                <a:cs typeface="Arial"/>
              </a:rPr>
              <a:t>Output: 1 </a:t>
            </a:r>
            <a:r>
              <a:rPr lang="en-US" dirty="0" err="1">
                <a:latin typeface="Arial"/>
                <a:cs typeface="Arial"/>
              </a:rPr>
              <a:t>trong</a:t>
            </a:r>
            <a:r>
              <a:rPr lang="en-US" dirty="0">
                <a:latin typeface="Arial"/>
                <a:cs typeface="Arial"/>
              </a:rPr>
              <a:t> 31 </a:t>
            </a:r>
            <a:r>
              <a:rPr lang="en-US" dirty="0" err="1">
                <a:latin typeface="Arial"/>
                <a:cs typeface="Arial"/>
              </a:rPr>
              <a:t>kí</a:t>
            </a:r>
            <a:r>
              <a:rPr lang="en-US" dirty="0">
                <a:latin typeface="Arial"/>
                <a:cs typeface="Arial"/>
              </a:rPr>
              <a:t> </a:t>
            </a:r>
            <a:r>
              <a:rPr lang="en-US" dirty="0" err="1">
                <a:latin typeface="Arial"/>
                <a:cs typeface="Arial"/>
              </a:rPr>
              <a:t>tự</a:t>
            </a:r>
            <a:endParaRPr lang="en-US" dirty="0">
              <a:latin typeface="Arial"/>
              <a:cs typeface="Arial"/>
            </a:endParaRPr>
          </a:p>
          <a:p>
            <a:r>
              <a:rPr lang="en-US" dirty="0">
                <a:latin typeface="Arial"/>
                <a:cs typeface="Arial"/>
              </a:rPr>
              <a:t>Framework: </a:t>
            </a:r>
            <a:r>
              <a:rPr lang="en-US" dirty="0" err="1">
                <a:latin typeface="Arial"/>
                <a:cs typeface="Arial"/>
              </a:rPr>
              <a:t>Tensorflow</a:t>
            </a:r>
            <a:endParaRPr lang="en-US" dirty="0">
              <a:latin typeface="Arial"/>
              <a:cs typeface="Arial"/>
            </a:endParaRPr>
          </a:p>
          <a:p>
            <a:pPr marL="0" indent="0">
              <a:buNone/>
            </a:pPr>
            <a:r>
              <a:rPr lang="en-US" sz="1800" dirty="0">
                <a:solidFill>
                  <a:schemeClr val="accent1"/>
                </a:solidFill>
              </a:rPr>
              <a:t>Link </a:t>
            </a:r>
            <a:r>
              <a:rPr lang="en-US" sz="1800" dirty="0" err="1">
                <a:solidFill>
                  <a:schemeClr val="accent1"/>
                </a:solidFill>
              </a:rPr>
              <a:t>tham</a:t>
            </a:r>
            <a:r>
              <a:rPr lang="en-US" sz="1800" dirty="0">
                <a:solidFill>
                  <a:schemeClr val="accent1"/>
                </a:solidFill>
              </a:rPr>
              <a:t> </a:t>
            </a:r>
            <a:r>
              <a:rPr lang="en-US" sz="1800" dirty="0" err="1">
                <a:solidFill>
                  <a:schemeClr val="accent1"/>
                </a:solidFill>
              </a:rPr>
              <a:t>khảo</a:t>
            </a:r>
            <a:r>
              <a:rPr lang="en-US" sz="1800" dirty="0">
                <a:solidFill>
                  <a:schemeClr val="accent1"/>
                </a:solidFill>
              </a:rPr>
              <a:t>: </a:t>
            </a:r>
            <a:r>
              <a:rPr lang="en-US" sz="1800" i="1" u="sng" dirty="0"/>
              <a:t>https://learnopencv.com/implementing-cnn-tensorflow-keras/</a:t>
            </a:r>
          </a:p>
        </p:txBody>
      </p:sp>
      <p:pic>
        <p:nvPicPr>
          <p:cNvPr id="7" name="Hình ảnh 6" descr="Ảnh có chứa văn bản, thực đơn, ảnh chụp màn hình, Phông chữ&#10;&#10;Mô tả được tự động tạo">
            <a:extLst>
              <a:ext uri="{FF2B5EF4-FFF2-40B4-BE49-F238E27FC236}">
                <a16:creationId xmlns:a16="http://schemas.microsoft.com/office/drawing/2014/main" id="{8A848A67-BBF4-4BE5-1517-FFEBCE994C1E}"/>
              </a:ext>
            </a:extLst>
          </p:cNvPr>
          <p:cNvPicPr>
            <a:picLocks noChangeAspect="1"/>
          </p:cNvPicPr>
          <p:nvPr/>
        </p:nvPicPr>
        <p:blipFill>
          <a:blip r:embed="rId2"/>
          <a:stretch>
            <a:fillRect/>
          </a:stretch>
        </p:blipFill>
        <p:spPr>
          <a:xfrm>
            <a:off x="4465692" y="1174306"/>
            <a:ext cx="4109334" cy="4869566"/>
          </a:xfrm>
          <a:prstGeom prst="rect">
            <a:avLst/>
          </a:prstGeom>
        </p:spPr>
      </p:pic>
    </p:spTree>
    <p:extLst>
      <p:ext uri="{BB962C8B-B14F-4D97-AF65-F5344CB8AC3E}">
        <p14:creationId xmlns:p14="http://schemas.microsoft.com/office/powerpoint/2010/main" val="564584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07F4-E0F4-7D52-D912-9DE7D907DBEB}"/>
              </a:ext>
            </a:extLst>
          </p:cNvPr>
          <p:cNvSpPr>
            <a:spLocks noGrp="1"/>
          </p:cNvSpPr>
          <p:nvPr>
            <p:ph type="title"/>
          </p:nvPr>
        </p:nvSpPr>
        <p:spPr/>
        <p:txBody>
          <a:bodyPr/>
          <a:lstStyle/>
          <a:p>
            <a:r>
              <a:rPr lang="en-US">
                <a:latin typeface="Arial"/>
                <a:cs typeface="Arial"/>
              </a:rPr>
              <a:t>CNN</a:t>
            </a:r>
          </a:p>
        </p:txBody>
      </p:sp>
      <p:sp>
        <p:nvSpPr>
          <p:cNvPr id="4" name="Slide Number Placeholder 3">
            <a:extLst>
              <a:ext uri="{FF2B5EF4-FFF2-40B4-BE49-F238E27FC236}">
                <a16:creationId xmlns:a16="http://schemas.microsoft.com/office/drawing/2014/main" id="{9696B41E-3210-A4D2-D01A-CAD78766556D}"/>
              </a:ext>
            </a:extLst>
          </p:cNvPr>
          <p:cNvSpPr>
            <a:spLocks noGrp="1"/>
          </p:cNvSpPr>
          <p:nvPr>
            <p:ph type="sldNum" sz="quarter" idx="12"/>
          </p:nvPr>
        </p:nvSpPr>
        <p:spPr/>
        <p:txBody>
          <a:bodyPr/>
          <a:lstStyle/>
          <a:p>
            <a:fld id="{B487F271-60DF-4592-BB7F-B45BB4441AA9}" type="slidenum">
              <a:rPr lang="en-US" smtClean="0"/>
              <a:pPr/>
              <a:t>33</a:t>
            </a:fld>
            <a:endParaRPr lang="en-US"/>
          </a:p>
        </p:txBody>
      </p:sp>
      <p:sp>
        <p:nvSpPr>
          <p:cNvPr id="7" name="Content Placeholder 6">
            <a:extLst>
              <a:ext uri="{FF2B5EF4-FFF2-40B4-BE49-F238E27FC236}">
                <a16:creationId xmlns:a16="http://schemas.microsoft.com/office/drawing/2014/main" id="{64162FFE-AA4C-A654-0A25-D0726ABCCA67}"/>
              </a:ext>
            </a:extLst>
          </p:cNvPr>
          <p:cNvSpPr>
            <a:spLocks noGrp="1"/>
          </p:cNvSpPr>
          <p:nvPr>
            <p:ph idx="1"/>
          </p:nvPr>
        </p:nvSpPr>
        <p:spPr>
          <a:xfrm>
            <a:off x="410035" y="1009644"/>
            <a:ext cx="8323929" cy="5290319"/>
          </a:xfrm>
        </p:spPr>
        <p:txBody>
          <a:bodyPr vert="horz" lIns="91440" tIns="45720" rIns="91440" bIns="45720" rtlCol="0" anchor="t">
            <a:normAutofit/>
          </a:bodyPr>
          <a:lstStyle/>
          <a:p>
            <a:pPr marL="0" indent="0">
              <a:buNone/>
            </a:pPr>
            <a:r>
              <a:rPr lang="en-US" dirty="0" err="1">
                <a:latin typeface="Arial"/>
                <a:cs typeface="Arial"/>
              </a:rPr>
              <a:t>Các</a:t>
            </a:r>
            <a:r>
              <a:rPr lang="en-US" dirty="0">
                <a:latin typeface="Arial"/>
                <a:cs typeface="Arial"/>
              </a:rPr>
              <a:t> </a:t>
            </a:r>
            <a:r>
              <a:rPr lang="en-US" dirty="0" err="1">
                <a:latin typeface="Arial"/>
                <a:cs typeface="Arial"/>
              </a:rPr>
              <a:t>tham</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mô</a:t>
            </a:r>
            <a:r>
              <a:rPr lang="en-US" dirty="0">
                <a:latin typeface="Arial"/>
                <a:cs typeface="Arial"/>
              </a:rPr>
              <a:t> </a:t>
            </a:r>
            <a:r>
              <a:rPr lang="en-US" dirty="0" err="1">
                <a:latin typeface="Arial"/>
                <a:cs typeface="Arial"/>
              </a:rPr>
              <a:t>hình</a:t>
            </a:r>
            <a:r>
              <a:rPr lang="en-US" dirty="0">
                <a:latin typeface="Arial"/>
                <a:cs typeface="Arial"/>
              </a:rPr>
              <a:t> CNN:</a:t>
            </a:r>
          </a:p>
          <a:p>
            <a:r>
              <a:rPr lang="en-US" dirty="0">
                <a:latin typeface="Arial"/>
                <a:cs typeface="Arial"/>
              </a:rPr>
              <a:t>Optimizer: Adam</a:t>
            </a:r>
          </a:p>
          <a:p>
            <a:r>
              <a:rPr lang="en-US" dirty="0">
                <a:latin typeface="Arial"/>
                <a:cs typeface="Arial"/>
              </a:rPr>
              <a:t>Epoch: 100</a:t>
            </a:r>
            <a:endParaRPr lang="en-US" dirty="0"/>
          </a:p>
          <a:p>
            <a:r>
              <a:rPr lang="en-US" dirty="0" err="1">
                <a:latin typeface="Arial"/>
                <a:cs typeface="Arial"/>
              </a:rPr>
              <a:t>EarlyStop</a:t>
            </a:r>
            <a:r>
              <a:rPr lang="en-US" dirty="0">
                <a:latin typeface="Arial"/>
                <a:cs typeface="Arial"/>
              </a:rPr>
              <a:t> ở epoch: 14</a:t>
            </a:r>
          </a:p>
          <a:p>
            <a:r>
              <a:rPr lang="en-US" dirty="0">
                <a:latin typeface="Arial"/>
                <a:cs typeface="Arial"/>
              </a:rPr>
              <a:t>Best epoch: 4</a:t>
            </a:r>
          </a:p>
          <a:p>
            <a:r>
              <a:rPr lang="en-US" dirty="0" err="1">
                <a:latin typeface="Arial"/>
                <a:cs typeface="Arial"/>
              </a:rPr>
              <a:t>Batchsize</a:t>
            </a:r>
            <a:r>
              <a:rPr lang="en-US" dirty="0">
                <a:latin typeface="Arial"/>
                <a:cs typeface="Arial"/>
              </a:rPr>
              <a:t>: 32</a:t>
            </a:r>
          </a:p>
        </p:txBody>
      </p:sp>
    </p:spTree>
    <p:extLst>
      <p:ext uri="{BB962C8B-B14F-4D97-AF65-F5344CB8AC3E}">
        <p14:creationId xmlns:p14="http://schemas.microsoft.com/office/powerpoint/2010/main" val="147830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07F4-E0F4-7D52-D912-9DE7D907DBEB}"/>
              </a:ext>
            </a:extLst>
          </p:cNvPr>
          <p:cNvSpPr>
            <a:spLocks noGrp="1"/>
          </p:cNvSpPr>
          <p:nvPr>
            <p:ph type="title"/>
          </p:nvPr>
        </p:nvSpPr>
        <p:spPr/>
        <p:txBody>
          <a:bodyPr/>
          <a:lstStyle/>
          <a:p>
            <a:r>
              <a:rPr lang="en-US">
                <a:latin typeface="Arial"/>
                <a:cs typeface="Arial"/>
              </a:rPr>
              <a:t>SVM</a:t>
            </a:r>
          </a:p>
        </p:txBody>
      </p:sp>
      <p:sp>
        <p:nvSpPr>
          <p:cNvPr id="4" name="Slide Number Placeholder 3">
            <a:extLst>
              <a:ext uri="{FF2B5EF4-FFF2-40B4-BE49-F238E27FC236}">
                <a16:creationId xmlns:a16="http://schemas.microsoft.com/office/drawing/2014/main" id="{9696B41E-3210-A4D2-D01A-CAD78766556D}"/>
              </a:ext>
            </a:extLst>
          </p:cNvPr>
          <p:cNvSpPr>
            <a:spLocks noGrp="1"/>
          </p:cNvSpPr>
          <p:nvPr>
            <p:ph type="sldNum" sz="quarter" idx="12"/>
          </p:nvPr>
        </p:nvSpPr>
        <p:spPr/>
        <p:txBody>
          <a:bodyPr/>
          <a:lstStyle/>
          <a:p>
            <a:fld id="{B487F271-60DF-4592-BB7F-B45BB4441AA9}" type="slidenum">
              <a:rPr lang="en-US" smtClean="0"/>
              <a:pPr/>
              <a:t>34</a:t>
            </a:fld>
            <a:endParaRPr lang="en-US"/>
          </a:p>
        </p:txBody>
      </p:sp>
      <p:sp>
        <p:nvSpPr>
          <p:cNvPr id="7" name="Content Placeholder 6">
            <a:extLst>
              <a:ext uri="{FF2B5EF4-FFF2-40B4-BE49-F238E27FC236}">
                <a16:creationId xmlns:a16="http://schemas.microsoft.com/office/drawing/2014/main" id="{64162FFE-AA4C-A654-0A25-D0726ABCCA67}"/>
              </a:ext>
            </a:extLst>
          </p:cNvPr>
          <p:cNvSpPr>
            <a:spLocks noGrp="1"/>
          </p:cNvSpPr>
          <p:nvPr>
            <p:ph idx="1"/>
          </p:nvPr>
        </p:nvSpPr>
        <p:spPr>
          <a:xfrm>
            <a:off x="410035" y="1009645"/>
            <a:ext cx="8323929" cy="3891540"/>
          </a:xfrm>
        </p:spPr>
        <p:txBody>
          <a:bodyPr vert="horz" lIns="91440" tIns="45720" rIns="91440" bIns="45720" rtlCol="0" anchor="t">
            <a:normAutofit/>
          </a:bodyPr>
          <a:lstStyle/>
          <a:p>
            <a:pPr marL="0" indent="0">
              <a:buNone/>
            </a:pPr>
            <a:r>
              <a:rPr lang="en-US" dirty="0" err="1">
                <a:latin typeface="Arial"/>
                <a:cs typeface="Arial"/>
              </a:rPr>
              <a:t>Các</a:t>
            </a:r>
            <a:r>
              <a:rPr lang="en-US" dirty="0">
                <a:latin typeface="Arial"/>
                <a:cs typeface="Arial"/>
              </a:rPr>
              <a:t> </a:t>
            </a:r>
            <a:r>
              <a:rPr lang="en-US" dirty="0" err="1">
                <a:latin typeface="Arial"/>
                <a:cs typeface="Arial"/>
              </a:rPr>
              <a:t>tham</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mô</a:t>
            </a:r>
            <a:r>
              <a:rPr lang="en-US" dirty="0">
                <a:latin typeface="Arial"/>
                <a:cs typeface="Arial"/>
              </a:rPr>
              <a:t> </a:t>
            </a:r>
            <a:r>
              <a:rPr lang="en-US" dirty="0" err="1">
                <a:latin typeface="Arial"/>
                <a:cs typeface="Arial"/>
              </a:rPr>
              <a:t>hình</a:t>
            </a:r>
            <a:r>
              <a:rPr lang="en-US" dirty="0">
                <a:latin typeface="Arial"/>
                <a:cs typeface="Arial"/>
              </a:rPr>
              <a:t> SVM:</a:t>
            </a:r>
          </a:p>
          <a:p>
            <a:pPr marL="228600" indent="-228600">
              <a:buFont typeface="Arial"/>
              <a:buChar char="•"/>
            </a:pPr>
            <a:r>
              <a:rPr lang="en-US" sz="2800" dirty="0">
                <a:latin typeface="Arial"/>
                <a:cs typeface="Arial"/>
              </a:rPr>
              <a:t>Input: 20x20</a:t>
            </a:r>
          </a:p>
          <a:p>
            <a:pPr marL="228600" indent="-228600">
              <a:buChar char="•"/>
            </a:pPr>
            <a:r>
              <a:rPr lang="en-US" sz="2800" dirty="0">
                <a:latin typeface="Arial"/>
                <a:cs typeface="Arial"/>
              </a:rPr>
              <a:t>Output: 1 </a:t>
            </a:r>
            <a:r>
              <a:rPr lang="en-US" sz="2800" dirty="0" err="1">
                <a:latin typeface="Arial"/>
                <a:cs typeface="Arial"/>
              </a:rPr>
              <a:t>trong</a:t>
            </a:r>
            <a:r>
              <a:rPr lang="en-US" sz="2800" dirty="0">
                <a:latin typeface="Arial"/>
                <a:cs typeface="Arial"/>
              </a:rPr>
              <a:t> 31 </a:t>
            </a:r>
            <a:r>
              <a:rPr lang="en-US" sz="2800" dirty="0" err="1">
                <a:latin typeface="Arial"/>
                <a:cs typeface="Arial"/>
              </a:rPr>
              <a:t>kí</a:t>
            </a:r>
            <a:r>
              <a:rPr lang="en-US" sz="2800" dirty="0">
                <a:latin typeface="Arial"/>
                <a:cs typeface="Arial"/>
              </a:rPr>
              <a:t> </a:t>
            </a:r>
            <a:r>
              <a:rPr lang="en-US" sz="2800" dirty="0" err="1">
                <a:latin typeface="Arial"/>
                <a:cs typeface="Arial"/>
              </a:rPr>
              <a:t>tự</a:t>
            </a:r>
            <a:r>
              <a:rPr lang="en-US" sz="2800" dirty="0">
                <a:latin typeface="Arial"/>
                <a:cs typeface="Arial"/>
              </a:rPr>
              <a:t>​</a:t>
            </a:r>
          </a:p>
          <a:p>
            <a:r>
              <a:rPr lang="en-US" dirty="0">
                <a:latin typeface="Arial"/>
                <a:cs typeface="Arial"/>
              </a:rPr>
              <a:t>Kernel: Linear</a:t>
            </a:r>
            <a:endParaRPr lang="en-US" sz="2800" dirty="0">
              <a:latin typeface="Arial"/>
              <a:cs typeface="Arial"/>
            </a:endParaRPr>
          </a:p>
          <a:p>
            <a:pPr marL="228600" indent="-228600">
              <a:buChar char="•"/>
            </a:pPr>
            <a:r>
              <a:rPr lang="en-US" sz="2800" dirty="0">
                <a:latin typeface="Arial"/>
                <a:cs typeface="Arial"/>
              </a:rPr>
              <a:t>Framework: Scikit Learn</a:t>
            </a:r>
          </a:p>
          <a:p>
            <a:endParaRPr lang="en-US" dirty="0">
              <a:latin typeface="Arial"/>
              <a:cs typeface="Arial"/>
            </a:endParaRPr>
          </a:p>
        </p:txBody>
      </p:sp>
    </p:spTree>
    <p:extLst>
      <p:ext uri="{BB962C8B-B14F-4D97-AF65-F5344CB8AC3E}">
        <p14:creationId xmlns:p14="http://schemas.microsoft.com/office/powerpoint/2010/main" val="926334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07F4-E0F4-7D52-D912-9DE7D907DBEB}"/>
              </a:ext>
            </a:extLst>
          </p:cNvPr>
          <p:cNvSpPr>
            <a:spLocks noGrp="1"/>
          </p:cNvSpPr>
          <p:nvPr>
            <p:ph type="title"/>
          </p:nvPr>
        </p:nvSpPr>
        <p:spPr/>
        <p:txBody>
          <a:bodyPr/>
          <a:lstStyle/>
          <a:p>
            <a:r>
              <a:rPr lang="en-US" err="1">
                <a:latin typeface="Arial"/>
                <a:cs typeface="Arial"/>
              </a:rPr>
              <a:t>Softmax</a:t>
            </a:r>
            <a:r>
              <a:rPr lang="en-US">
                <a:latin typeface="Arial"/>
                <a:cs typeface="Arial"/>
              </a:rPr>
              <a:t> Regression</a:t>
            </a:r>
          </a:p>
        </p:txBody>
      </p:sp>
      <p:sp>
        <p:nvSpPr>
          <p:cNvPr id="4" name="Slide Number Placeholder 3">
            <a:extLst>
              <a:ext uri="{FF2B5EF4-FFF2-40B4-BE49-F238E27FC236}">
                <a16:creationId xmlns:a16="http://schemas.microsoft.com/office/drawing/2014/main" id="{9696B41E-3210-A4D2-D01A-CAD78766556D}"/>
              </a:ext>
            </a:extLst>
          </p:cNvPr>
          <p:cNvSpPr>
            <a:spLocks noGrp="1"/>
          </p:cNvSpPr>
          <p:nvPr>
            <p:ph type="sldNum" sz="quarter" idx="12"/>
          </p:nvPr>
        </p:nvSpPr>
        <p:spPr/>
        <p:txBody>
          <a:bodyPr/>
          <a:lstStyle/>
          <a:p>
            <a:fld id="{B487F271-60DF-4592-BB7F-B45BB4441AA9}" type="slidenum">
              <a:rPr lang="en-US" smtClean="0"/>
              <a:pPr/>
              <a:t>35</a:t>
            </a:fld>
            <a:endParaRPr lang="en-US"/>
          </a:p>
        </p:txBody>
      </p:sp>
      <p:sp>
        <p:nvSpPr>
          <p:cNvPr id="7" name="Content Placeholder 6">
            <a:extLst>
              <a:ext uri="{FF2B5EF4-FFF2-40B4-BE49-F238E27FC236}">
                <a16:creationId xmlns:a16="http://schemas.microsoft.com/office/drawing/2014/main" id="{64162FFE-AA4C-A654-0A25-D0726ABCCA67}"/>
              </a:ext>
            </a:extLst>
          </p:cNvPr>
          <p:cNvSpPr>
            <a:spLocks noGrp="1"/>
          </p:cNvSpPr>
          <p:nvPr>
            <p:ph idx="1"/>
          </p:nvPr>
        </p:nvSpPr>
        <p:spPr>
          <a:xfrm>
            <a:off x="410035" y="1009644"/>
            <a:ext cx="8323929" cy="5290319"/>
          </a:xfrm>
        </p:spPr>
        <p:txBody>
          <a:bodyPr vert="horz" lIns="91440" tIns="45720" rIns="91440" bIns="45720" rtlCol="0" anchor="t">
            <a:normAutofit/>
          </a:bodyPr>
          <a:lstStyle/>
          <a:p>
            <a:pPr marL="0" indent="0">
              <a:buNone/>
            </a:pPr>
            <a:r>
              <a:rPr lang="en-US" dirty="0" err="1">
                <a:latin typeface="Arial"/>
                <a:cs typeface="Arial"/>
              </a:rPr>
              <a:t>Các</a:t>
            </a:r>
            <a:r>
              <a:rPr lang="en-US" dirty="0">
                <a:latin typeface="Arial"/>
                <a:cs typeface="Arial"/>
              </a:rPr>
              <a:t> </a:t>
            </a:r>
            <a:r>
              <a:rPr lang="en-US" dirty="0" err="1">
                <a:latin typeface="Arial"/>
                <a:cs typeface="Arial"/>
              </a:rPr>
              <a:t>tham</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mô</a:t>
            </a:r>
            <a:r>
              <a:rPr lang="en-US" dirty="0">
                <a:latin typeface="Arial"/>
                <a:cs typeface="Arial"/>
              </a:rPr>
              <a:t> </a:t>
            </a:r>
            <a:r>
              <a:rPr lang="en-US" dirty="0" err="1">
                <a:latin typeface="Arial"/>
                <a:cs typeface="Arial"/>
              </a:rPr>
              <a:t>hình</a:t>
            </a:r>
            <a:r>
              <a:rPr lang="en-US" dirty="0">
                <a:latin typeface="Arial"/>
                <a:cs typeface="Arial"/>
              </a:rPr>
              <a:t> </a:t>
            </a:r>
            <a:r>
              <a:rPr lang="en-US" dirty="0" err="1">
                <a:latin typeface="Arial"/>
                <a:cs typeface="Arial"/>
              </a:rPr>
              <a:t>Softmax</a:t>
            </a:r>
            <a:r>
              <a:rPr lang="en-US" dirty="0">
                <a:latin typeface="Arial"/>
                <a:cs typeface="Arial"/>
              </a:rPr>
              <a:t> Regression:</a:t>
            </a:r>
          </a:p>
          <a:p>
            <a:pPr>
              <a:buFont typeface="Arial"/>
              <a:buChar char="•"/>
            </a:pPr>
            <a:r>
              <a:rPr lang="en-US" dirty="0">
                <a:latin typeface="Arial"/>
                <a:cs typeface="Arial"/>
              </a:rPr>
              <a:t>Input: 20x20</a:t>
            </a:r>
          </a:p>
          <a:p>
            <a:r>
              <a:rPr lang="en-US" dirty="0">
                <a:latin typeface="Arial"/>
                <a:cs typeface="Arial"/>
              </a:rPr>
              <a:t>Output: 1 </a:t>
            </a:r>
            <a:r>
              <a:rPr lang="en-US" dirty="0" err="1">
                <a:latin typeface="Arial"/>
                <a:cs typeface="Arial"/>
              </a:rPr>
              <a:t>trong</a:t>
            </a:r>
            <a:r>
              <a:rPr lang="en-US" dirty="0">
                <a:latin typeface="Arial"/>
                <a:cs typeface="Arial"/>
              </a:rPr>
              <a:t> 31 </a:t>
            </a:r>
            <a:r>
              <a:rPr lang="en-US" dirty="0" err="1">
                <a:latin typeface="Arial"/>
                <a:cs typeface="Arial"/>
              </a:rPr>
              <a:t>kí</a:t>
            </a:r>
            <a:r>
              <a:rPr lang="en-US" dirty="0">
                <a:latin typeface="Arial"/>
                <a:cs typeface="Arial"/>
              </a:rPr>
              <a:t> </a:t>
            </a:r>
            <a:r>
              <a:rPr lang="en-US" dirty="0" err="1">
                <a:latin typeface="Arial"/>
                <a:cs typeface="Arial"/>
              </a:rPr>
              <a:t>tự</a:t>
            </a:r>
            <a:r>
              <a:rPr lang="en-US" dirty="0">
                <a:latin typeface="Arial"/>
                <a:cs typeface="Arial"/>
              </a:rPr>
              <a:t>​</a:t>
            </a:r>
          </a:p>
          <a:p>
            <a:r>
              <a:rPr lang="en-US" dirty="0"/>
              <a:t>Multi class="multinomial"</a:t>
            </a:r>
          </a:p>
          <a:p>
            <a:r>
              <a:rPr lang="en-US" dirty="0"/>
              <a:t>Max iteration=250</a:t>
            </a:r>
          </a:p>
          <a:p>
            <a:r>
              <a:rPr lang="en-US" dirty="0">
                <a:latin typeface="Arial"/>
                <a:cs typeface="Arial"/>
              </a:rPr>
              <a:t>Framework: Scikit Learn</a:t>
            </a:r>
            <a:endParaRPr lang="en-US" dirty="0"/>
          </a:p>
          <a:p>
            <a:endParaRPr lang="en-US" dirty="0"/>
          </a:p>
          <a:p>
            <a:endParaRPr lang="en-US" dirty="0">
              <a:latin typeface="Arial"/>
              <a:cs typeface="Arial"/>
            </a:endParaRPr>
          </a:p>
        </p:txBody>
      </p:sp>
    </p:spTree>
    <p:extLst>
      <p:ext uri="{BB962C8B-B14F-4D97-AF65-F5344CB8AC3E}">
        <p14:creationId xmlns:p14="http://schemas.microsoft.com/office/powerpoint/2010/main" val="359297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lnSpcReduction="10000"/>
          </a:bodyPr>
          <a:lstStyle/>
          <a:p>
            <a:pPr marL="292735" indent="-292735" defTabSz="385571">
              <a:spcBef>
                <a:spcPts val="2700"/>
              </a:spcBef>
              <a:defRPr sz="1800"/>
            </a:pPr>
            <a:r>
              <a:rPr lang="vi-VN" sz="3000" b="1">
                <a:latin typeface="Arial"/>
                <a:cs typeface="Arial"/>
              </a:rPr>
              <a:t>Phần I: </a:t>
            </a:r>
            <a:r>
              <a:rPr lang="en-US" sz="3000" b="1" err="1">
                <a:latin typeface="Arial"/>
                <a:cs typeface="Arial"/>
              </a:rPr>
              <a:t>Giới</a:t>
            </a:r>
            <a:r>
              <a:rPr lang="en-US" sz="3000" b="1">
                <a:latin typeface="Arial"/>
                <a:cs typeface="Arial"/>
              </a:rPr>
              <a:t> </a:t>
            </a:r>
            <a:r>
              <a:rPr lang="en-US" sz="3000" b="1" err="1">
                <a:latin typeface="Arial"/>
                <a:cs typeface="Arial"/>
              </a:rPr>
              <a:t>thiệu</a:t>
            </a:r>
            <a:r>
              <a:rPr lang="en-US" sz="3000" b="1">
                <a:latin typeface="Arial"/>
                <a:cs typeface="Arial"/>
              </a:rPr>
              <a:t> </a:t>
            </a:r>
            <a:r>
              <a:rPr lang="en-US" sz="3000" b="1" err="1">
                <a:latin typeface="Arial"/>
                <a:cs typeface="Arial"/>
              </a:rPr>
              <a:t>bài</a:t>
            </a:r>
            <a:r>
              <a:rPr lang="en-US" sz="3000" b="1">
                <a:latin typeface="Arial"/>
                <a:cs typeface="Arial"/>
              </a:rPr>
              <a:t> </a:t>
            </a:r>
            <a:r>
              <a:rPr lang="en-US" sz="3000" b="1" err="1">
                <a:latin typeface="Arial"/>
                <a:cs typeface="Arial"/>
              </a:rPr>
              <a:t>toán</a:t>
            </a:r>
            <a:endParaRPr lang="en-US" sz="3000" b="1">
              <a:latin typeface="Arial"/>
              <a:cs typeface="Arial"/>
            </a:endParaRPr>
          </a:p>
          <a:p>
            <a:pPr marL="292735" indent="-292735" defTabSz="385571">
              <a:spcBef>
                <a:spcPts val="2700"/>
              </a:spcBef>
              <a:defRPr sz="1800"/>
            </a:pPr>
            <a:r>
              <a:rPr lang="en-US" sz="3000" b="1" err="1">
                <a:latin typeface="Arial"/>
                <a:cs typeface="Arial"/>
              </a:rPr>
              <a:t>Phần</a:t>
            </a:r>
            <a:r>
              <a:rPr lang="en-US" sz="3000" b="1">
                <a:latin typeface="Arial"/>
                <a:cs typeface="Arial"/>
              </a:rPr>
              <a:t> II: Giai </a:t>
            </a:r>
            <a:r>
              <a:rPr lang="en-US" sz="3000" b="1" err="1">
                <a:latin typeface="Arial"/>
                <a:cs typeface="Arial"/>
              </a:rPr>
              <a:t>đoạn</a:t>
            </a:r>
            <a:r>
              <a:rPr lang="en-US" sz="3000" b="1">
                <a:latin typeface="Arial"/>
                <a:cs typeface="Arial"/>
              </a:rPr>
              <a:t> </a:t>
            </a:r>
            <a:r>
              <a:rPr lang="en-US" sz="3000" b="1" err="1">
                <a:latin typeface="Arial"/>
                <a:cs typeface="Arial"/>
              </a:rPr>
              <a:t>thực</a:t>
            </a:r>
            <a:r>
              <a:rPr lang="en-US" sz="3000" b="1">
                <a:latin typeface="Arial"/>
                <a:cs typeface="Arial"/>
              </a:rPr>
              <a:t> </a:t>
            </a:r>
            <a:r>
              <a:rPr lang="en-US" sz="3000" b="1" err="1">
                <a:latin typeface="Arial"/>
                <a:cs typeface="Arial"/>
              </a:rPr>
              <a:t>hiện</a:t>
            </a:r>
            <a:endParaRPr lang="en-US" sz="3000" b="1">
              <a:latin typeface="Arial"/>
              <a:cs typeface="Arial"/>
            </a:endParaRPr>
          </a:p>
          <a:p>
            <a:pPr marL="292735" indent="-292735" defTabSz="385571">
              <a:spcBef>
                <a:spcPts val="2700"/>
              </a:spcBef>
              <a:defRPr sz="1800"/>
            </a:pPr>
            <a:r>
              <a:rPr lang="en-US" sz="3000" b="1" err="1">
                <a:solidFill>
                  <a:srgbClr val="FF0000"/>
                </a:solidFill>
                <a:latin typeface="Arial"/>
                <a:cs typeface="Arial"/>
              </a:rPr>
              <a:t>Phần</a:t>
            </a:r>
            <a:r>
              <a:rPr lang="en-US" sz="3000" b="1">
                <a:solidFill>
                  <a:srgbClr val="FF0000"/>
                </a:solidFill>
                <a:latin typeface="Arial"/>
                <a:cs typeface="Arial"/>
              </a:rPr>
              <a:t> III: </a:t>
            </a:r>
            <a:r>
              <a:rPr lang="en-US" sz="3000" b="1" err="1">
                <a:solidFill>
                  <a:srgbClr val="FF0000"/>
                </a:solidFill>
                <a:latin typeface="Arial"/>
                <a:cs typeface="Arial"/>
              </a:rPr>
              <a:t>Thực</a:t>
            </a:r>
            <a:r>
              <a:rPr lang="en-US" sz="3000" b="1">
                <a:solidFill>
                  <a:srgbClr val="FF0000"/>
                </a:solidFill>
                <a:latin typeface="Arial"/>
                <a:cs typeface="Arial"/>
              </a:rPr>
              <a:t> </a:t>
            </a:r>
            <a:r>
              <a:rPr lang="en-US" sz="3000" b="1" err="1">
                <a:solidFill>
                  <a:srgbClr val="FF0000"/>
                </a:solidFill>
                <a:latin typeface="Arial"/>
                <a:cs typeface="Arial"/>
              </a:rPr>
              <a:t>nghiệm</a:t>
            </a:r>
            <a:endParaRPr lang="en-US" sz="3000" b="1">
              <a:solidFill>
                <a:srgbClr val="FF0000"/>
              </a:solidFill>
              <a:latin typeface="Arial"/>
              <a:cs typeface="Arial"/>
            </a:endParaRPr>
          </a:p>
          <a:p>
            <a:pPr marL="749935" lvl="1" indent="-292735" defTabSz="385571">
              <a:spcBef>
                <a:spcPts val="2700"/>
              </a:spcBef>
              <a:defRPr sz="1800"/>
            </a:pPr>
            <a:r>
              <a:rPr kumimoji="0" lang="en-US" sz="2500" b="1" i="0" u="none" strike="noStrike" kern="1200" cap="none" spc="0" normalizeH="0" baseline="0" noProof="0">
                <a:ln>
                  <a:noFill/>
                </a:ln>
                <a:solidFill>
                  <a:prstClr val="black"/>
                </a:solidFill>
                <a:effectLst/>
                <a:uLnTx/>
                <a:uFillTx/>
                <a:latin typeface="Arial"/>
                <a:ea typeface="+mn-ea"/>
                <a:cs typeface="Arial"/>
              </a:rPr>
              <a:t>1. Dataset</a:t>
            </a:r>
            <a:endParaRPr lang="en-US" sz="2500" b="1" i="0" u="none" strike="noStrike" kern="1200" cap="none" spc="0" normalizeH="0" baseline="0" noProof="0">
              <a:ln>
                <a:noFill/>
              </a:ln>
              <a:solidFill>
                <a:prstClr val="black"/>
              </a:solidFill>
              <a:effectLst/>
              <a:uLnTx/>
              <a:uFillTx/>
              <a:latin typeface="Arial"/>
              <a:cs typeface="Arial"/>
            </a:endParaRPr>
          </a:p>
          <a:p>
            <a:pPr marL="749935" lvl="1" indent="-292735" defTabSz="385571">
              <a:spcBef>
                <a:spcPts val="2700"/>
              </a:spcBef>
              <a:defRPr sz="1800"/>
            </a:pPr>
            <a:r>
              <a:rPr lang="en-US" sz="2500" b="1">
                <a:solidFill>
                  <a:srgbClr val="FF0000"/>
                </a:solidFill>
                <a:latin typeface="Arial"/>
                <a:cs typeface="Arial"/>
              </a:rPr>
              <a:t>2. </a:t>
            </a:r>
            <a:r>
              <a:rPr lang="en-US" sz="2500" b="1" err="1">
                <a:solidFill>
                  <a:srgbClr val="FF0000"/>
                </a:solidFill>
                <a:latin typeface="Arial"/>
                <a:cs typeface="Arial"/>
              </a:rPr>
              <a:t>Độ</a:t>
            </a:r>
            <a:r>
              <a:rPr lang="en-US" sz="2500" b="1">
                <a:solidFill>
                  <a:srgbClr val="FF0000"/>
                </a:solidFill>
                <a:latin typeface="Arial"/>
                <a:cs typeface="Arial"/>
              </a:rPr>
              <a:t> </a:t>
            </a:r>
            <a:r>
              <a:rPr lang="en-US" sz="2500" b="1" err="1">
                <a:solidFill>
                  <a:srgbClr val="FF0000"/>
                </a:solidFill>
                <a:latin typeface="Arial"/>
                <a:cs typeface="Arial"/>
              </a:rPr>
              <a:t>đo</a:t>
            </a:r>
            <a:r>
              <a:rPr lang="en-US" sz="2500" b="1">
                <a:solidFill>
                  <a:srgbClr val="FF0000"/>
                </a:solidFill>
                <a:latin typeface="Arial"/>
                <a:cs typeface="Arial"/>
              </a:rPr>
              <a:t> </a:t>
            </a:r>
            <a:r>
              <a:rPr lang="en-US" sz="2500" b="1" err="1">
                <a:solidFill>
                  <a:srgbClr val="FF0000"/>
                </a:solidFill>
                <a:latin typeface="Arial"/>
                <a:cs typeface="Arial"/>
              </a:rPr>
              <a:t>đánh</a:t>
            </a:r>
            <a:r>
              <a:rPr lang="en-US" sz="2500" b="1">
                <a:solidFill>
                  <a:srgbClr val="FF0000"/>
                </a:solidFill>
                <a:latin typeface="Arial"/>
                <a:cs typeface="Arial"/>
              </a:rPr>
              <a:t> </a:t>
            </a:r>
            <a:r>
              <a:rPr lang="en-US" sz="2500" b="1" err="1">
                <a:solidFill>
                  <a:srgbClr val="FF0000"/>
                </a:solidFill>
                <a:latin typeface="Arial"/>
                <a:cs typeface="Arial"/>
              </a:rPr>
              <a:t>giá</a:t>
            </a:r>
            <a:endParaRPr lang="en-US" sz="2500" b="1">
              <a:solidFill>
                <a:srgbClr val="FF0000"/>
              </a:solidFill>
              <a:latin typeface="Arial"/>
              <a:cs typeface="Arial"/>
            </a:endParaRPr>
          </a:p>
          <a:p>
            <a:pPr marL="749935" lvl="1" indent="-292735" defTabSz="385571">
              <a:spcBef>
                <a:spcPts val="2700"/>
              </a:spcBef>
              <a:defRPr sz="1800"/>
            </a:pPr>
            <a:r>
              <a:rPr kumimoji="0" lang="en-US" sz="2500" b="1" i="0" u="none" strike="noStrike" kern="1200" cap="none" spc="0" normalizeH="0" baseline="0" noProof="0">
                <a:ln>
                  <a:noFill/>
                </a:ln>
                <a:effectLst/>
                <a:uLnTx/>
                <a:uFillTx/>
                <a:latin typeface="Arial"/>
                <a:ea typeface="+mn-ea"/>
                <a:cs typeface="Arial"/>
              </a:rPr>
              <a:t>3. </a:t>
            </a:r>
            <a:r>
              <a:rPr kumimoji="0" lang="en-US" sz="2500" b="1" i="0" u="none" strike="noStrike" kern="1200" cap="none" spc="0" normalizeH="0" baseline="0" noProof="0" err="1">
                <a:ln>
                  <a:noFill/>
                </a:ln>
                <a:effectLst/>
                <a:uLnTx/>
                <a:uFillTx/>
                <a:latin typeface="Arial"/>
                <a:ea typeface="+mn-ea"/>
                <a:cs typeface="Arial"/>
              </a:rPr>
              <a:t>K</a:t>
            </a:r>
            <a:r>
              <a:rPr lang="en-US" sz="2500" b="1" err="1">
                <a:latin typeface="Arial"/>
                <a:cs typeface="Arial"/>
              </a:rPr>
              <a:t>ết</a:t>
            </a:r>
            <a:r>
              <a:rPr lang="en-US" sz="2500" b="1">
                <a:latin typeface="Arial"/>
                <a:cs typeface="Arial"/>
              </a:rPr>
              <a:t> </a:t>
            </a:r>
            <a:r>
              <a:rPr lang="en-US" sz="2500" b="1" err="1">
                <a:latin typeface="Arial"/>
                <a:cs typeface="Arial"/>
              </a:rPr>
              <a:t>quả</a:t>
            </a:r>
            <a:r>
              <a:rPr lang="en-US" sz="2500" b="1">
                <a:latin typeface="Arial"/>
                <a:cs typeface="Arial"/>
              </a:rPr>
              <a:t> </a:t>
            </a:r>
            <a:r>
              <a:rPr lang="en-US" sz="2500" b="1" err="1">
                <a:latin typeface="Arial"/>
                <a:cs typeface="Arial"/>
              </a:rPr>
              <a:t>đánh</a:t>
            </a:r>
            <a:r>
              <a:rPr lang="en-US" sz="2500" b="1">
                <a:latin typeface="Arial"/>
                <a:cs typeface="Arial"/>
              </a:rPr>
              <a:t> </a:t>
            </a:r>
            <a:r>
              <a:rPr lang="en-US" sz="2500" b="1" err="1">
                <a:latin typeface="Arial"/>
                <a:cs typeface="Arial"/>
              </a:rPr>
              <a:t>giá</a:t>
            </a:r>
            <a:r>
              <a:rPr lang="en-US" sz="2500" b="1">
                <a:latin typeface="Arial"/>
                <a:cs typeface="Arial"/>
              </a:rPr>
              <a:t> </a:t>
            </a:r>
          </a:p>
          <a:p>
            <a:pPr marL="749935" lvl="1" indent="-292735" defTabSz="385571">
              <a:spcBef>
                <a:spcPts val="2700"/>
              </a:spcBef>
              <a:defRPr sz="1800"/>
            </a:pPr>
            <a:r>
              <a:rPr lang="en-US" sz="2500" b="1">
                <a:solidFill>
                  <a:prstClr val="black"/>
                </a:solidFill>
                <a:latin typeface="Arial"/>
                <a:cs typeface="Arial"/>
              </a:rPr>
              <a:t>4. </a:t>
            </a:r>
            <a:r>
              <a:rPr lang="en-US" sz="2500" b="1" err="1">
                <a:solidFill>
                  <a:prstClr val="black"/>
                </a:solidFill>
                <a:latin typeface="Arial"/>
                <a:cs typeface="Arial"/>
              </a:rPr>
              <a:t>Hạn</a:t>
            </a:r>
            <a:r>
              <a:rPr lang="en-US" sz="2500" b="1">
                <a:solidFill>
                  <a:prstClr val="black"/>
                </a:solidFill>
                <a:latin typeface="Arial"/>
                <a:cs typeface="Arial"/>
              </a:rPr>
              <a:t> </a:t>
            </a:r>
            <a:r>
              <a:rPr lang="en-US" sz="2500" b="1" err="1">
                <a:solidFill>
                  <a:prstClr val="black"/>
                </a:solidFill>
                <a:latin typeface="Arial"/>
                <a:cs typeface="Arial"/>
              </a:rPr>
              <a:t>chế</a:t>
            </a:r>
            <a:endParaRPr lang="en-US" sz="2500" b="1">
              <a:solidFill>
                <a:prstClr val="black"/>
              </a:solidFill>
              <a:latin typeface="Arial"/>
              <a:cs typeface="Arial"/>
            </a:endParaRPr>
          </a:p>
          <a:p>
            <a:pPr marL="749935" lvl="1" indent="-292735" defTabSz="385571">
              <a:spcBef>
                <a:spcPts val="2700"/>
              </a:spcBef>
              <a:defRPr sz="1800"/>
            </a:pPr>
            <a:r>
              <a:rPr kumimoji="0" lang="en-US" sz="2500" b="1" i="0" u="none" strike="noStrike" kern="1200" cap="none" spc="0" normalizeH="0" baseline="0" noProof="0">
                <a:ln>
                  <a:noFill/>
                </a:ln>
                <a:solidFill>
                  <a:prstClr val="black"/>
                </a:solidFill>
                <a:effectLst/>
                <a:uLnTx/>
                <a:uFillTx/>
                <a:latin typeface="Arial"/>
                <a:ea typeface="+mn-ea"/>
                <a:cs typeface="Arial"/>
              </a:rPr>
              <a:t>5. </a:t>
            </a:r>
            <a:r>
              <a:rPr kumimoji="0" lang="en-US" sz="2500" b="1" i="0" u="none" strike="noStrike" kern="1200" cap="none" spc="0" normalizeH="0" baseline="0" noProof="0" err="1">
                <a:ln>
                  <a:noFill/>
                </a:ln>
                <a:solidFill>
                  <a:prstClr val="black"/>
                </a:solidFill>
                <a:effectLst/>
                <a:uLnTx/>
                <a:uFillTx/>
                <a:latin typeface="Arial"/>
                <a:ea typeface="+mn-ea"/>
                <a:cs typeface="Arial"/>
              </a:rPr>
              <a:t>Hướng</a:t>
            </a:r>
            <a:r>
              <a:rPr kumimoji="0" lang="en-US" sz="2500" b="1" i="0" u="none" strike="noStrike" kern="1200" cap="none" spc="0" normalizeH="0" baseline="0" noProof="0">
                <a:ln>
                  <a:noFill/>
                </a:ln>
                <a:solidFill>
                  <a:prstClr val="black"/>
                </a:solidFill>
                <a:effectLst/>
                <a:uLnTx/>
                <a:uFillTx/>
                <a:latin typeface="Arial"/>
                <a:ea typeface="+mn-ea"/>
                <a:cs typeface="Arial"/>
              </a:rPr>
              <a:t> </a:t>
            </a:r>
            <a:r>
              <a:rPr kumimoji="0" lang="en-US" sz="2500" b="1" i="0" u="none" strike="noStrike" kern="1200" cap="none" spc="0" normalizeH="0" baseline="0" noProof="0" err="1">
                <a:ln>
                  <a:noFill/>
                </a:ln>
                <a:solidFill>
                  <a:prstClr val="black"/>
                </a:solidFill>
                <a:effectLst/>
                <a:uLnTx/>
                <a:uFillTx/>
                <a:latin typeface="Arial"/>
                <a:ea typeface="+mn-ea"/>
                <a:cs typeface="Arial"/>
              </a:rPr>
              <a:t>phát</a:t>
            </a:r>
            <a:r>
              <a:rPr kumimoji="0" lang="en-US" sz="2500" b="1" i="0" u="none" strike="noStrike" kern="1200" cap="none" spc="0" normalizeH="0" baseline="0" noProof="0">
                <a:ln>
                  <a:noFill/>
                </a:ln>
                <a:solidFill>
                  <a:prstClr val="black"/>
                </a:solidFill>
                <a:effectLst/>
                <a:uLnTx/>
                <a:uFillTx/>
                <a:latin typeface="Arial"/>
                <a:ea typeface="+mn-ea"/>
                <a:cs typeface="Arial"/>
              </a:rPr>
              <a:t> </a:t>
            </a:r>
            <a:r>
              <a:rPr kumimoji="0" lang="en-US" sz="2500" b="1" i="0" u="none" strike="noStrike" kern="1200" cap="none" spc="0" normalizeH="0" baseline="0" noProof="0" err="1">
                <a:ln>
                  <a:noFill/>
                </a:ln>
                <a:solidFill>
                  <a:prstClr val="black"/>
                </a:solidFill>
                <a:effectLst/>
                <a:uLnTx/>
                <a:uFillTx/>
                <a:latin typeface="Arial"/>
                <a:ea typeface="+mn-ea"/>
                <a:cs typeface="Arial"/>
              </a:rPr>
              <a:t>triển</a:t>
            </a:r>
            <a:endParaRPr kumimoji="0" lang="en-US" sz="2500" b="1" i="0" u="none" strike="noStrike" kern="1200" cap="none" spc="0" normalizeH="0" baseline="0" noProof="0">
              <a:ln>
                <a:noFill/>
              </a:ln>
              <a:solidFill>
                <a:prstClr val="black"/>
              </a:solidFill>
              <a:effectLst/>
              <a:uLnTx/>
              <a:uFillTx/>
              <a:latin typeface="Arial"/>
              <a:ea typeface="+mn-ea"/>
              <a:cs typeface="Arial"/>
            </a:endParaRPr>
          </a:p>
          <a:p>
            <a:pPr marL="0" indent="0">
              <a:buNone/>
            </a:pPr>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36</a:t>
            </a:fld>
            <a:endParaRPr lang="en-US"/>
          </a:p>
        </p:txBody>
      </p:sp>
    </p:spTree>
    <p:extLst>
      <p:ext uri="{BB962C8B-B14F-4D97-AF65-F5344CB8AC3E}">
        <p14:creationId xmlns:p14="http://schemas.microsoft.com/office/powerpoint/2010/main" val="3048557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07F4-E0F4-7D52-D912-9DE7D907DBEB}"/>
              </a:ext>
            </a:extLst>
          </p:cNvPr>
          <p:cNvSpPr>
            <a:spLocks noGrp="1"/>
          </p:cNvSpPr>
          <p:nvPr>
            <p:ph type="title"/>
          </p:nvPr>
        </p:nvSpPr>
        <p:spPr/>
        <p:txBody>
          <a:bodyPr/>
          <a:lstStyle/>
          <a:p>
            <a:r>
              <a:rPr lang="en-US" err="1">
                <a:latin typeface="Arial"/>
                <a:cs typeface="Arial"/>
              </a:rPr>
              <a:t>Độ</a:t>
            </a:r>
            <a:r>
              <a:rPr lang="en-US">
                <a:latin typeface="Arial"/>
                <a:cs typeface="Arial"/>
              </a:rPr>
              <a:t> </a:t>
            </a:r>
            <a:r>
              <a:rPr lang="en-US" err="1">
                <a:latin typeface="Arial"/>
                <a:cs typeface="Arial"/>
              </a:rPr>
              <a:t>đo</a:t>
            </a:r>
            <a:r>
              <a:rPr lang="en-US">
                <a:latin typeface="Arial"/>
                <a:cs typeface="Arial"/>
              </a:rPr>
              <a:t> </a:t>
            </a:r>
            <a:r>
              <a:rPr lang="en-US" err="1">
                <a:latin typeface="Arial"/>
                <a:cs typeface="Arial"/>
              </a:rPr>
              <a:t>đánh</a:t>
            </a:r>
            <a:r>
              <a:rPr lang="en-US">
                <a:latin typeface="Arial"/>
                <a:cs typeface="Arial"/>
              </a:rPr>
              <a:t> </a:t>
            </a:r>
            <a:r>
              <a:rPr lang="en-US" err="1">
                <a:latin typeface="Arial"/>
                <a:cs typeface="Arial"/>
              </a:rPr>
              <a:t>giá</a:t>
            </a:r>
            <a:r>
              <a:rPr lang="en-US">
                <a:latin typeface="Arial"/>
                <a:cs typeface="Arial"/>
              </a:rPr>
              <a:t> </a:t>
            </a:r>
          </a:p>
        </p:txBody>
      </p:sp>
      <p:sp>
        <p:nvSpPr>
          <p:cNvPr id="4" name="Slide Number Placeholder 3">
            <a:extLst>
              <a:ext uri="{FF2B5EF4-FFF2-40B4-BE49-F238E27FC236}">
                <a16:creationId xmlns:a16="http://schemas.microsoft.com/office/drawing/2014/main" id="{9696B41E-3210-A4D2-D01A-CAD78766556D}"/>
              </a:ext>
            </a:extLst>
          </p:cNvPr>
          <p:cNvSpPr>
            <a:spLocks noGrp="1"/>
          </p:cNvSpPr>
          <p:nvPr>
            <p:ph type="sldNum" sz="quarter" idx="12"/>
          </p:nvPr>
        </p:nvSpPr>
        <p:spPr/>
        <p:txBody>
          <a:bodyPr/>
          <a:lstStyle/>
          <a:p>
            <a:fld id="{B487F271-60DF-4592-BB7F-B45BB4441AA9}" type="slidenum">
              <a:rPr lang="en-US" smtClean="0"/>
              <a:pPr/>
              <a:t>37</a:t>
            </a:fld>
            <a:endParaRPr lang="en-US"/>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64162FFE-AA4C-A654-0A25-D0726ABCCA67}"/>
                  </a:ext>
                </a:extLst>
              </p:cNvPr>
              <p:cNvSpPr>
                <a:spLocks noGrp="1"/>
              </p:cNvSpPr>
              <p:nvPr>
                <p:ph idx="1"/>
              </p:nvPr>
            </p:nvSpPr>
            <p:spPr/>
            <p:txBody>
              <a:bodyPr vert="horz" lIns="91440" tIns="45720" rIns="91440" bIns="45720" rtlCol="0" anchor="t">
                <a:normAutofit/>
              </a:bodyPr>
              <a:lstStyle/>
              <a:p>
                <a:pPr>
                  <a:spcAft>
                    <a:spcPts val="1000"/>
                  </a:spcAft>
                </a:pPr>
                <a:r>
                  <a:rPr lang="en-US">
                    <a:latin typeface="Arial"/>
                    <a:cs typeface="Arial"/>
                  </a:rPr>
                  <a:t>YOLOv8: Precision, Recall, F1-Score, mAP@0.5, mAP@0.5:0.95</a:t>
                </a:r>
              </a:p>
              <a:p>
                <a:pPr>
                  <a:spcAft>
                    <a:spcPts val="1000"/>
                  </a:spcAft>
                </a:pPr>
                <a:r>
                  <a:rPr lang="en-US" err="1">
                    <a:latin typeface="Arial"/>
                    <a:cs typeface="Arial"/>
                  </a:rPr>
                  <a:t>Nhận</a:t>
                </a:r>
                <a:r>
                  <a:rPr lang="en-US">
                    <a:latin typeface="Arial"/>
                    <a:cs typeface="Arial"/>
                  </a:rPr>
                  <a:t> </a:t>
                </a:r>
                <a:r>
                  <a:rPr lang="en-US" err="1">
                    <a:latin typeface="Arial"/>
                    <a:cs typeface="Arial"/>
                  </a:rPr>
                  <a:t>diện</a:t>
                </a:r>
                <a:r>
                  <a:rPr lang="en-US">
                    <a:latin typeface="Arial"/>
                    <a:cs typeface="Arial"/>
                  </a:rPr>
                  <a:t> </a:t>
                </a:r>
                <a:r>
                  <a:rPr lang="en-US" err="1">
                    <a:latin typeface="Arial"/>
                    <a:cs typeface="Arial"/>
                  </a:rPr>
                  <a:t>kí</a:t>
                </a:r>
                <a:r>
                  <a:rPr lang="en-US">
                    <a:latin typeface="Arial"/>
                    <a:cs typeface="Arial"/>
                  </a:rPr>
                  <a:t> </a:t>
                </a:r>
                <a:r>
                  <a:rPr lang="en-US" err="1">
                    <a:latin typeface="Arial"/>
                    <a:cs typeface="Arial"/>
                  </a:rPr>
                  <a:t>tự</a:t>
                </a:r>
                <a:r>
                  <a:rPr lang="en-US">
                    <a:latin typeface="Arial"/>
                    <a:cs typeface="Arial"/>
                  </a:rPr>
                  <a:t>: </a:t>
                </a:r>
                <a:r>
                  <a:rPr lang="en-US" err="1">
                    <a:latin typeface="Arial"/>
                    <a:cs typeface="Arial"/>
                  </a:rPr>
                  <a:t>Accruracy</a:t>
                </a:r>
                <a:r>
                  <a:rPr lang="en-US">
                    <a:latin typeface="Arial"/>
                    <a:cs typeface="Arial"/>
                  </a:rPr>
                  <a:t>, Precision, Recall, F1-Score.</a:t>
                </a:r>
              </a:p>
              <a:p>
                <a:pPr>
                  <a:spcAft>
                    <a:spcPts val="1000"/>
                  </a:spcAft>
                </a:pPr>
                <a:r>
                  <a:rPr lang="en-US">
                    <a:latin typeface="Arial"/>
                    <a:cs typeface="Arial"/>
                  </a:rPr>
                  <a:t>YOLOv8 + </a:t>
                </a:r>
                <a:r>
                  <a:rPr lang="en-US" err="1">
                    <a:latin typeface="Arial"/>
                    <a:cs typeface="Arial"/>
                  </a:rPr>
                  <a:t>Các</a:t>
                </a:r>
                <a:r>
                  <a:rPr lang="en-US">
                    <a:latin typeface="Arial"/>
                    <a:cs typeface="Arial"/>
                  </a:rPr>
                  <a:t> </a:t>
                </a:r>
                <a:r>
                  <a:rPr lang="en-US" err="1">
                    <a:latin typeface="Arial"/>
                    <a:cs typeface="Arial"/>
                  </a:rPr>
                  <a:t>mô</a:t>
                </a:r>
                <a:r>
                  <a:rPr lang="en-US">
                    <a:latin typeface="Arial"/>
                    <a:cs typeface="Arial"/>
                  </a:rPr>
                  <a:t> </a:t>
                </a:r>
                <a:r>
                  <a:rPr lang="en-US" err="1">
                    <a:latin typeface="Arial"/>
                    <a:cs typeface="Arial"/>
                  </a:rPr>
                  <a:t>hình</a:t>
                </a:r>
                <a:r>
                  <a:rPr lang="en-US">
                    <a:latin typeface="Arial"/>
                    <a:cs typeface="Arial"/>
                  </a:rPr>
                  <a:t> </a:t>
                </a:r>
                <a:r>
                  <a:rPr lang="en-US" err="1">
                    <a:latin typeface="Arial"/>
                    <a:cs typeface="Arial"/>
                  </a:rPr>
                  <a:t>nhận</a:t>
                </a:r>
                <a:r>
                  <a:rPr lang="en-US">
                    <a:latin typeface="Arial"/>
                    <a:cs typeface="Arial"/>
                  </a:rPr>
                  <a:t> </a:t>
                </a:r>
                <a:r>
                  <a:rPr lang="en-US" err="1">
                    <a:latin typeface="Arial"/>
                    <a:cs typeface="Arial"/>
                  </a:rPr>
                  <a:t>diện</a:t>
                </a:r>
                <a:r>
                  <a:rPr lang="en-US">
                    <a:latin typeface="Arial"/>
                    <a:cs typeface="Arial"/>
                  </a:rPr>
                  <a:t>: Accuracy</a:t>
                </a:r>
              </a:p>
              <a:p>
                <a:pPr marL="457200" lvl="1" indent="0" algn="ctr">
                  <a:spcAft>
                    <a:spcPts val="1000"/>
                  </a:spcAft>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cs typeface="Arial"/>
                        </a:rPr>
                        <m:t>𝐴𝑐𝑐𝑢𝑟𝑎𝑐𝑦</m:t>
                      </m:r>
                      <m:r>
                        <a:rPr lang="en-US" b="0" i="1" smtClean="0">
                          <a:latin typeface="Cambria Math" panose="02040503050406030204" pitchFamily="18" charset="0"/>
                          <a:cs typeface="Arial"/>
                        </a:rPr>
                        <m:t>=</m:t>
                      </m:r>
                      <m:f>
                        <m:fPr>
                          <m:ctrlPr>
                            <a:rPr lang="en-US" b="0" i="1" smtClean="0">
                              <a:latin typeface="Cambria Math" panose="02040503050406030204" pitchFamily="18" charset="0"/>
                              <a:cs typeface="Arial"/>
                            </a:rPr>
                          </m:ctrlPr>
                        </m:fPr>
                        <m:num>
                          <m:r>
                            <a:rPr lang="en-US" b="0" i="1" smtClean="0">
                              <a:latin typeface="Cambria Math" panose="02040503050406030204" pitchFamily="18" charset="0"/>
                              <a:cs typeface="Arial"/>
                            </a:rPr>
                            <m:t>𝑇</m:t>
                          </m:r>
                          <m:r>
                            <a:rPr lang="en-US" b="0" i="1" smtClean="0">
                              <a:latin typeface="Cambria Math" panose="02040503050406030204" pitchFamily="18" charset="0"/>
                              <a:cs typeface="Arial"/>
                            </a:rPr>
                            <m:t>ổ</m:t>
                          </m:r>
                          <m:r>
                            <a:rPr lang="en-US" b="0" i="1" smtClean="0">
                              <a:latin typeface="Cambria Math" panose="02040503050406030204" pitchFamily="18" charset="0"/>
                              <a:cs typeface="Arial"/>
                            </a:rPr>
                            <m:t>𝑛𝑔</m:t>
                          </m:r>
                          <m:r>
                            <a:rPr lang="en-US" b="0" i="1" smtClean="0">
                              <a:latin typeface="Cambria Math" panose="02040503050406030204" pitchFamily="18" charset="0"/>
                              <a:cs typeface="Arial"/>
                            </a:rPr>
                            <m:t> </m:t>
                          </m:r>
                          <m:r>
                            <a:rPr lang="en-US" b="0" i="1" smtClean="0">
                              <a:latin typeface="Cambria Math" panose="02040503050406030204" pitchFamily="18" charset="0"/>
                              <a:cs typeface="Arial"/>
                            </a:rPr>
                            <m:t>𝑠</m:t>
                          </m:r>
                          <m:r>
                            <a:rPr lang="en-US" b="0" i="1" smtClean="0">
                              <a:latin typeface="Cambria Math" panose="02040503050406030204" pitchFamily="18" charset="0"/>
                              <a:cs typeface="Arial"/>
                            </a:rPr>
                            <m:t>ố </m:t>
                          </m:r>
                          <m:r>
                            <a:rPr lang="en-US" b="0" i="1" smtClean="0">
                              <a:latin typeface="Cambria Math" panose="02040503050406030204" pitchFamily="18" charset="0"/>
                              <a:cs typeface="Arial"/>
                            </a:rPr>
                            <m:t>𝑏𝑖</m:t>
                          </m:r>
                          <m:r>
                            <a:rPr lang="en-US" b="0" i="1" smtClean="0">
                              <a:latin typeface="Cambria Math" panose="02040503050406030204" pitchFamily="18" charset="0"/>
                              <a:cs typeface="Arial"/>
                            </a:rPr>
                            <m:t>ể</m:t>
                          </m:r>
                          <m:r>
                            <a:rPr lang="en-US" b="0" i="1" smtClean="0">
                              <a:latin typeface="Cambria Math" panose="02040503050406030204" pitchFamily="18" charset="0"/>
                              <a:cs typeface="Arial"/>
                            </a:rPr>
                            <m:t>𝑛</m:t>
                          </m:r>
                          <m:r>
                            <a:rPr lang="en-US" b="0" i="1" smtClean="0">
                              <a:latin typeface="Cambria Math" panose="02040503050406030204" pitchFamily="18" charset="0"/>
                              <a:cs typeface="Arial"/>
                            </a:rPr>
                            <m:t> </m:t>
                          </m:r>
                          <m:r>
                            <a:rPr lang="en-US" b="0" i="1" smtClean="0">
                              <a:latin typeface="Cambria Math" panose="02040503050406030204" pitchFamily="18" charset="0"/>
                              <a:cs typeface="Arial"/>
                            </a:rPr>
                            <m:t>𝑠</m:t>
                          </m:r>
                          <m:r>
                            <a:rPr lang="en-US" b="0" i="1" smtClean="0">
                              <a:latin typeface="Cambria Math" panose="02040503050406030204" pitchFamily="18" charset="0"/>
                              <a:cs typeface="Arial"/>
                            </a:rPr>
                            <m:t>ố </m:t>
                          </m:r>
                          <m:r>
                            <a:rPr lang="en-US" b="0" i="1" smtClean="0">
                              <a:latin typeface="Cambria Math" panose="02040503050406030204" pitchFamily="18" charset="0"/>
                              <a:cs typeface="Arial"/>
                            </a:rPr>
                            <m:t>𝑛h</m:t>
                          </m:r>
                          <m:r>
                            <a:rPr lang="en-US" b="0" i="1" smtClean="0">
                              <a:latin typeface="Cambria Math" panose="02040503050406030204" pitchFamily="18" charset="0"/>
                              <a:cs typeface="Arial"/>
                            </a:rPr>
                            <m:t>ậ</m:t>
                          </m:r>
                          <m:r>
                            <a:rPr lang="en-US" b="0" i="1" smtClean="0">
                              <a:latin typeface="Cambria Math" panose="02040503050406030204" pitchFamily="18" charset="0"/>
                              <a:cs typeface="Arial"/>
                            </a:rPr>
                            <m:t>𝑛</m:t>
                          </m:r>
                          <m:r>
                            <a:rPr lang="en-US" b="0" i="1" smtClean="0">
                              <a:latin typeface="Cambria Math" panose="02040503050406030204" pitchFamily="18" charset="0"/>
                              <a:cs typeface="Arial"/>
                            </a:rPr>
                            <m:t> </m:t>
                          </m:r>
                          <m:r>
                            <a:rPr lang="en-US" b="0" i="1" smtClean="0">
                              <a:latin typeface="Cambria Math" panose="02040503050406030204" pitchFamily="18" charset="0"/>
                              <a:cs typeface="Arial"/>
                            </a:rPr>
                            <m:t>𝑑𝑖</m:t>
                          </m:r>
                          <m:r>
                            <a:rPr lang="en-US" b="0" i="1" smtClean="0">
                              <a:latin typeface="Cambria Math" panose="02040503050406030204" pitchFamily="18" charset="0"/>
                              <a:cs typeface="Arial"/>
                            </a:rPr>
                            <m:t>ệ</m:t>
                          </m:r>
                          <m:r>
                            <a:rPr lang="en-US" b="0" i="1" smtClean="0">
                              <a:latin typeface="Cambria Math" panose="02040503050406030204" pitchFamily="18" charset="0"/>
                              <a:cs typeface="Arial"/>
                            </a:rPr>
                            <m:t>𝑛</m:t>
                          </m:r>
                          <m:r>
                            <a:rPr lang="en-US" b="0" i="1" smtClean="0">
                              <a:latin typeface="Cambria Math" panose="02040503050406030204" pitchFamily="18" charset="0"/>
                              <a:cs typeface="Arial"/>
                            </a:rPr>
                            <m:t> </m:t>
                          </m:r>
                          <m:r>
                            <a:rPr lang="en-US" b="0" i="1" smtClean="0">
                              <a:latin typeface="Cambria Math" panose="02040503050406030204" pitchFamily="18" charset="0"/>
                              <a:cs typeface="Arial"/>
                            </a:rPr>
                            <m:t>𝑐h</m:t>
                          </m:r>
                          <m:r>
                            <a:rPr lang="en-US" b="0" i="1" smtClean="0">
                              <a:latin typeface="Cambria Math" panose="02040503050406030204" pitchFamily="18" charset="0"/>
                              <a:cs typeface="Arial"/>
                            </a:rPr>
                            <m:t>í</m:t>
                          </m:r>
                          <m:r>
                            <a:rPr lang="en-US" b="0" i="1" smtClean="0">
                              <a:latin typeface="Cambria Math" panose="02040503050406030204" pitchFamily="18" charset="0"/>
                              <a:cs typeface="Arial"/>
                            </a:rPr>
                            <m:t>𝑛h</m:t>
                          </m:r>
                          <m:r>
                            <a:rPr lang="en-US" b="0" i="1" smtClean="0">
                              <a:latin typeface="Cambria Math" panose="02040503050406030204" pitchFamily="18" charset="0"/>
                              <a:cs typeface="Arial"/>
                            </a:rPr>
                            <m:t> </m:t>
                          </m:r>
                          <m:r>
                            <a:rPr lang="en-US" b="0" i="1" smtClean="0">
                              <a:latin typeface="Cambria Math" panose="02040503050406030204" pitchFamily="18" charset="0"/>
                              <a:cs typeface="Arial"/>
                            </a:rPr>
                            <m:t>𝑥</m:t>
                          </m:r>
                          <m:r>
                            <a:rPr lang="en-US" b="0" i="1" smtClean="0">
                              <a:latin typeface="Cambria Math" panose="02040503050406030204" pitchFamily="18" charset="0"/>
                              <a:cs typeface="Arial"/>
                            </a:rPr>
                            <m:t>á</m:t>
                          </m:r>
                          <m:r>
                            <a:rPr lang="en-US" b="0" i="1" smtClean="0">
                              <a:latin typeface="Cambria Math" panose="02040503050406030204" pitchFamily="18" charset="0"/>
                              <a:cs typeface="Arial"/>
                            </a:rPr>
                            <m:t>𝑐</m:t>
                          </m:r>
                        </m:num>
                        <m:den>
                          <m:r>
                            <a:rPr lang="en-US" b="0" i="1" smtClean="0">
                              <a:latin typeface="Cambria Math" panose="02040503050406030204" pitchFamily="18" charset="0"/>
                              <a:cs typeface="Arial"/>
                            </a:rPr>
                            <m:t>𝑇</m:t>
                          </m:r>
                          <m:r>
                            <a:rPr lang="en-US" b="0" i="1" smtClean="0">
                              <a:latin typeface="Cambria Math" panose="02040503050406030204" pitchFamily="18" charset="0"/>
                              <a:cs typeface="Arial"/>
                            </a:rPr>
                            <m:t>ổ</m:t>
                          </m:r>
                          <m:r>
                            <a:rPr lang="en-US" b="0" i="1" smtClean="0">
                              <a:latin typeface="Cambria Math" panose="02040503050406030204" pitchFamily="18" charset="0"/>
                              <a:cs typeface="Arial"/>
                            </a:rPr>
                            <m:t>𝑛𝑔</m:t>
                          </m:r>
                          <m:r>
                            <a:rPr lang="en-US" b="0" i="1" smtClean="0">
                              <a:latin typeface="Cambria Math" panose="02040503050406030204" pitchFamily="18" charset="0"/>
                              <a:cs typeface="Arial"/>
                            </a:rPr>
                            <m:t> </m:t>
                          </m:r>
                          <m:r>
                            <a:rPr lang="en-US" b="0" i="1" smtClean="0">
                              <a:latin typeface="Cambria Math" panose="02040503050406030204" pitchFamily="18" charset="0"/>
                              <a:cs typeface="Arial"/>
                            </a:rPr>
                            <m:t>𝑠</m:t>
                          </m:r>
                          <m:r>
                            <a:rPr lang="en-US" b="0" i="1" smtClean="0">
                              <a:latin typeface="Cambria Math" panose="02040503050406030204" pitchFamily="18" charset="0"/>
                              <a:cs typeface="Arial"/>
                            </a:rPr>
                            <m:t>ố </m:t>
                          </m:r>
                          <m:r>
                            <a:rPr lang="en-US" b="0" i="1" smtClean="0">
                              <a:latin typeface="Cambria Math" panose="02040503050406030204" pitchFamily="18" charset="0"/>
                              <a:cs typeface="Arial"/>
                            </a:rPr>
                            <m:t>𝑏𝑖</m:t>
                          </m:r>
                          <m:r>
                            <a:rPr lang="en-US" b="0" i="1" smtClean="0">
                              <a:latin typeface="Cambria Math" panose="02040503050406030204" pitchFamily="18" charset="0"/>
                              <a:cs typeface="Arial"/>
                            </a:rPr>
                            <m:t>ể</m:t>
                          </m:r>
                          <m:r>
                            <a:rPr lang="en-US" b="0" i="1" smtClean="0">
                              <a:latin typeface="Cambria Math" panose="02040503050406030204" pitchFamily="18" charset="0"/>
                              <a:cs typeface="Arial"/>
                            </a:rPr>
                            <m:t>𝑛</m:t>
                          </m:r>
                          <m:r>
                            <a:rPr lang="en-US" b="0" i="1" smtClean="0">
                              <a:latin typeface="Cambria Math" panose="02040503050406030204" pitchFamily="18" charset="0"/>
                              <a:cs typeface="Arial"/>
                            </a:rPr>
                            <m:t> </m:t>
                          </m:r>
                          <m:r>
                            <a:rPr lang="en-US" b="0" i="1" smtClean="0">
                              <a:latin typeface="Cambria Math" panose="02040503050406030204" pitchFamily="18" charset="0"/>
                              <a:cs typeface="Arial"/>
                            </a:rPr>
                            <m:t>𝑠</m:t>
                          </m:r>
                          <m:r>
                            <a:rPr lang="en-US" b="0" i="1" smtClean="0">
                              <a:latin typeface="Cambria Math" panose="02040503050406030204" pitchFamily="18" charset="0"/>
                              <a:cs typeface="Arial"/>
                            </a:rPr>
                            <m:t>ố</m:t>
                          </m:r>
                        </m:den>
                      </m:f>
                    </m:oMath>
                  </m:oMathPara>
                </a14:m>
                <a:endParaRPr lang="en-US" b="0">
                  <a:latin typeface="Arial"/>
                  <a:cs typeface="Arial"/>
                </a:endParaRPr>
              </a:p>
              <a:p>
                <a:pPr marL="914400" lvl="2" indent="0">
                  <a:spcAft>
                    <a:spcPts val="1000"/>
                  </a:spcAft>
                  <a:buNone/>
                </a:pPr>
                <a:r>
                  <a:rPr lang="en-US" err="1">
                    <a:latin typeface="Arial"/>
                    <a:cs typeface="Arial"/>
                  </a:rPr>
                  <a:t>Một</a:t>
                </a:r>
                <a:r>
                  <a:rPr lang="en-US">
                    <a:latin typeface="Arial"/>
                    <a:cs typeface="Arial"/>
                  </a:rPr>
                  <a:t> </a:t>
                </a:r>
                <a:r>
                  <a:rPr lang="en-US" err="1">
                    <a:latin typeface="Arial"/>
                    <a:cs typeface="Arial"/>
                  </a:rPr>
                  <a:t>biển</a:t>
                </a:r>
                <a:r>
                  <a:rPr lang="en-US">
                    <a:latin typeface="Arial"/>
                    <a:cs typeface="Arial"/>
                  </a:rPr>
                  <a:t> </a:t>
                </a:r>
                <a:r>
                  <a:rPr lang="en-US" err="1">
                    <a:latin typeface="Arial"/>
                    <a:cs typeface="Arial"/>
                  </a:rPr>
                  <a:t>số</a:t>
                </a:r>
                <a:r>
                  <a:rPr lang="en-US">
                    <a:latin typeface="Arial"/>
                    <a:cs typeface="Arial"/>
                  </a:rPr>
                  <a:t> </a:t>
                </a:r>
                <a:r>
                  <a:rPr lang="en-US" err="1">
                    <a:latin typeface="Arial"/>
                    <a:cs typeface="Arial"/>
                  </a:rPr>
                  <a:t>nhận</a:t>
                </a:r>
                <a:r>
                  <a:rPr lang="en-US">
                    <a:latin typeface="Arial"/>
                    <a:cs typeface="Arial"/>
                  </a:rPr>
                  <a:t> </a:t>
                </a:r>
                <a:r>
                  <a:rPr lang="en-US" err="1">
                    <a:latin typeface="Arial"/>
                    <a:cs typeface="Arial"/>
                  </a:rPr>
                  <a:t>diện</a:t>
                </a:r>
                <a:r>
                  <a:rPr lang="en-US">
                    <a:latin typeface="Arial"/>
                    <a:cs typeface="Arial"/>
                  </a:rPr>
                  <a:t> </a:t>
                </a:r>
                <a:r>
                  <a:rPr lang="en-US" err="1">
                    <a:latin typeface="Arial"/>
                    <a:cs typeface="Arial"/>
                  </a:rPr>
                  <a:t>chính</a:t>
                </a:r>
                <a:r>
                  <a:rPr lang="en-US">
                    <a:latin typeface="Arial"/>
                    <a:cs typeface="Arial"/>
                  </a:rPr>
                  <a:t> </a:t>
                </a:r>
                <a:r>
                  <a:rPr lang="en-US" err="1">
                    <a:latin typeface="Arial"/>
                    <a:cs typeface="Arial"/>
                  </a:rPr>
                  <a:t>xác</a:t>
                </a:r>
                <a:r>
                  <a:rPr lang="en-US">
                    <a:latin typeface="Arial"/>
                    <a:cs typeface="Arial"/>
                  </a:rPr>
                  <a:t> </a:t>
                </a:r>
                <a:r>
                  <a:rPr lang="en-US" err="1">
                    <a:latin typeface="Arial"/>
                    <a:cs typeface="Arial"/>
                  </a:rPr>
                  <a:t>là</a:t>
                </a:r>
                <a:r>
                  <a:rPr lang="en-US">
                    <a:latin typeface="Arial"/>
                    <a:cs typeface="Arial"/>
                  </a:rPr>
                  <a:t> </a:t>
                </a:r>
                <a:r>
                  <a:rPr lang="en-US" err="1">
                    <a:latin typeface="Arial"/>
                    <a:cs typeface="Arial"/>
                  </a:rPr>
                  <a:t>biển</a:t>
                </a:r>
                <a:r>
                  <a:rPr lang="en-US">
                    <a:latin typeface="Arial"/>
                    <a:cs typeface="Arial"/>
                  </a:rPr>
                  <a:t> </a:t>
                </a:r>
                <a:r>
                  <a:rPr lang="en-US" err="1">
                    <a:latin typeface="Arial"/>
                    <a:cs typeface="Arial"/>
                  </a:rPr>
                  <a:t>số</a:t>
                </a:r>
                <a:r>
                  <a:rPr lang="en-US">
                    <a:latin typeface="Arial"/>
                    <a:cs typeface="Arial"/>
                  </a:rPr>
                  <a:t> </a:t>
                </a:r>
                <a:r>
                  <a:rPr lang="en-US" err="1">
                    <a:latin typeface="Arial"/>
                    <a:cs typeface="Arial"/>
                  </a:rPr>
                  <a:t>nhận</a:t>
                </a:r>
                <a:r>
                  <a:rPr lang="en-US">
                    <a:latin typeface="Arial"/>
                    <a:cs typeface="Arial"/>
                  </a:rPr>
                  <a:t> </a:t>
                </a:r>
                <a:r>
                  <a:rPr lang="en-US" err="1">
                    <a:latin typeface="Arial"/>
                    <a:cs typeface="Arial"/>
                  </a:rPr>
                  <a:t>diện</a:t>
                </a:r>
                <a:r>
                  <a:rPr lang="en-US">
                    <a:latin typeface="Arial"/>
                    <a:cs typeface="Arial"/>
                  </a:rPr>
                  <a:t> </a:t>
                </a:r>
                <a:r>
                  <a:rPr lang="en-US" err="1">
                    <a:latin typeface="Arial"/>
                    <a:cs typeface="Arial"/>
                  </a:rPr>
                  <a:t>chính</a:t>
                </a:r>
                <a:r>
                  <a:rPr lang="en-US">
                    <a:latin typeface="Arial"/>
                    <a:cs typeface="Arial"/>
                  </a:rPr>
                  <a:t> </a:t>
                </a:r>
                <a:r>
                  <a:rPr lang="en-US" err="1">
                    <a:latin typeface="Arial"/>
                    <a:cs typeface="Arial"/>
                  </a:rPr>
                  <a:t>xác</a:t>
                </a:r>
                <a:r>
                  <a:rPr lang="en-US">
                    <a:latin typeface="Arial"/>
                    <a:cs typeface="Arial"/>
                  </a:rPr>
                  <a:t> </a:t>
                </a:r>
                <a:r>
                  <a:rPr lang="en-US" err="1">
                    <a:latin typeface="Arial"/>
                    <a:cs typeface="Arial"/>
                  </a:rPr>
                  <a:t>tất</a:t>
                </a:r>
                <a:r>
                  <a:rPr lang="en-US">
                    <a:latin typeface="Arial"/>
                    <a:cs typeface="Arial"/>
                  </a:rPr>
                  <a:t> </a:t>
                </a:r>
                <a:r>
                  <a:rPr lang="en-US" err="1">
                    <a:latin typeface="Arial"/>
                    <a:cs typeface="Arial"/>
                  </a:rPr>
                  <a:t>cả</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kí</a:t>
                </a:r>
                <a:r>
                  <a:rPr lang="en-US">
                    <a:latin typeface="Arial"/>
                    <a:cs typeface="Arial"/>
                  </a:rPr>
                  <a:t> </a:t>
                </a:r>
                <a:r>
                  <a:rPr lang="en-US" err="1">
                    <a:latin typeface="Arial"/>
                    <a:cs typeface="Arial"/>
                  </a:rPr>
                  <a:t>tự</a:t>
                </a:r>
                <a:r>
                  <a:rPr lang="en-US">
                    <a:latin typeface="Arial"/>
                    <a:cs typeface="Arial"/>
                  </a:rPr>
                  <a:t> </a:t>
                </a:r>
                <a:r>
                  <a:rPr lang="en-US" err="1">
                    <a:latin typeface="Arial"/>
                    <a:cs typeface="Arial"/>
                  </a:rPr>
                  <a:t>đã</a:t>
                </a:r>
                <a:r>
                  <a:rPr lang="en-US">
                    <a:latin typeface="Arial"/>
                    <a:cs typeface="Arial"/>
                  </a:rPr>
                  <a:t> </a:t>
                </a:r>
                <a:r>
                  <a:rPr lang="en-US" err="1">
                    <a:latin typeface="Arial"/>
                    <a:cs typeface="Arial"/>
                  </a:rPr>
                  <a:t>được</a:t>
                </a:r>
                <a:r>
                  <a:rPr lang="en-US">
                    <a:latin typeface="Arial"/>
                    <a:cs typeface="Arial"/>
                  </a:rPr>
                  <a:t> </a:t>
                </a:r>
                <a:r>
                  <a:rPr lang="en-US" err="1">
                    <a:latin typeface="Arial"/>
                    <a:cs typeface="Arial"/>
                  </a:rPr>
                  <a:t>gán</a:t>
                </a:r>
                <a:r>
                  <a:rPr lang="en-US">
                    <a:latin typeface="Arial"/>
                    <a:cs typeface="Arial"/>
                  </a:rPr>
                  <a:t> </a:t>
                </a:r>
                <a:r>
                  <a:rPr lang="en-US" err="1">
                    <a:latin typeface="Arial"/>
                    <a:cs typeface="Arial"/>
                  </a:rPr>
                  <a:t>nhãn</a:t>
                </a:r>
                <a:r>
                  <a:rPr lang="en-US">
                    <a:latin typeface="Arial"/>
                    <a:cs typeface="Arial"/>
                  </a:rPr>
                  <a:t> </a:t>
                </a:r>
                <a:r>
                  <a:rPr lang="en-US" err="1">
                    <a:latin typeface="Arial"/>
                    <a:cs typeface="Arial"/>
                  </a:rPr>
                  <a:t>cho</a:t>
                </a:r>
                <a:r>
                  <a:rPr lang="en-US">
                    <a:latin typeface="Arial"/>
                    <a:cs typeface="Arial"/>
                  </a:rPr>
                  <a:t> </a:t>
                </a:r>
                <a:r>
                  <a:rPr lang="en-US" err="1">
                    <a:latin typeface="Arial"/>
                    <a:cs typeface="Arial"/>
                  </a:rPr>
                  <a:t>biển</a:t>
                </a:r>
                <a:r>
                  <a:rPr lang="en-US">
                    <a:latin typeface="Arial"/>
                    <a:cs typeface="Arial"/>
                  </a:rPr>
                  <a:t> </a:t>
                </a:r>
                <a:r>
                  <a:rPr lang="en-US" err="1">
                    <a:latin typeface="Arial"/>
                    <a:cs typeface="Arial"/>
                  </a:rPr>
                  <a:t>số</a:t>
                </a:r>
                <a:r>
                  <a:rPr lang="en-US">
                    <a:latin typeface="Arial"/>
                    <a:cs typeface="Arial"/>
                  </a:rPr>
                  <a:t> </a:t>
                </a:r>
                <a:r>
                  <a:rPr lang="en-US" err="1">
                    <a:latin typeface="Arial"/>
                    <a:cs typeface="Arial"/>
                  </a:rPr>
                  <a:t>đó</a:t>
                </a:r>
                <a:r>
                  <a:rPr lang="en-US">
                    <a:latin typeface="Arial"/>
                    <a:cs typeface="Arial"/>
                  </a:rPr>
                  <a:t>.</a:t>
                </a:r>
              </a:p>
            </p:txBody>
          </p:sp>
        </mc:Choice>
        <mc:Fallback xmlns="">
          <p:sp>
            <p:nvSpPr>
              <p:cNvPr id="7" name="Content Placeholder 6">
                <a:extLst>
                  <a:ext uri="{FF2B5EF4-FFF2-40B4-BE49-F238E27FC236}">
                    <a16:creationId xmlns:a16="http://schemas.microsoft.com/office/drawing/2014/main" id="{64162FFE-AA4C-A654-0A25-D0726ABCCA67}"/>
                  </a:ext>
                </a:extLst>
              </p:cNvPr>
              <p:cNvSpPr>
                <a:spLocks noGrp="1" noRot="1" noChangeAspect="1" noMove="1" noResize="1" noEditPoints="1" noAdjustHandles="1" noChangeArrowheads="1" noChangeShapeType="1" noTextEdit="1"/>
              </p:cNvSpPr>
              <p:nvPr>
                <p:ph idx="1"/>
              </p:nvPr>
            </p:nvSpPr>
            <p:spPr>
              <a:blipFill>
                <a:blip r:embed="rId2"/>
                <a:stretch>
                  <a:fillRect l="-1278" t="-2076"/>
                </a:stretch>
              </a:blipFill>
            </p:spPr>
            <p:txBody>
              <a:bodyPr/>
              <a:lstStyle/>
              <a:p>
                <a:r>
                  <a:rPr lang="en-US">
                    <a:noFill/>
                  </a:rPr>
                  <a:t> </a:t>
                </a:r>
              </a:p>
            </p:txBody>
          </p:sp>
        </mc:Fallback>
      </mc:AlternateContent>
    </p:spTree>
    <p:extLst>
      <p:ext uri="{BB962C8B-B14F-4D97-AF65-F5344CB8AC3E}">
        <p14:creationId xmlns:p14="http://schemas.microsoft.com/office/powerpoint/2010/main" val="38558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lnSpcReduction="10000"/>
          </a:bodyPr>
          <a:lstStyle/>
          <a:p>
            <a:pPr marL="292735" indent="-292735" defTabSz="385571">
              <a:spcBef>
                <a:spcPts val="2700"/>
              </a:spcBef>
              <a:defRPr sz="1800"/>
            </a:pPr>
            <a:r>
              <a:rPr lang="vi-VN" sz="3000" b="1">
                <a:latin typeface="Arial"/>
                <a:cs typeface="Arial"/>
              </a:rPr>
              <a:t>Phần I: </a:t>
            </a:r>
            <a:r>
              <a:rPr lang="en-US" sz="3000" b="1" err="1">
                <a:latin typeface="Arial"/>
                <a:cs typeface="Arial"/>
              </a:rPr>
              <a:t>Giới</a:t>
            </a:r>
            <a:r>
              <a:rPr lang="en-US" sz="3000" b="1">
                <a:latin typeface="Arial"/>
                <a:cs typeface="Arial"/>
              </a:rPr>
              <a:t> </a:t>
            </a:r>
            <a:r>
              <a:rPr lang="en-US" sz="3000" b="1" err="1">
                <a:latin typeface="Arial"/>
                <a:cs typeface="Arial"/>
              </a:rPr>
              <a:t>thiệu</a:t>
            </a:r>
            <a:r>
              <a:rPr lang="en-US" sz="3000" b="1">
                <a:latin typeface="Arial"/>
                <a:cs typeface="Arial"/>
              </a:rPr>
              <a:t> </a:t>
            </a:r>
            <a:r>
              <a:rPr lang="en-US" sz="3000" b="1" err="1">
                <a:latin typeface="Arial"/>
                <a:cs typeface="Arial"/>
              </a:rPr>
              <a:t>bài</a:t>
            </a:r>
            <a:r>
              <a:rPr lang="en-US" sz="3000" b="1">
                <a:latin typeface="Arial"/>
                <a:cs typeface="Arial"/>
              </a:rPr>
              <a:t> </a:t>
            </a:r>
            <a:r>
              <a:rPr lang="en-US" sz="3000" b="1" err="1">
                <a:latin typeface="Arial"/>
                <a:cs typeface="Arial"/>
              </a:rPr>
              <a:t>toán</a:t>
            </a:r>
            <a:endParaRPr lang="en-US" sz="3000" b="1">
              <a:latin typeface="Arial"/>
              <a:cs typeface="Arial"/>
            </a:endParaRPr>
          </a:p>
          <a:p>
            <a:pPr marL="292735" indent="-292735" defTabSz="385571">
              <a:spcBef>
                <a:spcPts val="2700"/>
              </a:spcBef>
              <a:defRPr sz="1800"/>
            </a:pPr>
            <a:r>
              <a:rPr lang="en-US" sz="3000" b="1" err="1">
                <a:latin typeface="Arial"/>
                <a:cs typeface="Arial"/>
              </a:rPr>
              <a:t>Phần</a:t>
            </a:r>
            <a:r>
              <a:rPr lang="en-US" sz="3000" b="1">
                <a:latin typeface="Arial"/>
                <a:cs typeface="Arial"/>
              </a:rPr>
              <a:t> II: Giai </a:t>
            </a:r>
            <a:r>
              <a:rPr lang="en-US" sz="3000" b="1" err="1">
                <a:latin typeface="Arial"/>
                <a:cs typeface="Arial"/>
              </a:rPr>
              <a:t>đoạn</a:t>
            </a:r>
            <a:r>
              <a:rPr lang="en-US" sz="3000" b="1">
                <a:latin typeface="Arial"/>
                <a:cs typeface="Arial"/>
              </a:rPr>
              <a:t> </a:t>
            </a:r>
            <a:r>
              <a:rPr lang="en-US" sz="3000" b="1" err="1">
                <a:latin typeface="Arial"/>
                <a:cs typeface="Arial"/>
              </a:rPr>
              <a:t>thực</a:t>
            </a:r>
            <a:r>
              <a:rPr lang="en-US" sz="3000" b="1">
                <a:latin typeface="Arial"/>
                <a:cs typeface="Arial"/>
              </a:rPr>
              <a:t> </a:t>
            </a:r>
            <a:r>
              <a:rPr lang="en-US" sz="3000" b="1" err="1">
                <a:latin typeface="Arial"/>
                <a:cs typeface="Arial"/>
              </a:rPr>
              <a:t>hiện</a:t>
            </a:r>
            <a:endParaRPr lang="en-US" sz="3000" b="1">
              <a:latin typeface="Arial"/>
              <a:cs typeface="Arial"/>
            </a:endParaRPr>
          </a:p>
          <a:p>
            <a:pPr marL="292735" indent="-292735" defTabSz="385571">
              <a:spcBef>
                <a:spcPts val="2700"/>
              </a:spcBef>
              <a:defRPr sz="1800"/>
            </a:pPr>
            <a:r>
              <a:rPr lang="en-US" sz="3000" b="1" err="1">
                <a:solidFill>
                  <a:srgbClr val="FF0000"/>
                </a:solidFill>
                <a:latin typeface="Arial"/>
                <a:cs typeface="Arial"/>
              </a:rPr>
              <a:t>Phần</a:t>
            </a:r>
            <a:r>
              <a:rPr lang="en-US" sz="3000" b="1">
                <a:solidFill>
                  <a:srgbClr val="FF0000"/>
                </a:solidFill>
                <a:latin typeface="Arial"/>
                <a:cs typeface="Arial"/>
              </a:rPr>
              <a:t> III: </a:t>
            </a:r>
            <a:r>
              <a:rPr lang="en-US" sz="3000" b="1" err="1">
                <a:solidFill>
                  <a:srgbClr val="FF0000"/>
                </a:solidFill>
                <a:latin typeface="Arial"/>
                <a:cs typeface="Arial"/>
              </a:rPr>
              <a:t>Thực</a:t>
            </a:r>
            <a:r>
              <a:rPr lang="en-US" sz="3000" b="1">
                <a:solidFill>
                  <a:srgbClr val="FF0000"/>
                </a:solidFill>
                <a:latin typeface="Arial"/>
                <a:cs typeface="Arial"/>
              </a:rPr>
              <a:t> </a:t>
            </a:r>
            <a:r>
              <a:rPr lang="en-US" sz="3000" b="1" err="1">
                <a:solidFill>
                  <a:srgbClr val="FF0000"/>
                </a:solidFill>
                <a:latin typeface="Arial"/>
                <a:cs typeface="Arial"/>
              </a:rPr>
              <a:t>nghiệm</a:t>
            </a:r>
            <a:endParaRPr lang="en-US" sz="3000" b="1">
              <a:solidFill>
                <a:srgbClr val="FF0000"/>
              </a:solidFill>
              <a:latin typeface="Arial"/>
              <a:cs typeface="Arial"/>
            </a:endParaRPr>
          </a:p>
          <a:p>
            <a:pPr marL="749935" lvl="1" indent="-292735" defTabSz="385571">
              <a:spcBef>
                <a:spcPts val="2700"/>
              </a:spcBef>
              <a:defRPr sz="1800"/>
            </a:pPr>
            <a:r>
              <a:rPr kumimoji="0" lang="en-US" sz="2500" b="1" i="0" u="none" strike="noStrike" kern="1200" cap="none" spc="0" normalizeH="0" baseline="0" noProof="0">
                <a:ln>
                  <a:noFill/>
                </a:ln>
                <a:solidFill>
                  <a:prstClr val="black"/>
                </a:solidFill>
                <a:effectLst/>
                <a:uLnTx/>
                <a:uFillTx/>
                <a:latin typeface="Arial"/>
                <a:ea typeface="+mn-ea"/>
                <a:cs typeface="Arial"/>
              </a:rPr>
              <a:t>1. Dataset</a:t>
            </a:r>
            <a:endParaRPr lang="en-US" sz="2500" b="1" i="0" u="none" strike="noStrike" kern="1200" cap="none" spc="0" normalizeH="0" baseline="0" noProof="0">
              <a:ln>
                <a:noFill/>
              </a:ln>
              <a:solidFill>
                <a:prstClr val="black"/>
              </a:solidFill>
              <a:effectLst/>
              <a:uLnTx/>
              <a:uFillTx/>
              <a:latin typeface="Arial"/>
              <a:cs typeface="Arial"/>
            </a:endParaRPr>
          </a:p>
          <a:p>
            <a:pPr marL="749935" lvl="1" indent="-292735" defTabSz="385571">
              <a:spcBef>
                <a:spcPts val="2700"/>
              </a:spcBef>
              <a:defRPr sz="1800"/>
            </a:pPr>
            <a:r>
              <a:rPr lang="en-US" sz="2500" b="1">
                <a:solidFill>
                  <a:prstClr val="black"/>
                </a:solidFill>
                <a:latin typeface="Arial"/>
                <a:cs typeface="Arial"/>
              </a:rPr>
              <a:t>2. </a:t>
            </a:r>
            <a:r>
              <a:rPr lang="en-US" sz="2500" b="1" err="1">
                <a:solidFill>
                  <a:prstClr val="black"/>
                </a:solidFill>
                <a:latin typeface="Arial"/>
                <a:cs typeface="Arial"/>
              </a:rPr>
              <a:t>Độ</a:t>
            </a:r>
            <a:r>
              <a:rPr lang="en-US" sz="2500" b="1">
                <a:solidFill>
                  <a:prstClr val="black"/>
                </a:solidFill>
                <a:latin typeface="Arial"/>
                <a:cs typeface="Arial"/>
              </a:rPr>
              <a:t> </a:t>
            </a:r>
            <a:r>
              <a:rPr lang="en-US" sz="2500" b="1" err="1">
                <a:solidFill>
                  <a:prstClr val="black"/>
                </a:solidFill>
                <a:latin typeface="Arial"/>
                <a:cs typeface="Arial"/>
              </a:rPr>
              <a:t>đo</a:t>
            </a:r>
            <a:r>
              <a:rPr lang="en-US" sz="2500" b="1">
                <a:solidFill>
                  <a:prstClr val="black"/>
                </a:solidFill>
                <a:latin typeface="Arial"/>
                <a:cs typeface="Arial"/>
              </a:rPr>
              <a:t> </a:t>
            </a:r>
            <a:r>
              <a:rPr lang="en-US" sz="2500" b="1" err="1">
                <a:solidFill>
                  <a:prstClr val="black"/>
                </a:solidFill>
                <a:latin typeface="Arial"/>
                <a:cs typeface="Arial"/>
              </a:rPr>
              <a:t>đánh</a:t>
            </a:r>
            <a:r>
              <a:rPr lang="en-US" sz="2500" b="1">
                <a:solidFill>
                  <a:prstClr val="black"/>
                </a:solidFill>
                <a:latin typeface="Arial"/>
                <a:cs typeface="Arial"/>
              </a:rPr>
              <a:t> </a:t>
            </a:r>
            <a:r>
              <a:rPr lang="en-US" sz="2500" b="1" err="1">
                <a:solidFill>
                  <a:prstClr val="black"/>
                </a:solidFill>
                <a:latin typeface="Arial"/>
                <a:cs typeface="Arial"/>
              </a:rPr>
              <a:t>giá</a:t>
            </a:r>
            <a:endParaRPr lang="en-US" sz="2500" b="1">
              <a:solidFill>
                <a:prstClr val="black"/>
              </a:solidFill>
              <a:latin typeface="Arial"/>
              <a:cs typeface="Arial"/>
            </a:endParaRPr>
          </a:p>
          <a:p>
            <a:pPr marL="749935" lvl="1" indent="-292735" defTabSz="385571">
              <a:spcBef>
                <a:spcPts val="2700"/>
              </a:spcBef>
              <a:defRPr sz="1800"/>
            </a:pPr>
            <a:r>
              <a:rPr kumimoji="0" lang="en-US" sz="2500" b="1" i="0" u="none" strike="noStrike" kern="1200" cap="none" spc="0" normalizeH="0" baseline="0" noProof="0">
                <a:ln>
                  <a:noFill/>
                </a:ln>
                <a:solidFill>
                  <a:srgbClr val="FF0000"/>
                </a:solidFill>
                <a:effectLst/>
                <a:uLnTx/>
                <a:uFillTx/>
                <a:latin typeface="Arial"/>
                <a:ea typeface="+mn-ea"/>
                <a:cs typeface="Arial"/>
              </a:rPr>
              <a:t>3. </a:t>
            </a:r>
            <a:r>
              <a:rPr kumimoji="0" lang="en-US" sz="2500" b="1" i="0" u="none" strike="noStrike" kern="1200" cap="none" spc="0" normalizeH="0" baseline="0" noProof="0" err="1">
                <a:ln>
                  <a:noFill/>
                </a:ln>
                <a:solidFill>
                  <a:srgbClr val="FF0000"/>
                </a:solidFill>
                <a:effectLst/>
                <a:uLnTx/>
                <a:uFillTx/>
                <a:latin typeface="Arial"/>
                <a:ea typeface="+mn-ea"/>
                <a:cs typeface="Arial"/>
              </a:rPr>
              <a:t>K</a:t>
            </a:r>
            <a:r>
              <a:rPr lang="en-US" sz="2500" b="1" err="1">
                <a:solidFill>
                  <a:srgbClr val="FF0000"/>
                </a:solidFill>
                <a:latin typeface="Arial"/>
                <a:cs typeface="Arial"/>
              </a:rPr>
              <a:t>ết</a:t>
            </a:r>
            <a:r>
              <a:rPr lang="en-US" sz="2500" b="1">
                <a:solidFill>
                  <a:srgbClr val="FF0000"/>
                </a:solidFill>
                <a:latin typeface="Arial"/>
                <a:cs typeface="Arial"/>
              </a:rPr>
              <a:t> </a:t>
            </a:r>
            <a:r>
              <a:rPr lang="en-US" sz="2500" b="1" err="1">
                <a:solidFill>
                  <a:srgbClr val="FF0000"/>
                </a:solidFill>
                <a:latin typeface="Arial"/>
                <a:cs typeface="Arial"/>
              </a:rPr>
              <a:t>quả</a:t>
            </a:r>
            <a:r>
              <a:rPr lang="en-US" sz="2500" b="1">
                <a:solidFill>
                  <a:srgbClr val="FF0000"/>
                </a:solidFill>
                <a:latin typeface="Arial"/>
                <a:cs typeface="Arial"/>
              </a:rPr>
              <a:t> </a:t>
            </a:r>
            <a:r>
              <a:rPr lang="en-US" sz="2500" b="1" err="1">
                <a:solidFill>
                  <a:srgbClr val="FF0000"/>
                </a:solidFill>
                <a:latin typeface="Arial"/>
                <a:cs typeface="Arial"/>
              </a:rPr>
              <a:t>đánh</a:t>
            </a:r>
            <a:r>
              <a:rPr lang="en-US" sz="2500" b="1">
                <a:solidFill>
                  <a:srgbClr val="FF0000"/>
                </a:solidFill>
                <a:latin typeface="Arial"/>
                <a:cs typeface="Arial"/>
              </a:rPr>
              <a:t> </a:t>
            </a:r>
            <a:r>
              <a:rPr lang="en-US" sz="2500" b="1" err="1">
                <a:solidFill>
                  <a:srgbClr val="FF0000"/>
                </a:solidFill>
                <a:latin typeface="Arial"/>
                <a:cs typeface="Arial"/>
              </a:rPr>
              <a:t>giá</a:t>
            </a:r>
            <a:r>
              <a:rPr lang="en-US" sz="2500" b="1">
                <a:solidFill>
                  <a:prstClr val="black"/>
                </a:solidFill>
                <a:latin typeface="Arial"/>
                <a:cs typeface="Arial"/>
              </a:rPr>
              <a:t> </a:t>
            </a:r>
          </a:p>
          <a:p>
            <a:pPr marL="749935" lvl="1" indent="-292735" defTabSz="385571">
              <a:spcBef>
                <a:spcPts val="2700"/>
              </a:spcBef>
              <a:defRPr sz="1800"/>
            </a:pPr>
            <a:r>
              <a:rPr lang="en-US" sz="2500" b="1">
                <a:solidFill>
                  <a:prstClr val="black"/>
                </a:solidFill>
                <a:latin typeface="Arial"/>
                <a:cs typeface="Arial"/>
              </a:rPr>
              <a:t>4. </a:t>
            </a:r>
            <a:r>
              <a:rPr lang="en-US" sz="2500" b="1" err="1">
                <a:solidFill>
                  <a:prstClr val="black"/>
                </a:solidFill>
                <a:latin typeface="Arial"/>
                <a:cs typeface="Arial"/>
              </a:rPr>
              <a:t>Hạn</a:t>
            </a:r>
            <a:r>
              <a:rPr lang="en-US" sz="2500" b="1">
                <a:solidFill>
                  <a:prstClr val="black"/>
                </a:solidFill>
                <a:latin typeface="Arial"/>
                <a:cs typeface="Arial"/>
              </a:rPr>
              <a:t> </a:t>
            </a:r>
            <a:r>
              <a:rPr lang="en-US" sz="2500" b="1" err="1">
                <a:solidFill>
                  <a:prstClr val="black"/>
                </a:solidFill>
                <a:latin typeface="Arial"/>
                <a:cs typeface="Arial"/>
              </a:rPr>
              <a:t>chế</a:t>
            </a:r>
            <a:endParaRPr lang="en-US" sz="2500" b="1">
              <a:solidFill>
                <a:prstClr val="black"/>
              </a:solidFill>
              <a:latin typeface="Arial"/>
              <a:cs typeface="Arial"/>
            </a:endParaRPr>
          </a:p>
          <a:p>
            <a:pPr marL="749935" lvl="1" indent="-292735" defTabSz="385571">
              <a:spcBef>
                <a:spcPts val="2700"/>
              </a:spcBef>
              <a:defRPr sz="1800"/>
            </a:pPr>
            <a:r>
              <a:rPr kumimoji="0" lang="en-US" sz="2500" b="1" i="0" u="none" strike="noStrike" kern="1200" cap="none" spc="0" normalizeH="0" baseline="0" noProof="0">
                <a:ln>
                  <a:noFill/>
                </a:ln>
                <a:solidFill>
                  <a:prstClr val="black"/>
                </a:solidFill>
                <a:effectLst/>
                <a:uLnTx/>
                <a:uFillTx/>
                <a:latin typeface="Arial"/>
                <a:ea typeface="+mn-ea"/>
                <a:cs typeface="Arial"/>
              </a:rPr>
              <a:t>5. </a:t>
            </a:r>
            <a:r>
              <a:rPr kumimoji="0" lang="en-US" sz="2500" b="1" i="0" u="none" strike="noStrike" kern="1200" cap="none" spc="0" normalizeH="0" baseline="0" noProof="0" err="1">
                <a:ln>
                  <a:noFill/>
                </a:ln>
                <a:solidFill>
                  <a:prstClr val="black"/>
                </a:solidFill>
                <a:effectLst/>
                <a:uLnTx/>
                <a:uFillTx/>
                <a:latin typeface="Arial"/>
                <a:ea typeface="+mn-ea"/>
                <a:cs typeface="Arial"/>
              </a:rPr>
              <a:t>Hướng</a:t>
            </a:r>
            <a:r>
              <a:rPr kumimoji="0" lang="en-US" sz="2500" b="1" i="0" u="none" strike="noStrike" kern="1200" cap="none" spc="0" normalizeH="0" baseline="0" noProof="0">
                <a:ln>
                  <a:noFill/>
                </a:ln>
                <a:solidFill>
                  <a:prstClr val="black"/>
                </a:solidFill>
                <a:effectLst/>
                <a:uLnTx/>
                <a:uFillTx/>
                <a:latin typeface="Arial"/>
                <a:ea typeface="+mn-ea"/>
                <a:cs typeface="Arial"/>
              </a:rPr>
              <a:t> </a:t>
            </a:r>
            <a:r>
              <a:rPr kumimoji="0" lang="en-US" sz="2500" b="1" i="0" u="none" strike="noStrike" kern="1200" cap="none" spc="0" normalizeH="0" baseline="0" noProof="0" err="1">
                <a:ln>
                  <a:noFill/>
                </a:ln>
                <a:solidFill>
                  <a:prstClr val="black"/>
                </a:solidFill>
                <a:effectLst/>
                <a:uLnTx/>
                <a:uFillTx/>
                <a:latin typeface="Arial"/>
                <a:ea typeface="+mn-ea"/>
                <a:cs typeface="Arial"/>
              </a:rPr>
              <a:t>phát</a:t>
            </a:r>
            <a:r>
              <a:rPr kumimoji="0" lang="en-US" sz="2500" b="1" i="0" u="none" strike="noStrike" kern="1200" cap="none" spc="0" normalizeH="0" baseline="0" noProof="0">
                <a:ln>
                  <a:noFill/>
                </a:ln>
                <a:solidFill>
                  <a:prstClr val="black"/>
                </a:solidFill>
                <a:effectLst/>
                <a:uLnTx/>
                <a:uFillTx/>
                <a:latin typeface="Arial"/>
                <a:ea typeface="+mn-ea"/>
                <a:cs typeface="Arial"/>
              </a:rPr>
              <a:t> </a:t>
            </a:r>
            <a:r>
              <a:rPr kumimoji="0" lang="en-US" sz="2500" b="1" i="0" u="none" strike="noStrike" kern="1200" cap="none" spc="0" normalizeH="0" baseline="0" noProof="0" err="1">
                <a:ln>
                  <a:noFill/>
                </a:ln>
                <a:solidFill>
                  <a:prstClr val="black"/>
                </a:solidFill>
                <a:effectLst/>
                <a:uLnTx/>
                <a:uFillTx/>
                <a:latin typeface="Arial"/>
                <a:ea typeface="+mn-ea"/>
                <a:cs typeface="Arial"/>
              </a:rPr>
              <a:t>triển</a:t>
            </a:r>
            <a:endParaRPr kumimoji="0" lang="en-US" sz="2500" b="1" i="0" u="none" strike="noStrike" kern="1200" cap="none" spc="0" normalizeH="0" baseline="0" noProof="0">
              <a:ln>
                <a:noFill/>
              </a:ln>
              <a:solidFill>
                <a:prstClr val="black"/>
              </a:solidFill>
              <a:effectLst/>
              <a:uLnTx/>
              <a:uFillTx/>
              <a:latin typeface="Arial"/>
              <a:ea typeface="+mn-ea"/>
              <a:cs typeface="Arial"/>
            </a:endParaRPr>
          </a:p>
          <a:p>
            <a:pPr marL="0" indent="0">
              <a:buNone/>
            </a:pPr>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38</a:t>
            </a:fld>
            <a:endParaRPr lang="en-US"/>
          </a:p>
        </p:txBody>
      </p:sp>
    </p:spTree>
    <p:extLst>
      <p:ext uri="{BB962C8B-B14F-4D97-AF65-F5344CB8AC3E}">
        <p14:creationId xmlns:p14="http://schemas.microsoft.com/office/powerpoint/2010/main" val="3955180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69D0-8D0B-8C70-04E1-FA336AB7326A}"/>
              </a:ext>
            </a:extLst>
          </p:cNvPr>
          <p:cNvSpPr>
            <a:spLocks noGrp="1"/>
          </p:cNvSpPr>
          <p:nvPr>
            <p:ph type="title"/>
          </p:nvPr>
        </p:nvSpPr>
        <p:spPr/>
        <p:txBody>
          <a:bodyPr/>
          <a:lstStyle/>
          <a:p>
            <a:r>
              <a:rPr lang="en-US" err="1">
                <a:latin typeface="Arial"/>
                <a:cs typeface="Arial"/>
              </a:rPr>
              <a:t>Kết</a:t>
            </a:r>
            <a:r>
              <a:rPr lang="en-US">
                <a:latin typeface="Arial"/>
                <a:cs typeface="Arial"/>
              </a:rPr>
              <a:t> </a:t>
            </a:r>
            <a:r>
              <a:rPr lang="en-US" err="1">
                <a:latin typeface="Arial"/>
                <a:cs typeface="Arial"/>
              </a:rPr>
              <a:t>quả</a:t>
            </a:r>
            <a:r>
              <a:rPr lang="en-US">
                <a:latin typeface="Arial"/>
                <a:cs typeface="Arial"/>
              </a:rPr>
              <a:t> </a:t>
            </a:r>
            <a:r>
              <a:rPr lang="en-US" err="1">
                <a:latin typeface="Arial"/>
                <a:cs typeface="Arial"/>
              </a:rPr>
              <a:t>đánh</a:t>
            </a:r>
            <a:r>
              <a:rPr lang="en-US">
                <a:latin typeface="Arial"/>
                <a:cs typeface="Arial"/>
              </a:rPr>
              <a:t> </a:t>
            </a:r>
            <a:r>
              <a:rPr lang="en-US" err="1">
                <a:latin typeface="Arial"/>
                <a:cs typeface="Arial"/>
              </a:rPr>
              <a:t>giá</a:t>
            </a:r>
            <a:r>
              <a:rPr lang="en-US">
                <a:latin typeface="Arial"/>
                <a:cs typeface="Arial"/>
              </a:rPr>
              <a:t> - YOLOv8</a:t>
            </a:r>
            <a:endParaRPr lang="en-US"/>
          </a:p>
        </p:txBody>
      </p:sp>
      <p:sp>
        <p:nvSpPr>
          <p:cNvPr id="4" name="Slide Number Placeholder 3">
            <a:extLst>
              <a:ext uri="{FF2B5EF4-FFF2-40B4-BE49-F238E27FC236}">
                <a16:creationId xmlns:a16="http://schemas.microsoft.com/office/drawing/2014/main" id="{EDC075F1-D31A-F1B1-0385-E19C1AE88D84}"/>
              </a:ext>
            </a:extLst>
          </p:cNvPr>
          <p:cNvSpPr>
            <a:spLocks noGrp="1"/>
          </p:cNvSpPr>
          <p:nvPr>
            <p:ph type="sldNum" sz="quarter" idx="12"/>
          </p:nvPr>
        </p:nvSpPr>
        <p:spPr/>
        <p:txBody>
          <a:bodyPr/>
          <a:lstStyle/>
          <a:p>
            <a:fld id="{B487F271-60DF-4592-BB7F-B45BB4441AA9}" type="slidenum">
              <a:rPr lang="en-US" smtClean="0"/>
              <a:pPr/>
              <a:t>39</a:t>
            </a:fld>
            <a:endParaRPr lang="en-US"/>
          </a:p>
        </p:txBody>
      </p:sp>
      <p:graphicFrame>
        <p:nvGraphicFramePr>
          <p:cNvPr id="6" name="Bảng 5">
            <a:extLst>
              <a:ext uri="{FF2B5EF4-FFF2-40B4-BE49-F238E27FC236}">
                <a16:creationId xmlns:a16="http://schemas.microsoft.com/office/drawing/2014/main" id="{7218AE39-0D12-07FC-BCCF-C6CD531F25F5}"/>
              </a:ext>
            </a:extLst>
          </p:cNvPr>
          <p:cNvGraphicFramePr>
            <a:graphicFrameLocks noGrp="1"/>
          </p:cNvGraphicFramePr>
          <p:nvPr>
            <p:extLst>
              <p:ext uri="{D42A27DB-BD31-4B8C-83A1-F6EECF244321}">
                <p14:modId xmlns:p14="http://schemas.microsoft.com/office/powerpoint/2010/main" val="2747837998"/>
              </p:ext>
            </p:extLst>
          </p:nvPr>
        </p:nvGraphicFramePr>
        <p:xfrm>
          <a:off x="579272" y="1528768"/>
          <a:ext cx="7872240" cy="1005840"/>
        </p:xfrm>
        <a:graphic>
          <a:graphicData uri="http://schemas.openxmlformats.org/drawingml/2006/table">
            <a:tbl>
              <a:tblPr firstRow="1" bandRow="1">
                <a:tableStyleId>{5C22544A-7EE6-4342-B048-85BDC9FD1C3A}</a:tableStyleId>
              </a:tblPr>
              <a:tblGrid>
                <a:gridCol w="1312040">
                  <a:extLst>
                    <a:ext uri="{9D8B030D-6E8A-4147-A177-3AD203B41FA5}">
                      <a16:colId xmlns:a16="http://schemas.microsoft.com/office/drawing/2014/main" val="1634532779"/>
                    </a:ext>
                  </a:extLst>
                </a:gridCol>
                <a:gridCol w="1312040">
                  <a:extLst>
                    <a:ext uri="{9D8B030D-6E8A-4147-A177-3AD203B41FA5}">
                      <a16:colId xmlns:a16="http://schemas.microsoft.com/office/drawing/2014/main" val="185620053"/>
                    </a:ext>
                  </a:extLst>
                </a:gridCol>
                <a:gridCol w="1312040">
                  <a:extLst>
                    <a:ext uri="{9D8B030D-6E8A-4147-A177-3AD203B41FA5}">
                      <a16:colId xmlns:a16="http://schemas.microsoft.com/office/drawing/2014/main" val="2283439576"/>
                    </a:ext>
                  </a:extLst>
                </a:gridCol>
                <a:gridCol w="1312040">
                  <a:extLst>
                    <a:ext uri="{9D8B030D-6E8A-4147-A177-3AD203B41FA5}">
                      <a16:colId xmlns:a16="http://schemas.microsoft.com/office/drawing/2014/main" val="2466870062"/>
                    </a:ext>
                  </a:extLst>
                </a:gridCol>
                <a:gridCol w="1312040">
                  <a:extLst>
                    <a:ext uri="{9D8B030D-6E8A-4147-A177-3AD203B41FA5}">
                      <a16:colId xmlns:a16="http://schemas.microsoft.com/office/drawing/2014/main" val="179960727"/>
                    </a:ext>
                  </a:extLst>
                </a:gridCol>
                <a:gridCol w="1312040">
                  <a:extLst>
                    <a:ext uri="{9D8B030D-6E8A-4147-A177-3AD203B41FA5}">
                      <a16:colId xmlns:a16="http://schemas.microsoft.com/office/drawing/2014/main" val="2252786481"/>
                    </a:ext>
                  </a:extLst>
                </a:gridCol>
              </a:tblGrid>
              <a:tr h="482972">
                <a:tc>
                  <a:txBody>
                    <a:bodyPr/>
                    <a:lstStyle/>
                    <a:p>
                      <a:pPr algn="ctr"/>
                      <a:r>
                        <a:rPr lang="vi-VN" err="1"/>
                        <a:t>Model</a:t>
                      </a:r>
                    </a:p>
                  </a:txBody>
                  <a:tcPr anchor="ctr"/>
                </a:tc>
                <a:tc>
                  <a:txBody>
                    <a:bodyPr/>
                    <a:lstStyle/>
                    <a:p>
                      <a:pPr algn="ctr"/>
                      <a:r>
                        <a:rPr lang="vi-VN" err="1"/>
                        <a:t>Precision</a:t>
                      </a:r>
                    </a:p>
                  </a:txBody>
                  <a:tcPr anchor="ctr"/>
                </a:tc>
                <a:tc>
                  <a:txBody>
                    <a:bodyPr/>
                    <a:lstStyle/>
                    <a:p>
                      <a:pPr algn="ctr"/>
                      <a:r>
                        <a:rPr lang="vi-VN" err="1"/>
                        <a:t>Recall</a:t>
                      </a:r>
                    </a:p>
                  </a:txBody>
                  <a:tcPr anchor="ctr"/>
                </a:tc>
                <a:tc>
                  <a:txBody>
                    <a:bodyPr/>
                    <a:lstStyle/>
                    <a:p>
                      <a:pPr algn="ctr"/>
                      <a:r>
                        <a:rPr lang="vi-VN"/>
                        <a:t>F1_score</a:t>
                      </a:r>
                    </a:p>
                  </a:txBody>
                  <a:tcPr anchor="ctr"/>
                </a:tc>
                <a:tc>
                  <a:txBody>
                    <a:bodyPr/>
                    <a:lstStyle/>
                    <a:p>
                      <a:pPr algn="ctr"/>
                      <a:r>
                        <a:rPr lang="vi-VN"/>
                        <a:t>mAP@0.5</a:t>
                      </a:r>
                    </a:p>
                  </a:txBody>
                  <a:tcPr anchor="ctr"/>
                </a:tc>
                <a:tc>
                  <a:txBody>
                    <a:bodyPr/>
                    <a:lstStyle/>
                    <a:p>
                      <a:pPr lvl="0" algn="ctr">
                        <a:buNone/>
                      </a:pPr>
                      <a:r>
                        <a:rPr lang="vi-VN" dirty="0"/>
                        <a:t>MAP</a:t>
                      </a:r>
                    </a:p>
                    <a:p>
                      <a:pPr lvl="0" algn="ctr">
                        <a:buNone/>
                      </a:pPr>
                      <a:r>
                        <a:rPr lang="vi-VN" dirty="0"/>
                        <a:t>@0.5:0.95</a:t>
                      </a:r>
                    </a:p>
                  </a:txBody>
                  <a:tcPr/>
                </a:tc>
                <a:extLst>
                  <a:ext uri="{0D108BD9-81ED-4DB2-BD59-A6C34878D82A}">
                    <a16:rowId xmlns:a16="http://schemas.microsoft.com/office/drawing/2014/main" val="1782803363"/>
                  </a:ext>
                </a:extLst>
              </a:tr>
              <a:tr h="279217">
                <a:tc>
                  <a:txBody>
                    <a:bodyPr/>
                    <a:lstStyle/>
                    <a:p>
                      <a:pPr algn="ctr"/>
                      <a:r>
                        <a:rPr lang="vi-VN"/>
                        <a:t>YOLOv8</a:t>
                      </a:r>
                    </a:p>
                  </a:txBody>
                  <a:tcPr/>
                </a:tc>
                <a:tc>
                  <a:txBody>
                    <a:bodyPr/>
                    <a:lstStyle/>
                    <a:p>
                      <a:pPr algn="ctr"/>
                      <a:r>
                        <a:rPr lang="vi-VN" dirty="0"/>
                        <a:t>99.9</a:t>
                      </a:r>
                      <a:r>
                        <a:rPr lang="en-US" dirty="0"/>
                        <a:t>8</a:t>
                      </a:r>
                      <a:r>
                        <a:rPr lang="vi-VN" dirty="0"/>
                        <a:t>%</a:t>
                      </a:r>
                    </a:p>
                  </a:txBody>
                  <a:tcPr/>
                </a:tc>
                <a:tc>
                  <a:txBody>
                    <a:bodyPr/>
                    <a:lstStyle/>
                    <a:p>
                      <a:pPr algn="ctr"/>
                      <a:r>
                        <a:rPr lang="vi-VN" dirty="0"/>
                        <a:t>100%</a:t>
                      </a:r>
                    </a:p>
                  </a:txBody>
                  <a:tcPr/>
                </a:tc>
                <a:tc>
                  <a:txBody>
                    <a:bodyPr/>
                    <a:lstStyle/>
                    <a:p>
                      <a:pPr algn="ctr"/>
                      <a:r>
                        <a:rPr lang="en-US" dirty="0"/>
                        <a:t>100</a:t>
                      </a:r>
                      <a:r>
                        <a:rPr lang="vi-VN" dirty="0"/>
                        <a:t>%</a:t>
                      </a:r>
                    </a:p>
                  </a:txBody>
                  <a:tcPr/>
                </a:tc>
                <a:tc>
                  <a:txBody>
                    <a:bodyPr/>
                    <a:lstStyle/>
                    <a:p>
                      <a:pPr algn="ctr"/>
                      <a:r>
                        <a:rPr lang="vi-VN"/>
                        <a:t>99.50%</a:t>
                      </a:r>
                    </a:p>
                  </a:txBody>
                  <a:tcPr/>
                </a:tc>
                <a:tc>
                  <a:txBody>
                    <a:bodyPr/>
                    <a:lstStyle/>
                    <a:p>
                      <a:pPr lvl="0" algn="ctr">
                        <a:buNone/>
                      </a:pPr>
                      <a:r>
                        <a:rPr lang="vi-VN" dirty="0"/>
                        <a:t>94.</a:t>
                      </a:r>
                      <a:r>
                        <a:rPr lang="en-US" dirty="0"/>
                        <a:t>1</a:t>
                      </a:r>
                      <a:r>
                        <a:rPr lang="vi-VN" dirty="0"/>
                        <a:t>%</a:t>
                      </a:r>
                    </a:p>
                  </a:txBody>
                  <a:tcPr/>
                </a:tc>
                <a:extLst>
                  <a:ext uri="{0D108BD9-81ED-4DB2-BD59-A6C34878D82A}">
                    <a16:rowId xmlns:a16="http://schemas.microsoft.com/office/drawing/2014/main" val="1604587891"/>
                  </a:ext>
                </a:extLst>
              </a:tr>
            </a:tbl>
          </a:graphicData>
        </a:graphic>
      </p:graphicFrame>
    </p:spTree>
    <p:extLst>
      <p:ext uri="{BB962C8B-B14F-4D97-AF65-F5344CB8AC3E}">
        <p14:creationId xmlns:p14="http://schemas.microsoft.com/office/powerpoint/2010/main" val="77116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err="1"/>
              <a:t>Giới</a:t>
            </a:r>
            <a:r>
              <a:rPr lang="en-US"/>
              <a:t> </a:t>
            </a:r>
            <a:r>
              <a:rPr lang="en-US" err="1"/>
              <a:t>thiệu</a:t>
            </a:r>
            <a:r>
              <a:rPr lang="en-US"/>
              <a:t> </a:t>
            </a:r>
            <a:r>
              <a:rPr lang="en-US" err="1"/>
              <a:t>bài</a:t>
            </a:r>
            <a:r>
              <a:rPr lang="en-US"/>
              <a:t> </a:t>
            </a:r>
            <a:r>
              <a:rPr lang="en-US" err="1"/>
              <a:t>toán</a:t>
            </a:r>
            <a:endParaRPr lang="en-US"/>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a:xfrm>
            <a:off x="216567" y="1009645"/>
            <a:ext cx="8594557" cy="1172630"/>
          </a:xfrm>
        </p:spPr>
        <p:txBody>
          <a:bodyPr>
            <a:normAutofit/>
          </a:bodyPr>
          <a:lstStyle/>
          <a:p>
            <a:pPr algn="just"/>
            <a:r>
              <a:rPr lang="en-US" sz="2600" dirty="0" err="1"/>
              <a:t>Việc</a:t>
            </a:r>
            <a:r>
              <a:rPr lang="en-US" sz="2600" dirty="0"/>
              <a:t> </a:t>
            </a:r>
            <a:r>
              <a:rPr lang="en-US" sz="2600" dirty="0" err="1"/>
              <a:t>nhận</a:t>
            </a:r>
            <a:r>
              <a:rPr lang="en-US" sz="2600" dirty="0"/>
              <a:t> </a:t>
            </a:r>
            <a:r>
              <a:rPr lang="en-US" sz="2600" dirty="0" err="1"/>
              <a:t>dạng</a:t>
            </a:r>
            <a:r>
              <a:rPr lang="en-US" sz="2600" dirty="0"/>
              <a:t> </a:t>
            </a:r>
            <a:r>
              <a:rPr lang="en-US" sz="2600" dirty="0" err="1"/>
              <a:t>biển</a:t>
            </a:r>
            <a:r>
              <a:rPr lang="en-US" sz="2600" dirty="0"/>
              <a:t> </a:t>
            </a:r>
            <a:r>
              <a:rPr lang="en-US" sz="2600" dirty="0" err="1"/>
              <a:t>số</a:t>
            </a:r>
            <a:r>
              <a:rPr lang="en-US" sz="2600" dirty="0"/>
              <a:t> </a:t>
            </a:r>
            <a:r>
              <a:rPr lang="en-US" sz="2600" dirty="0" err="1"/>
              <a:t>xe</a:t>
            </a:r>
            <a:r>
              <a:rPr lang="en-US" sz="2600" dirty="0"/>
              <a:t> </a:t>
            </a:r>
            <a:r>
              <a:rPr lang="en-US" sz="2600" dirty="0" err="1"/>
              <a:t>tự</a:t>
            </a:r>
            <a:r>
              <a:rPr lang="en-US" sz="2600" dirty="0"/>
              <a:t> </a:t>
            </a:r>
            <a:r>
              <a:rPr lang="en-US" sz="2600" dirty="0" err="1"/>
              <a:t>động</a:t>
            </a:r>
            <a:r>
              <a:rPr lang="en-US" sz="2600" dirty="0"/>
              <a:t> </a:t>
            </a:r>
            <a:r>
              <a:rPr lang="en-US" sz="2600" dirty="0" err="1"/>
              <a:t>sẽ</a:t>
            </a:r>
            <a:r>
              <a:rPr lang="en-US" sz="2600" dirty="0"/>
              <a:t> </a:t>
            </a:r>
            <a:r>
              <a:rPr lang="en-US" sz="2600" dirty="0" err="1"/>
              <a:t>giúp</a:t>
            </a:r>
            <a:r>
              <a:rPr lang="en-US" sz="2600" dirty="0"/>
              <a:t> </a:t>
            </a:r>
            <a:r>
              <a:rPr lang="en-US" sz="2600" dirty="0" err="1"/>
              <a:t>người</a:t>
            </a:r>
            <a:r>
              <a:rPr lang="en-US" sz="2600" dirty="0"/>
              <a:t> </a:t>
            </a:r>
            <a:r>
              <a:rPr lang="en-US" sz="2600" dirty="0" err="1"/>
              <a:t>quản</a:t>
            </a:r>
            <a:r>
              <a:rPr lang="en-US" sz="2600" dirty="0"/>
              <a:t> </a:t>
            </a:r>
            <a:r>
              <a:rPr lang="en-US" sz="2600" dirty="0" err="1"/>
              <a:t>lý</a:t>
            </a:r>
            <a:r>
              <a:rPr lang="en-US" sz="2600" dirty="0"/>
              <a:t> </a:t>
            </a:r>
            <a:r>
              <a:rPr lang="en-US" sz="2600" dirty="0" err="1"/>
              <a:t>có</a:t>
            </a:r>
            <a:r>
              <a:rPr lang="en-US" sz="2600" dirty="0"/>
              <a:t> </a:t>
            </a:r>
            <a:r>
              <a:rPr lang="en-US" sz="2600" dirty="0" err="1"/>
              <a:t>khả</a:t>
            </a:r>
            <a:r>
              <a:rPr lang="en-US" sz="2600" dirty="0"/>
              <a:t> </a:t>
            </a:r>
            <a:r>
              <a:rPr lang="en-US" sz="2600" dirty="0" err="1"/>
              <a:t>năng</a:t>
            </a:r>
            <a:r>
              <a:rPr lang="en-US" sz="2600" dirty="0"/>
              <a:t> bao </a:t>
            </a:r>
            <a:r>
              <a:rPr lang="en-US" sz="2600" dirty="0" err="1"/>
              <a:t>quát</a:t>
            </a:r>
            <a:r>
              <a:rPr lang="en-US" sz="2600" dirty="0"/>
              <a:t> </a:t>
            </a:r>
            <a:r>
              <a:rPr lang="en-US" sz="2600" dirty="0" err="1"/>
              <a:t>được</a:t>
            </a:r>
            <a:r>
              <a:rPr lang="en-US" sz="2600" dirty="0"/>
              <a:t> </a:t>
            </a:r>
            <a:r>
              <a:rPr lang="en-US" sz="2600" dirty="0" err="1"/>
              <a:t>khách</a:t>
            </a:r>
            <a:r>
              <a:rPr lang="en-US" sz="2600" dirty="0"/>
              <a:t> </a:t>
            </a:r>
            <a:r>
              <a:rPr lang="en-US" sz="2600" dirty="0" err="1"/>
              <a:t>hàng</a:t>
            </a:r>
            <a:r>
              <a:rPr lang="en-US" sz="2600" dirty="0"/>
              <a:t> </a:t>
            </a:r>
            <a:r>
              <a:rPr lang="en-US" sz="2600" dirty="0" err="1"/>
              <a:t>và</a:t>
            </a:r>
            <a:r>
              <a:rPr lang="en-US" sz="2600" dirty="0"/>
              <a:t> </a:t>
            </a:r>
            <a:r>
              <a:rPr lang="en-US" sz="2600" dirty="0" err="1"/>
              <a:t>tiết</a:t>
            </a:r>
            <a:r>
              <a:rPr lang="en-US" sz="2600" dirty="0"/>
              <a:t> </a:t>
            </a:r>
            <a:r>
              <a:rPr lang="en-US" sz="2600" dirty="0" err="1"/>
              <a:t>kiệm</a:t>
            </a:r>
            <a:r>
              <a:rPr lang="en-US" sz="2600" dirty="0"/>
              <a:t> </a:t>
            </a:r>
            <a:r>
              <a:rPr lang="en-US" sz="2600" dirty="0" err="1"/>
              <a:t>thời</a:t>
            </a:r>
            <a:r>
              <a:rPr lang="en-US" sz="2600" dirty="0"/>
              <a:t> </a:t>
            </a:r>
            <a:r>
              <a:rPr lang="en-US" sz="2600" dirty="0" err="1"/>
              <a:t>gian</a:t>
            </a:r>
            <a:r>
              <a:rPr lang="en-US" sz="2600" dirty="0"/>
              <a:t> </a:t>
            </a:r>
            <a:r>
              <a:rPr lang="en-US" sz="2600" dirty="0" err="1"/>
              <a:t>làm</a:t>
            </a:r>
            <a:r>
              <a:rPr lang="en-US" sz="2600" dirty="0"/>
              <a:t> </a:t>
            </a:r>
            <a:r>
              <a:rPr lang="en-US" sz="2600" dirty="0" err="1"/>
              <a:t>việc</a:t>
            </a:r>
            <a:r>
              <a:rPr lang="en-US" sz="2600" dirty="0"/>
              <a:t>.</a:t>
            </a:r>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4</a:t>
            </a:fld>
            <a:endParaRPr lang="en-US"/>
          </a:p>
        </p:txBody>
      </p:sp>
      <p:sp>
        <p:nvSpPr>
          <p:cNvPr id="10" name="TextBox 9">
            <a:extLst>
              <a:ext uri="{FF2B5EF4-FFF2-40B4-BE49-F238E27FC236}">
                <a16:creationId xmlns:a16="http://schemas.microsoft.com/office/drawing/2014/main" id="{2C1BAF3F-E359-2BBC-1F61-12CB47EFA91A}"/>
              </a:ext>
            </a:extLst>
          </p:cNvPr>
          <p:cNvSpPr txBox="1"/>
          <p:nvPr/>
        </p:nvSpPr>
        <p:spPr>
          <a:xfrm>
            <a:off x="216567" y="2537165"/>
            <a:ext cx="8478248" cy="1172629"/>
          </a:xfrm>
          <a:prstGeom prst="rect">
            <a:avLst/>
          </a:prstGeom>
          <a:noFill/>
        </p:spPr>
        <p:txBody>
          <a:bodyPr wrap="square">
            <a:sp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Chính</a:t>
            </a:r>
            <a:r>
              <a:rPr kumimoji="0" lang="en-US" sz="2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vì</a:t>
            </a:r>
            <a:r>
              <a:rPr kumimoji="0" lang="en-US" sz="2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vậy</a:t>
            </a:r>
            <a:r>
              <a:rPr kumimoji="0" lang="en-US" sz="2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nhóm</a:t>
            </a:r>
            <a:r>
              <a:rPr kumimoji="0" lang="en-US" sz="2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em</a:t>
            </a:r>
            <a:r>
              <a:rPr kumimoji="0" lang="en-US" sz="2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quyết</a:t>
            </a:r>
            <a:r>
              <a:rPr kumimoji="0" lang="en-US" sz="2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định</a:t>
            </a:r>
            <a:r>
              <a:rPr kumimoji="0" lang="en-US" sz="2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chọn</a:t>
            </a:r>
            <a:r>
              <a:rPr kumimoji="0" lang="en-US" sz="2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đề</a:t>
            </a:r>
            <a:r>
              <a:rPr kumimoji="0" lang="en-US" sz="2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tài</a:t>
            </a:r>
            <a:r>
              <a:rPr kumimoji="0" lang="en-US" sz="2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Phát</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hiện</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và</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nhận</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diện</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biển</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số</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xe</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máy</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cho</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mô</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hình</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bãi</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giữ</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xe</a:t>
            </a:r>
            <a:r>
              <a:rPr kumimoji="0" lang="en-US" sz="2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Tree>
    <p:extLst>
      <p:ext uri="{BB962C8B-B14F-4D97-AF65-F5344CB8AC3E}">
        <p14:creationId xmlns:p14="http://schemas.microsoft.com/office/powerpoint/2010/main" val="285977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69D0-8D0B-8C70-04E1-FA336AB7326A}"/>
              </a:ext>
            </a:extLst>
          </p:cNvPr>
          <p:cNvSpPr>
            <a:spLocks noGrp="1"/>
          </p:cNvSpPr>
          <p:nvPr>
            <p:ph type="title"/>
          </p:nvPr>
        </p:nvSpPr>
        <p:spPr/>
        <p:txBody>
          <a:bodyPr/>
          <a:lstStyle/>
          <a:p>
            <a:r>
              <a:rPr lang="en-US" err="1">
                <a:latin typeface="Arial"/>
                <a:cs typeface="Arial"/>
              </a:rPr>
              <a:t>Kết</a:t>
            </a:r>
            <a:r>
              <a:rPr lang="en-US">
                <a:latin typeface="Arial"/>
                <a:cs typeface="Arial"/>
              </a:rPr>
              <a:t> </a:t>
            </a:r>
            <a:r>
              <a:rPr lang="en-US" err="1">
                <a:latin typeface="Arial"/>
                <a:cs typeface="Arial"/>
              </a:rPr>
              <a:t>quả</a:t>
            </a:r>
            <a:r>
              <a:rPr lang="en-US">
                <a:latin typeface="Arial"/>
                <a:cs typeface="Arial"/>
              </a:rPr>
              <a:t> </a:t>
            </a:r>
            <a:r>
              <a:rPr lang="en-US" err="1">
                <a:latin typeface="Arial"/>
                <a:cs typeface="Arial"/>
              </a:rPr>
              <a:t>đánh</a:t>
            </a:r>
            <a:r>
              <a:rPr lang="en-US">
                <a:latin typeface="Arial"/>
                <a:cs typeface="Arial"/>
              </a:rPr>
              <a:t> </a:t>
            </a:r>
            <a:r>
              <a:rPr lang="en-US" err="1">
                <a:latin typeface="Arial"/>
                <a:cs typeface="Arial"/>
              </a:rPr>
              <a:t>giá</a:t>
            </a:r>
            <a:r>
              <a:rPr lang="en-US">
                <a:latin typeface="Arial"/>
                <a:cs typeface="Arial"/>
              </a:rPr>
              <a:t> - </a:t>
            </a:r>
            <a:r>
              <a:rPr lang="en-US" err="1">
                <a:latin typeface="Arial"/>
                <a:cs typeface="Arial"/>
              </a:rPr>
              <a:t>Nhận</a:t>
            </a:r>
            <a:r>
              <a:rPr lang="en-US">
                <a:latin typeface="Arial"/>
                <a:cs typeface="Arial"/>
              </a:rPr>
              <a:t> </a:t>
            </a:r>
            <a:r>
              <a:rPr lang="en-US" err="1">
                <a:latin typeface="Arial"/>
                <a:cs typeface="Arial"/>
              </a:rPr>
              <a:t>diện</a:t>
            </a:r>
            <a:r>
              <a:rPr lang="en-US">
                <a:latin typeface="Arial"/>
                <a:cs typeface="Arial"/>
              </a:rPr>
              <a:t> </a:t>
            </a:r>
            <a:r>
              <a:rPr lang="en-US" err="1">
                <a:latin typeface="Arial"/>
                <a:cs typeface="Arial"/>
              </a:rPr>
              <a:t>kí</a:t>
            </a:r>
            <a:r>
              <a:rPr lang="en-US">
                <a:latin typeface="Arial"/>
                <a:cs typeface="Arial"/>
              </a:rPr>
              <a:t> tự</a:t>
            </a:r>
            <a:endParaRPr lang="en-US"/>
          </a:p>
        </p:txBody>
      </p:sp>
      <p:sp>
        <p:nvSpPr>
          <p:cNvPr id="4" name="Slide Number Placeholder 3">
            <a:extLst>
              <a:ext uri="{FF2B5EF4-FFF2-40B4-BE49-F238E27FC236}">
                <a16:creationId xmlns:a16="http://schemas.microsoft.com/office/drawing/2014/main" id="{EDC075F1-D31A-F1B1-0385-E19C1AE88D84}"/>
              </a:ext>
            </a:extLst>
          </p:cNvPr>
          <p:cNvSpPr>
            <a:spLocks noGrp="1"/>
          </p:cNvSpPr>
          <p:nvPr>
            <p:ph type="sldNum" sz="quarter" idx="12"/>
          </p:nvPr>
        </p:nvSpPr>
        <p:spPr/>
        <p:txBody>
          <a:bodyPr/>
          <a:lstStyle/>
          <a:p>
            <a:fld id="{B487F271-60DF-4592-BB7F-B45BB4441AA9}" type="slidenum">
              <a:rPr lang="en-US" smtClean="0"/>
              <a:pPr/>
              <a:t>40</a:t>
            </a:fld>
            <a:endParaRPr lang="en-US"/>
          </a:p>
        </p:txBody>
      </p:sp>
      <p:graphicFrame>
        <p:nvGraphicFramePr>
          <p:cNvPr id="3" name="Bảng 2">
            <a:extLst>
              <a:ext uri="{FF2B5EF4-FFF2-40B4-BE49-F238E27FC236}">
                <a16:creationId xmlns:a16="http://schemas.microsoft.com/office/drawing/2014/main" id="{BF2EE465-6290-C3FF-8586-BDD97B835E69}"/>
              </a:ext>
            </a:extLst>
          </p:cNvPr>
          <p:cNvGraphicFramePr>
            <a:graphicFrameLocks noGrp="1"/>
          </p:cNvGraphicFramePr>
          <p:nvPr>
            <p:extLst>
              <p:ext uri="{D42A27DB-BD31-4B8C-83A1-F6EECF244321}">
                <p14:modId xmlns:p14="http://schemas.microsoft.com/office/powerpoint/2010/main" val="421680417"/>
              </p:ext>
            </p:extLst>
          </p:nvPr>
        </p:nvGraphicFramePr>
        <p:xfrm>
          <a:off x="170329" y="1479176"/>
          <a:ext cx="8667747" cy="1483359"/>
        </p:xfrm>
        <a:graphic>
          <a:graphicData uri="http://schemas.openxmlformats.org/drawingml/2006/table">
            <a:tbl>
              <a:tblPr firstRow="1" bandRow="1">
                <a:tableStyleId>{5C22544A-7EE6-4342-B048-85BDC9FD1C3A}</a:tableStyleId>
              </a:tblPr>
              <a:tblGrid>
                <a:gridCol w="2308409">
                  <a:extLst>
                    <a:ext uri="{9D8B030D-6E8A-4147-A177-3AD203B41FA5}">
                      <a16:colId xmlns:a16="http://schemas.microsoft.com/office/drawing/2014/main" val="2654974741"/>
                    </a:ext>
                  </a:extLst>
                </a:gridCol>
                <a:gridCol w="1591234">
                  <a:extLst>
                    <a:ext uri="{9D8B030D-6E8A-4147-A177-3AD203B41FA5}">
                      <a16:colId xmlns:a16="http://schemas.microsoft.com/office/drawing/2014/main" val="2202130228"/>
                    </a:ext>
                  </a:extLst>
                </a:gridCol>
                <a:gridCol w="1546410">
                  <a:extLst>
                    <a:ext uri="{9D8B030D-6E8A-4147-A177-3AD203B41FA5}">
                      <a16:colId xmlns:a16="http://schemas.microsoft.com/office/drawing/2014/main" val="3340189944"/>
                    </a:ext>
                  </a:extLst>
                </a:gridCol>
                <a:gridCol w="1557617">
                  <a:extLst>
                    <a:ext uri="{9D8B030D-6E8A-4147-A177-3AD203B41FA5}">
                      <a16:colId xmlns:a16="http://schemas.microsoft.com/office/drawing/2014/main" val="3694226924"/>
                    </a:ext>
                  </a:extLst>
                </a:gridCol>
                <a:gridCol w="1664077">
                  <a:extLst>
                    <a:ext uri="{9D8B030D-6E8A-4147-A177-3AD203B41FA5}">
                      <a16:colId xmlns:a16="http://schemas.microsoft.com/office/drawing/2014/main" val="319290259"/>
                    </a:ext>
                  </a:extLst>
                </a:gridCol>
              </a:tblGrid>
              <a:tr h="370840">
                <a:tc>
                  <a:txBody>
                    <a:bodyPr/>
                    <a:lstStyle/>
                    <a:p>
                      <a:pPr algn="ctr">
                        <a:lnSpc>
                          <a:spcPct val="106000"/>
                        </a:lnSpc>
                      </a:pPr>
                      <a:r>
                        <a:rPr lang="vi-VN" sz="1800" kern="100">
                          <a:effectLst/>
                          <a:latin typeface="+mn-lt"/>
                          <a:ea typeface="Arial" panose="020B0604020202020204" pitchFamily="34" charset="0"/>
                          <a:cs typeface="Times New Roman" panose="02020603050405020304" pitchFamily="18" charset="0"/>
                        </a:rPr>
                        <a:t>Model</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just">
                        <a:lnSpc>
                          <a:spcPct val="106000"/>
                        </a:lnSpc>
                      </a:pPr>
                      <a:r>
                        <a:rPr lang="vi-VN" sz="1800" kern="100">
                          <a:effectLst/>
                          <a:latin typeface="+mn-lt"/>
                          <a:ea typeface="Arial" panose="020B0604020202020204" pitchFamily="34" charset="0"/>
                          <a:cs typeface="Times New Roman" panose="02020603050405020304" pitchFamily="18" charset="0"/>
                        </a:rPr>
                        <a:t>Accuracy</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just">
                        <a:lnSpc>
                          <a:spcPct val="106000"/>
                        </a:lnSpc>
                      </a:pPr>
                      <a:r>
                        <a:rPr lang="vi-VN" sz="1800" kern="100">
                          <a:effectLst/>
                          <a:latin typeface="+mn-lt"/>
                          <a:ea typeface="Arial" panose="020B0604020202020204" pitchFamily="34" charset="0"/>
                          <a:cs typeface="Times New Roman" panose="02020603050405020304" pitchFamily="18" charset="0"/>
                        </a:rPr>
                        <a:t>Precision</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just">
                        <a:lnSpc>
                          <a:spcPct val="106000"/>
                        </a:lnSpc>
                      </a:pPr>
                      <a:r>
                        <a:rPr lang="vi-VN" sz="1800" kern="100">
                          <a:effectLst/>
                          <a:latin typeface="+mn-lt"/>
                          <a:ea typeface="Arial" panose="020B0604020202020204" pitchFamily="34" charset="0"/>
                          <a:cs typeface="Times New Roman" panose="02020603050405020304" pitchFamily="18" charset="0"/>
                        </a:rPr>
                        <a:t>Recall</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ctr">
                        <a:lnSpc>
                          <a:spcPct val="106000"/>
                        </a:lnSpc>
                      </a:pPr>
                      <a:r>
                        <a:rPr lang="vi-VN" sz="1800" kern="100">
                          <a:effectLst/>
                          <a:latin typeface="+mn-lt"/>
                          <a:ea typeface="Arial" panose="020B0604020202020204" pitchFamily="34" charset="0"/>
                          <a:cs typeface="Times New Roman" panose="02020603050405020304" pitchFamily="18" charset="0"/>
                        </a:rPr>
                        <a:t>F1</a:t>
                      </a:r>
                      <a:r>
                        <a:rPr lang="en-US" sz="1800" kern="100">
                          <a:effectLst/>
                          <a:latin typeface="+mn-lt"/>
                          <a:ea typeface="Arial" panose="020B0604020202020204" pitchFamily="34" charset="0"/>
                          <a:cs typeface="Times New Roman" panose="02020603050405020304" pitchFamily="18" charset="0"/>
                        </a:rPr>
                        <a:t>-</a:t>
                      </a:r>
                      <a:r>
                        <a:rPr lang="vi-VN" sz="1800" kern="100">
                          <a:effectLst/>
                          <a:latin typeface="+mn-lt"/>
                          <a:ea typeface="Arial" panose="020B0604020202020204" pitchFamily="34" charset="0"/>
                          <a:cs typeface="Times New Roman" panose="02020603050405020304" pitchFamily="18" charset="0"/>
                        </a:rPr>
                        <a:t>Score</a:t>
                      </a:r>
                      <a:endParaRPr lang="en-US" sz="1800" kern="1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89727295"/>
                  </a:ext>
                </a:extLst>
              </a:tr>
              <a:tr h="370840">
                <a:tc>
                  <a:txBody>
                    <a:bodyPr/>
                    <a:lstStyle/>
                    <a:p>
                      <a:pPr algn="ctr">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CNN</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just">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91.73%</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just">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93.08%</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just">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92.40%</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ctr">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91.75%</a:t>
                      </a:r>
                      <a:endParaRPr lang="en-US" sz="1800" kern="1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009602998"/>
                  </a:ext>
                </a:extLst>
              </a:tr>
              <a:tr h="370840">
                <a:tc>
                  <a:txBody>
                    <a:bodyPr/>
                    <a:lstStyle/>
                    <a:p>
                      <a:pPr algn="ctr">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Softmax Regression</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just">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91.64%</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just">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93</a:t>
                      </a:r>
                      <a:r>
                        <a:rPr lang="en-US" sz="1800" kern="100">
                          <a:solidFill>
                            <a:srgbClr val="000000"/>
                          </a:solidFill>
                          <a:effectLst/>
                          <a:latin typeface="+mn-lt"/>
                          <a:ea typeface="Arial" panose="020B0604020202020204" pitchFamily="34" charset="0"/>
                          <a:cs typeface="Times New Roman" panose="02020603050405020304" pitchFamily="18" charset="0"/>
                        </a:rPr>
                        <a:t>.08</a:t>
                      </a:r>
                      <a:r>
                        <a:rPr lang="vi-VN" sz="1800" kern="100">
                          <a:solidFill>
                            <a:srgbClr val="000000"/>
                          </a:solidFill>
                          <a:effectLst/>
                          <a:latin typeface="+mn-lt"/>
                          <a:ea typeface="Arial" panose="020B0604020202020204" pitchFamily="34" charset="0"/>
                          <a:cs typeface="Times New Roman" panose="02020603050405020304" pitchFamily="18" charset="0"/>
                        </a:rPr>
                        <a:t>%</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just">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9</a:t>
                      </a:r>
                      <a:r>
                        <a:rPr lang="en-US" sz="1800" kern="100">
                          <a:solidFill>
                            <a:srgbClr val="000000"/>
                          </a:solidFill>
                          <a:effectLst/>
                          <a:latin typeface="+mn-lt"/>
                          <a:ea typeface="Arial" panose="020B0604020202020204" pitchFamily="34" charset="0"/>
                          <a:cs typeface="Times New Roman" panose="02020603050405020304" pitchFamily="18" charset="0"/>
                        </a:rPr>
                        <a:t>2.18</a:t>
                      </a:r>
                      <a:r>
                        <a:rPr lang="vi-VN" sz="1800" kern="100">
                          <a:solidFill>
                            <a:srgbClr val="000000"/>
                          </a:solidFill>
                          <a:effectLst/>
                          <a:latin typeface="+mn-lt"/>
                          <a:ea typeface="Arial" panose="020B0604020202020204" pitchFamily="34" charset="0"/>
                          <a:cs typeface="Times New Roman" panose="02020603050405020304" pitchFamily="18" charset="0"/>
                        </a:rPr>
                        <a:t>%</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ctr">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9</a:t>
                      </a:r>
                      <a:r>
                        <a:rPr lang="en-US" sz="1800" kern="100">
                          <a:solidFill>
                            <a:srgbClr val="000000"/>
                          </a:solidFill>
                          <a:effectLst/>
                          <a:latin typeface="+mn-lt"/>
                          <a:ea typeface="Arial" panose="020B0604020202020204" pitchFamily="34" charset="0"/>
                          <a:cs typeface="Times New Roman" panose="02020603050405020304" pitchFamily="18" charset="0"/>
                        </a:rPr>
                        <a:t>2</a:t>
                      </a:r>
                      <a:r>
                        <a:rPr lang="vi-VN" sz="1800" kern="100">
                          <a:solidFill>
                            <a:srgbClr val="000000"/>
                          </a:solidFill>
                          <a:effectLst/>
                          <a:latin typeface="+mn-lt"/>
                          <a:ea typeface="Arial" panose="020B0604020202020204" pitchFamily="34" charset="0"/>
                          <a:cs typeface="Times New Roman" panose="02020603050405020304" pitchFamily="18" charset="0"/>
                        </a:rPr>
                        <a:t>.</a:t>
                      </a:r>
                      <a:r>
                        <a:rPr lang="en-US" sz="1800" kern="100">
                          <a:solidFill>
                            <a:srgbClr val="000000"/>
                          </a:solidFill>
                          <a:effectLst/>
                          <a:latin typeface="+mn-lt"/>
                          <a:ea typeface="Arial" panose="020B0604020202020204" pitchFamily="34" charset="0"/>
                          <a:cs typeface="Times New Roman" panose="02020603050405020304" pitchFamily="18" charset="0"/>
                        </a:rPr>
                        <a:t>03</a:t>
                      </a:r>
                      <a:r>
                        <a:rPr lang="vi-VN" sz="1800" kern="100">
                          <a:solidFill>
                            <a:srgbClr val="000000"/>
                          </a:solidFill>
                          <a:effectLst/>
                          <a:latin typeface="+mn-lt"/>
                          <a:ea typeface="Arial" panose="020B0604020202020204" pitchFamily="34" charset="0"/>
                          <a:cs typeface="Times New Roman" panose="02020603050405020304" pitchFamily="18" charset="0"/>
                        </a:rPr>
                        <a:t>%</a:t>
                      </a:r>
                      <a:endParaRPr lang="en-US" sz="1800" kern="1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13033285"/>
                  </a:ext>
                </a:extLst>
              </a:tr>
              <a:tr h="370839">
                <a:tc>
                  <a:txBody>
                    <a:bodyPr/>
                    <a:lstStyle/>
                    <a:p>
                      <a:pPr algn="ctr">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SVM</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just">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93.</a:t>
                      </a:r>
                      <a:r>
                        <a:rPr lang="en-US" sz="1800" kern="100">
                          <a:solidFill>
                            <a:srgbClr val="000000"/>
                          </a:solidFill>
                          <a:effectLst/>
                          <a:latin typeface="+mn-lt"/>
                          <a:ea typeface="Arial" panose="020B0604020202020204" pitchFamily="34" charset="0"/>
                          <a:cs typeface="Times New Roman" panose="02020603050405020304" pitchFamily="18" charset="0"/>
                        </a:rPr>
                        <a:t>8</a:t>
                      </a:r>
                      <a:r>
                        <a:rPr lang="vi-VN" sz="1800" kern="100">
                          <a:solidFill>
                            <a:srgbClr val="000000"/>
                          </a:solidFill>
                          <a:effectLst/>
                          <a:latin typeface="+mn-lt"/>
                          <a:ea typeface="Arial" panose="020B0604020202020204" pitchFamily="34" charset="0"/>
                          <a:cs typeface="Times New Roman" panose="02020603050405020304" pitchFamily="18" charset="0"/>
                        </a:rPr>
                        <a:t>6%</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just">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94</a:t>
                      </a:r>
                      <a:r>
                        <a:rPr lang="en-US" sz="1800" kern="100">
                          <a:solidFill>
                            <a:srgbClr val="000000"/>
                          </a:solidFill>
                          <a:effectLst/>
                          <a:latin typeface="+mn-lt"/>
                          <a:ea typeface="Arial" panose="020B0604020202020204" pitchFamily="34" charset="0"/>
                          <a:cs typeface="Times New Roman" panose="02020603050405020304" pitchFamily="18" charset="0"/>
                        </a:rPr>
                        <a:t>.96</a:t>
                      </a:r>
                      <a:r>
                        <a:rPr lang="vi-VN" sz="1800" kern="100">
                          <a:solidFill>
                            <a:srgbClr val="000000"/>
                          </a:solidFill>
                          <a:effectLst/>
                          <a:latin typeface="+mn-lt"/>
                          <a:ea typeface="Arial" panose="020B0604020202020204" pitchFamily="34" charset="0"/>
                          <a:cs typeface="Times New Roman" panose="02020603050405020304" pitchFamily="18" charset="0"/>
                        </a:rPr>
                        <a:t>%</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just">
                        <a:lnSpc>
                          <a:spcPct val="106000"/>
                        </a:lnSpc>
                      </a:pPr>
                      <a:r>
                        <a:rPr lang="vi-VN" sz="1800" kern="100">
                          <a:solidFill>
                            <a:srgbClr val="000000"/>
                          </a:solidFill>
                          <a:effectLst/>
                          <a:latin typeface="+mn-lt"/>
                          <a:ea typeface="Arial" panose="020B0604020202020204" pitchFamily="34" charset="0"/>
                          <a:cs typeface="Times New Roman" panose="02020603050405020304" pitchFamily="18" charset="0"/>
                        </a:rPr>
                        <a:t>9</a:t>
                      </a:r>
                      <a:r>
                        <a:rPr lang="en-US" sz="1800" kern="100">
                          <a:solidFill>
                            <a:srgbClr val="000000"/>
                          </a:solidFill>
                          <a:effectLst/>
                          <a:latin typeface="+mn-lt"/>
                          <a:ea typeface="Arial" panose="020B0604020202020204" pitchFamily="34" charset="0"/>
                          <a:cs typeface="Times New Roman" panose="02020603050405020304" pitchFamily="18" charset="0"/>
                        </a:rPr>
                        <a:t>4</a:t>
                      </a:r>
                      <a:r>
                        <a:rPr lang="vi-VN" sz="1800" kern="100">
                          <a:solidFill>
                            <a:srgbClr val="000000"/>
                          </a:solidFill>
                          <a:effectLst/>
                          <a:latin typeface="+mn-lt"/>
                          <a:ea typeface="Arial" panose="020B0604020202020204" pitchFamily="34" charset="0"/>
                          <a:cs typeface="Times New Roman" panose="02020603050405020304" pitchFamily="18" charset="0"/>
                        </a:rPr>
                        <a:t>.19%</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ctr">
                        <a:lnSpc>
                          <a:spcPct val="106000"/>
                        </a:lnSpc>
                      </a:pPr>
                      <a:r>
                        <a:rPr lang="vi-VN" sz="1800" kern="100" dirty="0">
                          <a:solidFill>
                            <a:srgbClr val="000000"/>
                          </a:solidFill>
                          <a:effectLst/>
                          <a:latin typeface="+mn-lt"/>
                          <a:ea typeface="Arial" panose="020B0604020202020204" pitchFamily="34" charset="0"/>
                          <a:cs typeface="Times New Roman" panose="02020603050405020304" pitchFamily="18" charset="0"/>
                        </a:rPr>
                        <a:t>9</a:t>
                      </a:r>
                      <a:r>
                        <a:rPr lang="en-US" sz="1800" kern="100" dirty="0">
                          <a:solidFill>
                            <a:srgbClr val="000000"/>
                          </a:solidFill>
                          <a:effectLst/>
                          <a:latin typeface="+mn-lt"/>
                          <a:ea typeface="Arial" panose="020B0604020202020204" pitchFamily="34" charset="0"/>
                          <a:cs typeface="Times New Roman" panose="02020603050405020304" pitchFamily="18" charset="0"/>
                        </a:rPr>
                        <a:t>4</a:t>
                      </a:r>
                      <a:r>
                        <a:rPr lang="vi-VN" sz="1800" kern="100" dirty="0">
                          <a:solidFill>
                            <a:srgbClr val="000000"/>
                          </a:solidFill>
                          <a:effectLst/>
                          <a:latin typeface="+mn-lt"/>
                          <a:ea typeface="Arial" panose="020B0604020202020204" pitchFamily="34" charset="0"/>
                          <a:cs typeface="Times New Roman" panose="02020603050405020304" pitchFamily="18" charset="0"/>
                        </a:rPr>
                        <a:t>.09%</a:t>
                      </a:r>
                      <a:endParaRPr lang="en-US" sz="1800" kern="100" dirty="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493179907"/>
                  </a:ext>
                </a:extLst>
              </a:tr>
            </a:tbl>
          </a:graphicData>
        </a:graphic>
      </p:graphicFrame>
    </p:spTree>
    <p:extLst>
      <p:ext uri="{BB962C8B-B14F-4D97-AF65-F5344CB8AC3E}">
        <p14:creationId xmlns:p14="http://schemas.microsoft.com/office/powerpoint/2010/main" val="1294534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69D0-8D0B-8C70-04E1-FA336AB7326A}"/>
              </a:ext>
            </a:extLst>
          </p:cNvPr>
          <p:cNvSpPr>
            <a:spLocks noGrp="1"/>
          </p:cNvSpPr>
          <p:nvPr>
            <p:ph type="title"/>
          </p:nvPr>
        </p:nvSpPr>
        <p:spPr/>
        <p:txBody>
          <a:bodyPr/>
          <a:lstStyle/>
          <a:p>
            <a:r>
              <a:rPr lang="en-US" err="1">
                <a:latin typeface="Arial"/>
                <a:cs typeface="Arial"/>
              </a:rPr>
              <a:t>Kết</a:t>
            </a:r>
            <a:r>
              <a:rPr lang="en-US">
                <a:latin typeface="Arial"/>
                <a:cs typeface="Arial"/>
              </a:rPr>
              <a:t> </a:t>
            </a:r>
            <a:r>
              <a:rPr lang="en-US" err="1">
                <a:latin typeface="Arial"/>
                <a:cs typeface="Arial"/>
              </a:rPr>
              <a:t>quả</a:t>
            </a:r>
            <a:r>
              <a:rPr lang="en-US">
                <a:latin typeface="Arial"/>
                <a:cs typeface="Arial"/>
              </a:rPr>
              <a:t> </a:t>
            </a:r>
            <a:r>
              <a:rPr lang="en-US" err="1">
                <a:latin typeface="Arial"/>
                <a:cs typeface="Arial"/>
              </a:rPr>
              <a:t>đánh</a:t>
            </a:r>
            <a:r>
              <a:rPr lang="en-US">
                <a:latin typeface="Arial"/>
                <a:cs typeface="Arial"/>
              </a:rPr>
              <a:t> </a:t>
            </a:r>
            <a:r>
              <a:rPr lang="en-US" err="1">
                <a:latin typeface="Arial"/>
                <a:cs typeface="Arial"/>
              </a:rPr>
              <a:t>giá</a:t>
            </a:r>
            <a:r>
              <a:rPr lang="en-US">
                <a:latin typeface="Arial"/>
                <a:cs typeface="Arial"/>
              </a:rPr>
              <a:t> </a:t>
            </a:r>
            <a:endParaRPr lang="en-US"/>
          </a:p>
        </p:txBody>
      </p:sp>
      <p:sp>
        <p:nvSpPr>
          <p:cNvPr id="4" name="Slide Number Placeholder 3">
            <a:extLst>
              <a:ext uri="{FF2B5EF4-FFF2-40B4-BE49-F238E27FC236}">
                <a16:creationId xmlns:a16="http://schemas.microsoft.com/office/drawing/2014/main" id="{EDC075F1-D31A-F1B1-0385-E19C1AE88D84}"/>
              </a:ext>
            </a:extLst>
          </p:cNvPr>
          <p:cNvSpPr>
            <a:spLocks noGrp="1"/>
          </p:cNvSpPr>
          <p:nvPr>
            <p:ph type="sldNum" sz="quarter" idx="12"/>
          </p:nvPr>
        </p:nvSpPr>
        <p:spPr/>
        <p:txBody>
          <a:bodyPr/>
          <a:lstStyle/>
          <a:p>
            <a:fld id="{B487F271-60DF-4592-BB7F-B45BB4441AA9}" type="slidenum">
              <a:rPr lang="en-US" smtClean="0"/>
              <a:pPr/>
              <a:t>41</a:t>
            </a:fld>
            <a:endParaRPr lang="en-US"/>
          </a:p>
        </p:txBody>
      </p:sp>
      <p:graphicFrame>
        <p:nvGraphicFramePr>
          <p:cNvPr id="3" name="Bảng 2">
            <a:extLst>
              <a:ext uri="{FF2B5EF4-FFF2-40B4-BE49-F238E27FC236}">
                <a16:creationId xmlns:a16="http://schemas.microsoft.com/office/drawing/2014/main" id="{BF2EE465-6290-C3FF-8586-BDD97B835E69}"/>
              </a:ext>
            </a:extLst>
          </p:cNvPr>
          <p:cNvGraphicFramePr>
            <a:graphicFrameLocks noGrp="1"/>
          </p:cNvGraphicFramePr>
          <p:nvPr>
            <p:extLst>
              <p:ext uri="{D42A27DB-BD31-4B8C-83A1-F6EECF244321}">
                <p14:modId xmlns:p14="http://schemas.microsoft.com/office/powerpoint/2010/main" val="6905099"/>
              </p:ext>
            </p:extLst>
          </p:nvPr>
        </p:nvGraphicFramePr>
        <p:xfrm>
          <a:off x="170329" y="1479176"/>
          <a:ext cx="8774338" cy="940054"/>
        </p:xfrm>
        <a:graphic>
          <a:graphicData uri="http://schemas.openxmlformats.org/drawingml/2006/table">
            <a:tbl>
              <a:tblPr firstRow="1" bandRow="1">
                <a:tableStyleId>{5C22544A-7EE6-4342-B048-85BDC9FD1C3A}</a:tableStyleId>
              </a:tblPr>
              <a:tblGrid>
                <a:gridCol w="2892021">
                  <a:extLst>
                    <a:ext uri="{9D8B030D-6E8A-4147-A177-3AD203B41FA5}">
                      <a16:colId xmlns:a16="http://schemas.microsoft.com/office/drawing/2014/main" val="2654974741"/>
                    </a:ext>
                  </a:extLst>
                </a:gridCol>
                <a:gridCol w="1993530">
                  <a:extLst>
                    <a:ext uri="{9D8B030D-6E8A-4147-A177-3AD203B41FA5}">
                      <a16:colId xmlns:a16="http://schemas.microsoft.com/office/drawing/2014/main" val="2202130228"/>
                    </a:ext>
                  </a:extLst>
                </a:gridCol>
                <a:gridCol w="1937373">
                  <a:extLst>
                    <a:ext uri="{9D8B030D-6E8A-4147-A177-3AD203B41FA5}">
                      <a16:colId xmlns:a16="http://schemas.microsoft.com/office/drawing/2014/main" val="3340189944"/>
                    </a:ext>
                  </a:extLst>
                </a:gridCol>
                <a:gridCol w="1951414">
                  <a:extLst>
                    <a:ext uri="{9D8B030D-6E8A-4147-A177-3AD203B41FA5}">
                      <a16:colId xmlns:a16="http://schemas.microsoft.com/office/drawing/2014/main" val="3694226924"/>
                    </a:ext>
                  </a:extLst>
                </a:gridCol>
              </a:tblGrid>
              <a:tr h="370840">
                <a:tc>
                  <a:txBody>
                    <a:bodyPr/>
                    <a:lstStyle/>
                    <a:p>
                      <a:pPr algn="ctr">
                        <a:lnSpc>
                          <a:spcPct val="106000"/>
                        </a:lnSpc>
                      </a:pPr>
                      <a:r>
                        <a:rPr lang="vi-VN" sz="1800" kern="100">
                          <a:effectLst/>
                          <a:latin typeface="+mn-lt"/>
                          <a:ea typeface="Arial" panose="020B0604020202020204" pitchFamily="34" charset="0"/>
                          <a:cs typeface="Arial" panose="020B0604020202020204" pitchFamily="34" charset="0"/>
                        </a:rPr>
                        <a:t>Model</a:t>
                      </a:r>
                      <a:endParaRPr lang="en-US" sz="1800" kern="100">
                        <a:effectLst/>
                        <a:latin typeface="+mn-lt"/>
                        <a:ea typeface="Arial" panose="020B0604020202020204" pitchFamily="34" charset="0"/>
                        <a:cs typeface="Arial" panose="020B0604020202020204" pitchFamily="34" charset="0"/>
                      </a:endParaRPr>
                    </a:p>
                  </a:txBody>
                  <a:tcPr marL="68580" marR="68580" marT="0" marB="0" anchor="ctr"/>
                </a:tc>
                <a:tc>
                  <a:txBody>
                    <a:bodyPr/>
                    <a:lstStyle/>
                    <a:p>
                      <a:pPr algn="ctr">
                        <a:lnSpc>
                          <a:spcPct val="106000"/>
                        </a:lnSpc>
                      </a:pPr>
                      <a:r>
                        <a:rPr lang="vi-VN" sz="1800" kern="100">
                          <a:effectLst/>
                          <a:latin typeface="+mn-lt"/>
                          <a:ea typeface="Arial" panose="020B0604020202020204" pitchFamily="34" charset="0"/>
                          <a:cs typeface="Arial" panose="020B0604020202020204" pitchFamily="34" charset="0"/>
                        </a:rPr>
                        <a:t>YOLO + CNN</a:t>
                      </a:r>
                      <a:endParaRPr lang="en-US" sz="1800" kern="100">
                        <a:effectLst/>
                        <a:latin typeface="+mn-lt"/>
                        <a:ea typeface="Arial" panose="020B0604020202020204" pitchFamily="34" charset="0"/>
                        <a:cs typeface="Arial" panose="020B0604020202020204" pitchFamily="34" charset="0"/>
                      </a:endParaRPr>
                    </a:p>
                  </a:txBody>
                  <a:tcPr marL="68580" marR="68580" marT="0" marB="0" anchor="ctr"/>
                </a:tc>
                <a:tc>
                  <a:txBody>
                    <a:bodyPr/>
                    <a:lstStyle/>
                    <a:p>
                      <a:pPr algn="ctr">
                        <a:lnSpc>
                          <a:spcPct val="106000"/>
                        </a:lnSpc>
                      </a:pPr>
                      <a:r>
                        <a:rPr lang="vi-VN" sz="1800" kern="100">
                          <a:effectLst/>
                          <a:latin typeface="+mn-lt"/>
                          <a:ea typeface="Arial" panose="020B0604020202020204" pitchFamily="34" charset="0"/>
                          <a:cs typeface="Arial" panose="020B0604020202020204" pitchFamily="34" charset="0"/>
                        </a:rPr>
                        <a:t>YOLO + SVM</a:t>
                      </a:r>
                      <a:endParaRPr lang="en-US" sz="1800" kern="100">
                        <a:effectLst/>
                        <a:latin typeface="+mn-lt"/>
                        <a:ea typeface="Arial" panose="020B0604020202020204" pitchFamily="34" charset="0"/>
                        <a:cs typeface="Arial" panose="020B0604020202020204" pitchFamily="34" charset="0"/>
                      </a:endParaRPr>
                    </a:p>
                  </a:txBody>
                  <a:tcPr marL="68580" marR="68580" marT="0" marB="0" anchor="ctr"/>
                </a:tc>
                <a:tc>
                  <a:txBody>
                    <a:bodyPr/>
                    <a:lstStyle/>
                    <a:p>
                      <a:pPr algn="ctr">
                        <a:lnSpc>
                          <a:spcPct val="106000"/>
                        </a:lnSpc>
                      </a:pPr>
                      <a:r>
                        <a:rPr lang="vi-VN" sz="1800" kern="100">
                          <a:effectLst/>
                          <a:latin typeface="+mn-lt"/>
                          <a:ea typeface="Arial" panose="020B0604020202020204" pitchFamily="34" charset="0"/>
                          <a:cs typeface="Arial" panose="020B0604020202020204" pitchFamily="34" charset="0"/>
                        </a:rPr>
                        <a:t>YOLO </a:t>
                      </a:r>
                      <a:r>
                        <a:rPr lang="en-US" sz="1800" kern="100">
                          <a:effectLst/>
                          <a:latin typeface="+mn-lt"/>
                          <a:ea typeface="Arial" panose="020B0604020202020204" pitchFamily="34" charset="0"/>
                          <a:cs typeface="Arial" panose="020B0604020202020204" pitchFamily="34" charset="0"/>
                        </a:rPr>
                        <a:t>+ Softmax Regression</a:t>
                      </a:r>
                    </a:p>
                  </a:txBody>
                  <a:tcPr marL="68580" marR="68580" marT="0" marB="0"/>
                </a:tc>
                <a:extLst>
                  <a:ext uri="{0D108BD9-81ED-4DB2-BD59-A6C34878D82A}">
                    <a16:rowId xmlns:a16="http://schemas.microsoft.com/office/drawing/2014/main" val="1089727295"/>
                  </a:ext>
                </a:extLst>
              </a:tr>
              <a:tr h="370840">
                <a:tc>
                  <a:txBody>
                    <a:bodyPr/>
                    <a:lstStyle/>
                    <a:p>
                      <a:pPr algn="ctr">
                        <a:lnSpc>
                          <a:spcPct val="106000"/>
                        </a:lnSpc>
                      </a:pPr>
                      <a:r>
                        <a:rPr lang="vi-VN" sz="1800" kern="100">
                          <a:solidFill>
                            <a:srgbClr val="000000"/>
                          </a:solidFill>
                          <a:effectLst/>
                          <a:latin typeface="+mn-lt"/>
                          <a:ea typeface="Arial" panose="020B0604020202020204" pitchFamily="34" charset="0"/>
                          <a:cs typeface="Arial" panose="020B0604020202020204" pitchFamily="34" charset="0"/>
                        </a:rPr>
                        <a:t>Accuracy</a:t>
                      </a:r>
                      <a:endParaRPr lang="en-US" sz="1800" kern="100">
                        <a:effectLst/>
                        <a:latin typeface="+mn-lt"/>
                        <a:ea typeface="Arial" panose="020B0604020202020204" pitchFamily="34" charset="0"/>
                        <a:cs typeface="Arial" panose="020B0604020202020204" pitchFamily="34" charset="0"/>
                      </a:endParaRPr>
                    </a:p>
                  </a:txBody>
                  <a:tcPr marL="68580" marR="68580" marT="0" marB="0" anchor="b"/>
                </a:tc>
                <a:tc>
                  <a:txBody>
                    <a:bodyPr/>
                    <a:lstStyle/>
                    <a:p>
                      <a:pPr algn="ctr">
                        <a:lnSpc>
                          <a:spcPct val="106000"/>
                        </a:lnSpc>
                      </a:pPr>
                      <a:r>
                        <a:rPr lang="en-US" sz="1800" kern="100">
                          <a:solidFill>
                            <a:srgbClr val="000000"/>
                          </a:solidFill>
                          <a:effectLst/>
                          <a:latin typeface="+mn-lt"/>
                          <a:ea typeface="Arial" panose="020B0604020202020204" pitchFamily="34" charset="0"/>
                          <a:cs typeface="Arial" panose="020B0604020202020204" pitchFamily="34" charset="0"/>
                        </a:rPr>
                        <a:t>72.99</a:t>
                      </a:r>
                      <a:r>
                        <a:rPr lang="vi-VN" sz="1800" kern="100">
                          <a:solidFill>
                            <a:srgbClr val="000000"/>
                          </a:solidFill>
                          <a:effectLst/>
                          <a:latin typeface="+mn-lt"/>
                          <a:ea typeface="Arial" panose="020B0604020202020204" pitchFamily="34" charset="0"/>
                          <a:cs typeface="Arial" panose="020B0604020202020204" pitchFamily="34" charset="0"/>
                        </a:rPr>
                        <a:t>%</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ctr">
                        <a:lnSpc>
                          <a:spcPct val="106000"/>
                        </a:lnSpc>
                      </a:pPr>
                      <a:r>
                        <a:rPr lang="en-US" sz="1800" kern="100">
                          <a:solidFill>
                            <a:srgbClr val="000000"/>
                          </a:solidFill>
                          <a:effectLst/>
                          <a:latin typeface="+mn-lt"/>
                          <a:ea typeface="Arial" panose="020B0604020202020204" pitchFamily="34" charset="0"/>
                          <a:cs typeface="Arial" panose="020B0604020202020204" pitchFamily="34" charset="0"/>
                        </a:rPr>
                        <a:t>68.39</a:t>
                      </a:r>
                      <a:r>
                        <a:rPr lang="vi-VN" sz="1800" kern="100">
                          <a:solidFill>
                            <a:srgbClr val="000000"/>
                          </a:solidFill>
                          <a:effectLst/>
                          <a:latin typeface="+mn-lt"/>
                          <a:ea typeface="Arial" panose="020B0604020202020204" pitchFamily="34" charset="0"/>
                          <a:cs typeface="Arial" panose="020B0604020202020204" pitchFamily="34" charset="0"/>
                        </a:rPr>
                        <a:t>%</a:t>
                      </a:r>
                      <a:endParaRPr lang="en-US" sz="1800" kern="100">
                        <a:effectLst/>
                        <a:latin typeface="+mn-lt"/>
                        <a:ea typeface="Arial" panose="020B0604020202020204" pitchFamily="34" charset="0"/>
                        <a:cs typeface="Arial" panose="020B0604020202020204" pitchFamily="34" charset="0"/>
                      </a:endParaRPr>
                    </a:p>
                  </a:txBody>
                  <a:tcPr marL="68580" marR="68580" marT="0" marB="0"/>
                </a:tc>
                <a:tc>
                  <a:txBody>
                    <a:bodyPr/>
                    <a:lstStyle/>
                    <a:p>
                      <a:pPr algn="ctr">
                        <a:lnSpc>
                          <a:spcPct val="106000"/>
                        </a:lnSpc>
                      </a:pPr>
                      <a:r>
                        <a:rPr lang="vi-VN" sz="1800" kern="100" dirty="0">
                          <a:solidFill>
                            <a:srgbClr val="000000"/>
                          </a:solidFill>
                          <a:effectLst/>
                          <a:latin typeface="+mn-lt"/>
                          <a:ea typeface="Arial" panose="020B0604020202020204" pitchFamily="34" charset="0"/>
                          <a:cs typeface="Arial" panose="020B0604020202020204" pitchFamily="34" charset="0"/>
                        </a:rPr>
                        <a:t>65.8%</a:t>
                      </a:r>
                      <a:endParaRPr lang="en-US" sz="1800" kern="100" dirty="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009602998"/>
                  </a:ext>
                </a:extLst>
              </a:tr>
            </a:tbl>
          </a:graphicData>
        </a:graphic>
      </p:graphicFrame>
    </p:spTree>
    <p:extLst>
      <p:ext uri="{BB962C8B-B14F-4D97-AF65-F5344CB8AC3E}">
        <p14:creationId xmlns:p14="http://schemas.microsoft.com/office/powerpoint/2010/main" val="1771459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lnSpcReduction="10000"/>
          </a:bodyPr>
          <a:lstStyle/>
          <a:p>
            <a:pPr marL="292735" indent="-292735" defTabSz="385571">
              <a:spcBef>
                <a:spcPts val="2700"/>
              </a:spcBef>
              <a:defRPr sz="1800"/>
            </a:pPr>
            <a:r>
              <a:rPr lang="vi-VN" sz="3000" b="1">
                <a:latin typeface="Arial"/>
                <a:cs typeface="Arial"/>
              </a:rPr>
              <a:t>Phần I: </a:t>
            </a:r>
            <a:r>
              <a:rPr lang="en-US" sz="3000" b="1" err="1">
                <a:latin typeface="Arial"/>
                <a:cs typeface="Arial"/>
              </a:rPr>
              <a:t>Giới</a:t>
            </a:r>
            <a:r>
              <a:rPr lang="en-US" sz="3000" b="1">
                <a:latin typeface="Arial"/>
                <a:cs typeface="Arial"/>
              </a:rPr>
              <a:t> </a:t>
            </a:r>
            <a:r>
              <a:rPr lang="en-US" sz="3000" b="1" err="1">
                <a:latin typeface="Arial"/>
                <a:cs typeface="Arial"/>
              </a:rPr>
              <a:t>thiệu</a:t>
            </a:r>
            <a:r>
              <a:rPr lang="en-US" sz="3000" b="1">
                <a:latin typeface="Arial"/>
                <a:cs typeface="Arial"/>
              </a:rPr>
              <a:t> </a:t>
            </a:r>
            <a:r>
              <a:rPr lang="en-US" sz="3000" b="1" err="1">
                <a:latin typeface="Arial"/>
                <a:cs typeface="Arial"/>
              </a:rPr>
              <a:t>bài</a:t>
            </a:r>
            <a:r>
              <a:rPr lang="en-US" sz="3000" b="1">
                <a:latin typeface="Arial"/>
                <a:cs typeface="Arial"/>
              </a:rPr>
              <a:t> </a:t>
            </a:r>
            <a:r>
              <a:rPr lang="en-US" sz="3000" b="1" err="1">
                <a:latin typeface="Arial"/>
                <a:cs typeface="Arial"/>
              </a:rPr>
              <a:t>toán</a:t>
            </a:r>
            <a:endParaRPr lang="en-US" sz="3000" b="1">
              <a:latin typeface="Arial"/>
              <a:cs typeface="Arial"/>
            </a:endParaRPr>
          </a:p>
          <a:p>
            <a:pPr marL="292735" indent="-292735" defTabSz="385571">
              <a:spcBef>
                <a:spcPts val="2700"/>
              </a:spcBef>
              <a:defRPr sz="1800"/>
            </a:pPr>
            <a:r>
              <a:rPr lang="en-US" sz="3000" b="1" err="1"/>
              <a:t>Phần</a:t>
            </a:r>
            <a:r>
              <a:rPr lang="en-US" sz="3000" b="1"/>
              <a:t> II: Giai </a:t>
            </a:r>
            <a:r>
              <a:rPr lang="en-US" sz="3000" b="1" err="1"/>
              <a:t>đoạn</a:t>
            </a:r>
            <a:r>
              <a:rPr lang="en-US" sz="3000" b="1"/>
              <a:t> </a:t>
            </a:r>
            <a:r>
              <a:rPr lang="en-US" sz="3000" b="1" err="1"/>
              <a:t>thực</a:t>
            </a:r>
            <a:r>
              <a:rPr lang="en-US" sz="3000" b="1"/>
              <a:t> </a:t>
            </a:r>
            <a:r>
              <a:rPr lang="en-US" sz="3000" b="1" err="1"/>
              <a:t>hiện</a:t>
            </a:r>
            <a:endParaRPr lang="en-US" sz="3000" b="1"/>
          </a:p>
          <a:p>
            <a:pPr marL="292735" indent="-292735" defTabSz="385571">
              <a:spcBef>
                <a:spcPts val="2700"/>
              </a:spcBef>
              <a:defRPr sz="1800"/>
            </a:pPr>
            <a:r>
              <a:rPr lang="en-US" sz="3000" b="1" err="1"/>
              <a:t>Phần</a:t>
            </a:r>
            <a:r>
              <a:rPr lang="en-US" sz="3000" b="1"/>
              <a:t> III: </a:t>
            </a:r>
            <a:r>
              <a:rPr lang="en-US" sz="3000" b="1" err="1"/>
              <a:t>Thực</a:t>
            </a:r>
            <a:r>
              <a:rPr lang="en-US" sz="3000" b="1"/>
              <a:t> </a:t>
            </a:r>
            <a:r>
              <a:rPr lang="en-US" sz="3000" b="1" err="1"/>
              <a:t>nghiệm</a:t>
            </a:r>
            <a:endParaRPr lang="en-US" sz="3000" b="1"/>
          </a:p>
          <a:p>
            <a:pPr marL="749935" lvl="1" indent="-292735" defTabSz="385571">
              <a:spcBef>
                <a:spcPts val="2700"/>
              </a:spcBef>
              <a:defRPr sz="1800"/>
            </a:pPr>
            <a:r>
              <a:rPr kumimoji="0" lang="en-US" sz="2500" b="1" i="0" u="none" strike="noStrike" kern="1200" cap="none" spc="0" normalizeH="0" baseline="0" noProof="0">
                <a:ln>
                  <a:noFill/>
                </a:ln>
                <a:solidFill>
                  <a:prstClr val="black"/>
                </a:solidFill>
                <a:effectLst/>
                <a:uLnTx/>
                <a:uFillTx/>
                <a:latin typeface="Arial"/>
                <a:ea typeface="+mn-ea"/>
                <a:cs typeface="Arial"/>
              </a:rPr>
              <a:t>1. Dataset</a:t>
            </a:r>
          </a:p>
          <a:p>
            <a:pPr marL="749935" lvl="1" indent="-292735" defTabSz="385571">
              <a:spcBef>
                <a:spcPts val="2700"/>
              </a:spcBef>
              <a:defRPr sz="1800"/>
            </a:pPr>
            <a:r>
              <a:rPr lang="en-US" sz="2500" b="1">
                <a:solidFill>
                  <a:prstClr val="black"/>
                </a:solidFill>
                <a:latin typeface="Arial"/>
                <a:cs typeface="Arial"/>
              </a:rPr>
              <a:t>2. </a:t>
            </a:r>
            <a:r>
              <a:rPr lang="en-US" sz="2500" b="1" err="1">
                <a:solidFill>
                  <a:prstClr val="black"/>
                </a:solidFill>
                <a:latin typeface="Arial"/>
                <a:cs typeface="Arial"/>
              </a:rPr>
              <a:t>Độ</a:t>
            </a:r>
            <a:r>
              <a:rPr lang="en-US" sz="2500" b="1">
                <a:solidFill>
                  <a:prstClr val="black"/>
                </a:solidFill>
                <a:latin typeface="Arial"/>
                <a:cs typeface="Arial"/>
              </a:rPr>
              <a:t> </a:t>
            </a:r>
            <a:r>
              <a:rPr lang="en-US" sz="2500" b="1" err="1">
                <a:solidFill>
                  <a:prstClr val="black"/>
                </a:solidFill>
                <a:latin typeface="Arial"/>
                <a:cs typeface="Arial"/>
              </a:rPr>
              <a:t>đo</a:t>
            </a:r>
            <a:r>
              <a:rPr lang="en-US" sz="2500" b="1">
                <a:solidFill>
                  <a:prstClr val="black"/>
                </a:solidFill>
                <a:latin typeface="Arial"/>
                <a:cs typeface="Arial"/>
              </a:rPr>
              <a:t> </a:t>
            </a:r>
            <a:r>
              <a:rPr lang="en-US" sz="2500" b="1" err="1">
                <a:solidFill>
                  <a:prstClr val="black"/>
                </a:solidFill>
                <a:latin typeface="Arial"/>
                <a:cs typeface="Arial"/>
              </a:rPr>
              <a:t>đánh</a:t>
            </a:r>
            <a:r>
              <a:rPr lang="en-US" sz="2500" b="1">
                <a:solidFill>
                  <a:prstClr val="black"/>
                </a:solidFill>
                <a:latin typeface="Arial"/>
                <a:cs typeface="Arial"/>
              </a:rPr>
              <a:t> </a:t>
            </a:r>
            <a:r>
              <a:rPr lang="en-US" sz="2500" b="1" err="1">
                <a:solidFill>
                  <a:prstClr val="black"/>
                </a:solidFill>
                <a:latin typeface="Arial"/>
                <a:cs typeface="Arial"/>
              </a:rPr>
              <a:t>giá</a:t>
            </a:r>
            <a:endParaRPr lang="en-US" sz="2500" b="1">
              <a:solidFill>
                <a:prstClr val="black"/>
              </a:solidFill>
              <a:latin typeface="Arial"/>
              <a:cs typeface="Arial"/>
            </a:endParaRPr>
          </a:p>
          <a:p>
            <a:pPr marL="749935" lvl="1" indent="-292735" defTabSz="385571">
              <a:spcBef>
                <a:spcPts val="2700"/>
              </a:spcBef>
              <a:defRPr sz="1800"/>
            </a:pPr>
            <a:r>
              <a:rPr kumimoji="0" lang="en-US" sz="2500" b="1" i="0" u="none" strike="noStrike" kern="1200" cap="none" spc="0" normalizeH="0" baseline="0" noProof="0">
                <a:ln>
                  <a:noFill/>
                </a:ln>
                <a:solidFill>
                  <a:prstClr val="black"/>
                </a:solidFill>
                <a:effectLst/>
                <a:uLnTx/>
                <a:uFillTx/>
                <a:latin typeface="Arial"/>
                <a:ea typeface="+mn-ea"/>
                <a:cs typeface="Arial"/>
              </a:rPr>
              <a:t>3. K</a:t>
            </a:r>
            <a:r>
              <a:rPr lang="en-US" sz="2500" b="1" err="1">
                <a:solidFill>
                  <a:prstClr val="black"/>
                </a:solidFill>
                <a:latin typeface="Arial"/>
                <a:cs typeface="Arial"/>
              </a:rPr>
              <a:t>ết</a:t>
            </a:r>
            <a:r>
              <a:rPr lang="en-US" sz="2500" b="1">
                <a:solidFill>
                  <a:prstClr val="black"/>
                </a:solidFill>
                <a:latin typeface="Arial"/>
                <a:cs typeface="Arial"/>
              </a:rPr>
              <a:t> </a:t>
            </a:r>
            <a:r>
              <a:rPr lang="en-US" sz="2500" b="1" err="1">
                <a:solidFill>
                  <a:prstClr val="black"/>
                </a:solidFill>
                <a:latin typeface="Arial"/>
                <a:cs typeface="Arial"/>
              </a:rPr>
              <a:t>quả</a:t>
            </a:r>
            <a:r>
              <a:rPr lang="en-US" sz="2500" b="1">
                <a:solidFill>
                  <a:prstClr val="black"/>
                </a:solidFill>
                <a:latin typeface="Arial"/>
                <a:cs typeface="Arial"/>
              </a:rPr>
              <a:t> </a:t>
            </a:r>
            <a:r>
              <a:rPr lang="en-US" sz="2500" b="1" err="1">
                <a:solidFill>
                  <a:prstClr val="black"/>
                </a:solidFill>
                <a:latin typeface="Arial"/>
                <a:cs typeface="Arial"/>
              </a:rPr>
              <a:t>đánh</a:t>
            </a:r>
            <a:r>
              <a:rPr lang="en-US" sz="2500" b="1">
                <a:solidFill>
                  <a:prstClr val="black"/>
                </a:solidFill>
                <a:latin typeface="Arial"/>
                <a:cs typeface="Arial"/>
              </a:rPr>
              <a:t> </a:t>
            </a:r>
            <a:r>
              <a:rPr lang="en-US" sz="2500" b="1" err="1">
                <a:solidFill>
                  <a:prstClr val="black"/>
                </a:solidFill>
                <a:latin typeface="Arial"/>
                <a:cs typeface="Arial"/>
              </a:rPr>
              <a:t>giá</a:t>
            </a:r>
            <a:r>
              <a:rPr lang="en-US" sz="2500" b="1">
                <a:solidFill>
                  <a:prstClr val="black"/>
                </a:solidFill>
                <a:latin typeface="Arial"/>
                <a:cs typeface="Arial"/>
              </a:rPr>
              <a:t> </a:t>
            </a:r>
          </a:p>
          <a:p>
            <a:pPr marL="749935" lvl="1" indent="-292735" defTabSz="385571">
              <a:spcBef>
                <a:spcPts val="2700"/>
              </a:spcBef>
              <a:defRPr sz="1800"/>
            </a:pPr>
            <a:r>
              <a:rPr lang="en-US" sz="2500" b="1">
                <a:solidFill>
                  <a:srgbClr val="FF0000"/>
                </a:solidFill>
                <a:latin typeface="Arial"/>
                <a:cs typeface="Arial"/>
              </a:rPr>
              <a:t>4. </a:t>
            </a:r>
            <a:r>
              <a:rPr lang="en-US" sz="2500" b="1" err="1">
                <a:solidFill>
                  <a:srgbClr val="FF0000"/>
                </a:solidFill>
                <a:latin typeface="Arial"/>
                <a:cs typeface="Arial"/>
              </a:rPr>
              <a:t>Hạn</a:t>
            </a:r>
            <a:r>
              <a:rPr lang="en-US" sz="2500" b="1">
                <a:solidFill>
                  <a:srgbClr val="FF0000"/>
                </a:solidFill>
                <a:latin typeface="Arial"/>
                <a:cs typeface="Arial"/>
              </a:rPr>
              <a:t> </a:t>
            </a:r>
            <a:r>
              <a:rPr lang="en-US" sz="2500" b="1" err="1">
                <a:solidFill>
                  <a:srgbClr val="FF0000"/>
                </a:solidFill>
                <a:latin typeface="Arial"/>
                <a:cs typeface="Arial"/>
              </a:rPr>
              <a:t>chế</a:t>
            </a:r>
            <a:endParaRPr lang="en-US" sz="2500" b="1">
              <a:solidFill>
                <a:srgbClr val="FF0000"/>
              </a:solidFill>
              <a:latin typeface="Arial"/>
              <a:cs typeface="Arial"/>
            </a:endParaRPr>
          </a:p>
          <a:p>
            <a:pPr marL="749935" lvl="1" indent="-292735" defTabSz="385571">
              <a:spcBef>
                <a:spcPts val="2700"/>
              </a:spcBef>
              <a:defRPr sz="1800"/>
            </a:pPr>
            <a:r>
              <a:rPr kumimoji="0" lang="en-US" sz="2500" b="1" i="0" u="none" strike="noStrike" kern="1200" cap="none" spc="0" normalizeH="0" baseline="0" noProof="0">
                <a:ln>
                  <a:noFill/>
                </a:ln>
                <a:solidFill>
                  <a:prstClr val="black"/>
                </a:solidFill>
                <a:effectLst/>
                <a:uLnTx/>
                <a:uFillTx/>
                <a:latin typeface="Arial"/>
                <a:ea typeface="+mn-ea"/>
                <a:cs typeface="Arial"/>
              </a:rPr>
              <a:t>5. </a:t>
            </a:r>
            <a:r>
              <a:rPr kumimoji="0" lang="en-US" sz="2500" b="1" i="0" u="none" strike="noStrike" kern="1200" cap="none" spc="0" normalizeH="0" baseline="0" noProof="0" err="1">
                <a:ln>
                  <a:noFill/>
                </a:ln>
                <a:solidFill>
                  <a:prstClr val="black"/>
                </a:solidFill>
                <a:effectLst/>
                <a:uLnTx/>
                <a:uFillTx/>
                <a:latin typeface="Arial"/>
                <a:ea typeface="+mn-ea"/>
                <a:cs typeface="Arial"/>
              </a:rPr>
              <a:t>Hướng</a:t>
            </a:r>
            <a:r>
              <a:rPr kumimoji="0" lang="en-US" sz="2500" b="1" i="0" u="none" strike="noStrike" kern="1200" cap="none" spc="0" normalizeH="0" baseline="0" noProof="0">
                <a:ln>
                  <a:noFill/>
                </a:ln>
                <a:solidFill>
                  <a:prstClr val="black"/>
                </a:solidFill>
                <a:effectLst/>
                <a:uLnTx/>
                <a:uFillTx/>
                <a:latin typeface="Arial"/>
                <a:ea typeface="+mn-ea"/>
                <a:cs typeface="Arial"/>
              </a:rPr>
              <a:t> </a:t>
            </a:r>
            <a:r>
              <a:rPr kumimoji="0" lang="en-US" sz="2500" b="1" i="0" u="none" strike="noStrike" kern="1200" cap="none" spc="0" normalizeH="0" baseline="0" noProof="0" err="1">
                <a:ln>
                  <a:noFill/>
                </a:ln>
                <a:solidFill>
                  <a:prstClr val="black"/>
                </a:solidFill>
                <a:effectLst/>
                <a:uLnTx/>
                <a:uFillTx/>
                <a:latin typeface="Arial"/>
                <a:ea typeface="+mn-ea"/>
                <a:cs typeface="Arial"/>
              </a:rPr>
              <a:t>phát</a:t>
            </a:r>
            <a:r>
              <a:rPr kumimoji="0" lang="en-US" sz="2500" b="1" i="0" u="none" strike="noStrike" kern="1200" cap="none" spc="0" normalizeH="0" baseline="0" noProof="0">
                <a:ln>
                  <a:noFill/>
                </a:ln>
                <a:solidFill>
                  <a:prstClr val="black"/>
                </a:solidFill>
                <a:effectLst/>
                <a:uLnTx/>
                <a:uFillTx/>
                <a:latin typeface="Arial"/>
                <a:ea typeface="+mn-ea"/>
                <a:cs typeface="Arial"/>
              </a:rPr>
              <a:t> </a:t>
            </a:r>
            <a:r>
              <a:rPr kumimoji="0" lang="en-US" sz="2500" b="1" i="0" u="none" strike="noStrike" kern="1200" cap="none" spc="0" normalizeH="0" baseline="0" noProof="0" err="1">
                <a:ln>
                  <a:noFill/>
                </a:ln>
                <a:solidFill>
                  <a:prstClr val="black"/>
                </a:solidFill>
                <a:effectLst/>
                <a:uLnTx/>
                <a:uFillTx/>
                <a:latin typeface="Arial"/>
                <a:ea typeface="+mn-ea"/>
                <a:cs typeface="Arial"/>
              </a:rPr>
              <a:t>triển</a:t>
            </a:r>
            <a:endParaRPr kumimoji="0" lang="en-US" sz="2500" b="1" i="0" u="none" strike="noStrike" kern="1200" cap="none" spc="0" normalizeH="0" baseline="0" noProof="0">
              <a:ln>
                <a:noFill/>
              </a:ln>
              <a:solidFill>
                <a:prstClr val="black"/>
              </a:solidFill>
              <a:effectLst/>
              <a:uLnTx/>
              <a:uFillTx/>
              <a:latin typeface="Arial"/>
              <a:ea typeface="+mn-ea"/>
              <a:cs typeface="Arial"/>
            </a:endParaRPr>
          </a:p>
          <a:p>
            <a:pPr marL="0" indent="0">
              <a:buNone/>
            </a:pPr>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42</a:t>
            </a:fld>
            <a:endParaRPr lang="en-US"/>
          </a:p>
        </p:txBody>
      </p:sp>
    </p:spTree>
    <p:extLst>
      <p:ext uri="{BB962C8B-B14F-4D97-AF65-F5344CB8AC3E}">
        <p14:creationId xmlns:p14="http://schemas.microsoft.com/office/powerpoint/2010/main" val="1445994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1867-DCE7-5C23-9A78-31F2EB6A4F1F}"/>
              </a:ext>
            </a:extLst>
          </p:cNvPr>
          <p:cNvSpPr>
            <a:spLocks noGrp="1"/>
          </p:cNvSpPr>
          <p:nvPr>
            <p:ph type="title"/>
          </p:nvPr>
        </p:nvSpPr>
        <p:spPr/>
        <p:txBody>
          <a:bodyPr/>
          <a:lstStyle/>
          <a:p>
            <a:r>
              <a:rPr lang="en-US" err="1">
                <a:latin typeface="Arial"/>
                <a:cs typeface="Arial"/>
              </a:rPr>
              <a:t>Hạn</a:t>
            </a:r>
            <a:r>
              <a:rPr lang="en-US">
                <a:latin typeface="Arial"/>
                <a:cs typeface="Arial"/>
              </a:rPr>
              <a:t> chế</a:t>
            </a:r>
            <a:endParaRPr lang="en-US"/>
          </a:p>
        </p:txBody>
      </p:sp>
      <p:sp>
        <p:nvSpPr>
          <p:cNvPr id="4" name="Slide Number Placeholder 3">
            <a:extLst>
              <a:ext uri="{FF2B5EF4-FFF2-40B4-BE49-F238E27FC236}">
                <a16:creationId xmlns:a16="http://schemas.microsoft.com/office/drawing/2014/main" id="{C5844889-952C-6F5C-91D1-AB1B4C387C37}"/>
              </a:ext>
            </a:extLst>
          </p:cNvPr>
          <p:cNvSpPr>
            <a:spLocks noGrp="1"/>
          </p:cNvSpPr>
          <p:nvPr>
            <p:ph type="sldNum" sz="quarter" idx="12"/>
          </p:nvPr>
        </p:nvSpPr>
        <p:spPr/>
        <p:txBody>
          <a:bodyPr/>
          <a:lstStyle/>
          <a:p>
            <a:fld id="{B487F271-60DF-4592-BB7F-B45BB4441AA9}" type="slidenum">
              <a:rPr lang="en-US" smtClean="0"/>
              <a:pPr/>
              <a:t>43</a:t>
            </a:fld>
            <a:endParaRPr lang="en-US"/>
          </a:p>
        </p:txBody>
      </p:sp>
      <p:graphicFrame>
        <p:nvGraphicFramePr>
          <p:cNvPr id="6" name="Bảng 5">
            <a:extLst>
              <a:ext uri="{FF2B5EF4-FFF2-40B4-BE49-F238E27FC236}">
                <a16:creationId xmlns:a16="http://schemas.microsoft.com/office/drawing/2014/main" id="{5D5656EF-4525-4F4C-AD30-D6B17F1159AF}"/>
              </a:ext>
            </a:extLst>
          </p:cNvPr>
          <p:cNvGraphicFramePr>
            <a:graphicFrameLocks noGrp="1"/>
          </p:cNvGraphicFramePr>
          <p:nvPr>
            <p:extLst>
              <p:ext uri="{D42A27DB-BD31-4B8C-83A1-F6EECF244321}">
                <p14:modId xmlns:p14="http://schemas.microsoft.com/office/powerpoint/2010/main" val="1950357696"/>
              </p:ext>
            </p:extLst>
          </p:nvPr>
        </p:nvGraphicFramePr>
        <p:xfrm>
          <a:off x="364564" y="1055594"/>
          <a:ext cx="8127996" cy="5090146"/>
        </p:xfrm>
        <a:graphic>
          <a:graphicData uri="http://schemas.openxmlformats.org/drawingml/2006/table">
            <a:tbl>
              <a:tblPr firstRow="1" bandRow="1">
                <a:tableStyleId>{5C22544A-7EE6-4342-B048-85BDC9FD1C3A}</a:tableStyleId>
              </a:tblPr>
              <a:tblGrid>
                <a:gridCol w="1354666">
                  <a:extLst>
                    <a:ext uri="{9D8B030D-6E8A-4147-A177-3AD203B41FA5}">
                      <a16:colId xmlns:a16="http://schemas.microsoft.com/office/drawing/2014/main" val="3531148534"/>
                    </a:ext>
                  </a:extLst>
                </a:gridCol>
                <a:gridCol w="1354666">
                  <a:extLst>
                    <a:ext uri="{9D8B030D-6E8A-4147-A177-3AD203B41FA5}">
                      <a16:colId xmlns:a16="http://schemas.microsoft.com/office/drawing/2014/main" val="479972721"/>
                    </a:ext>
                  </a:extLst>
                </a:gridCol>
                <a:gridCol w="1354666">
                  <a:extLst>
                    <a:ext uri="{9D8B030D-6E8A-4147-A177-3AD203B41FA5}">
                      <a16:colId xmlns:a16="http://schemas.microsoft.com/office/drawing/2014/main" val="3226207984"/>
                    </a:ext>
                  </a:extLst>
                </a:gridCol>
                <a:gridCol w="1354666">
                  <a:extLst>
                    <a:ext uri="{9D8B030D-6E8A-4147-A177-3AD203B41FA5}">
                      <a16:colId xmlns:a16="http://schemas.microsoft.com/office/drawing/2014/main" val="321440257"/>
                    </a:ext>
                  </a:extLst>
                </a:gridCol>
                <a:gridCol w="1354666">
                  <a:extLst>
                    <a:ext uri="{9D8B030D-6E8A-4147-A177-3AD203B41FA5}">
                      <a16:colId xmlns:a16="http://schemas.microsoft.com/office/drawing/2014/main" val="2740740492"/>
                    </a:ext>
                  </a:extLst>
                </a:gridCol>
                <a:gridCol w="1354666">
                  <a:extLst>
                    <a:ext uri="{9D8B030D-6E8A-4147-A177-3AD203B41FA5}">
                      <a16:colId xmlns:a16="http://schemas.microsoft.com/office/drawing/2014/main" val="487011499"/>
                    </a:ext>
                  </a:extLst>
                </a:gridCol>
              </a:tblGrid>
              <a:tr h="370840">
                <a:tc>
                  <a:txBody>
                    <a:bodyPr/>
                    <a:lstStyle/>
                    <a:p>
                      <a:pPr marL="0" algn="ctr" rtl="0" eaLnBrk="1" fontAlgn="t" latinLnBrk="0" hangingPunct="1">
                        <a:spcBef>
                          <a:spcPts val="0"/>
                        </a:spcBef>
                        <a:spcAft>
                          <a:spcPts val="0"/>
                        </a:spcAft>
                      </a:pPr>
                      <a:r>
                        <a:rPr lang="en-US" sz="1800" b="1" i="0" u="none" strike="noStrike" kern="1200">
                          <a:solidFill>
                            <a:srgbClr val="000000"/>
                          </a:solidFill>
                          <a:effectLst/>
                          <a:latin typeface="Calibri"/>
                        </a:rPr>
                        <a:t>Image</a:t>
                      </a:r>
                      <a:endParaRPr lang="en-US" sz="18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800" b="1" i="0" u="none" strike="noStrike" kern="1200">
                          <a:solidFill>
                            <a:srgbClr val="000000"/>
                          </a:solidFill>
                          <a:effectLst/>
                          <a:latin typeface="Calibri"/>
                        </a:rPr>
                        <a:t>Image</a:t>
                      </a:r>
                      <a:endParaRPr lang="en-US" sz="1800" b="0" i="0" u="none" strike="noStrike">
                        <a:effectLst/>
                        <a:latin typeface="Calibri"/>
                      </a:endParaRPr>
                    </a:p>
                    <a:p>
                      <a:pPr marL="0" lvl="0" algn="ctr">
                        <a:spcBef>
                          <a:spcPts val="0"/>
                        </a:spcBef>
                        <a:spcAft>
                          <a:spcPts val="0"/>
                        </a:spcAft>
                        <a:buNone/>
                      </a:pPr>
                      <a:r>
                        <a:rPr lang="en-US" sz="1800" b="1" i="0" u="none" strike="noStrike" kern="1200">
                          <a:solidFill>
                            <a:srgbClr val="000000"/>
                          </a:solidFill>
                          <a:effectLst/>
                          <a:latin typeface="Calibri"/>
                        </a:rPr>
                        <a:t>threshold</a:t>
                      </a:r>
                      <a:endParaRPr lang="en-US" sz="18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800" b="1" i="0" u="none" strike="noStrike" kern="1200">
                          <a:solidFill>
                            <a:srgbClr val="000000"/>
                          </a:solidFill>
                          <a:effectLst/>
                          <a:latin typeface="Calibri"/>
                        </a:rPr>
                        <a:t>Ground</a:t>
                      </a:r>
                      <a:endParaRPr lang="en-US" sz="1800" b="0" i="0" u="none" strike="noStrike">
                        <a:effectLst/>
                        <a:latin typeface="Calibri"/>
                      </a:endParaRPr>
                    </a:p>
                    <a:p>
                      <a:pPr marL="0" algn="ctr" rtl="0" eaLnBrk="1" fontAlgn="t" latinLnBrk="0" hangingPunct="1">
                        <a:spcBef>
                          <a:spcPts val="0"/>
                        </a:spcBef>
                        <a:spcAft>
                          <a:spcPts val="0"/>
                        </a:spcAft>
                      </a:pPr>
                      <a:r>
                        <a:rPr lang="en-US" sz="1800" b="1" i="0" u="none" strike="noStrike" kern="1200">
                          <a:solidFill>
                            <a:srgbClr val="000000"/>
                          </a:solidFill>
                          <a:effectLst/>
                          <a:latin typeface="Calibri"/>
                        </a:rPr>
                        <a:t>Truth</a:t>
                      </a:r>
                      <a:endParaRPr lang="en-US" sz="18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800" b="1" i="0" u="none" strike="noStrike" kern="1200">
                          <a:solidFill>
                            <a:srgbClr val="000000"/>
                          </a:solidFill>
                          <a:effectLst/>
                          <a:latin typeface="Calibri"/>
                        </a:rPr>
                        <a:t>CNN</a:t>
                      </a:r>
                      <a:endParaRPr lang="en-US" sz="18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800" b="1" i="0" u="none" strike="noStrike" kern="1200">
                          <a:solidFill>
                            <a:srgbClr val="000000"/>
                          </a:solidFill>
                          <a:effectLst/>
                          <a:latin typeface="Calibri"/>
                        </a:rPr>
                        <a:t>SVM</a:t>
                      </a:r>
                      <a:endParaRPr lang="en-US" sz="18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800" b="1" i="0" u="none" strike="noStrike" kern="1200">
                          <a:solidFill>
                            <a:srgbClr val="000000"/>
                          </a:solidFill>
                          <a:effectLst/>
                          <a:latin typeface="Calibri"/>
                        </a:rPr>
                        <a:t>SOFTMAX</a:t>
                      </a:r>
                      <a:endParaRPr lang="en-US" sz="18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8255350"/>
                  </a:ext>
                </a:extLst>
              </a:tr>
              <a:tr h="370840">
                <a:tc>
                  <a:txBody>
                    <a:bodyPr/>
                    <a:lstStyle/>
                    <a:p>
                      <a:pPr marL="0" algn="l" rtl="0" eaLnBrk="1" fontAlgn="t" latinLnBrk="0" hangingPunct="1">
                        <a:spcBef>
                          <a:spcPts val="0"/>
                        </a:spcBef>
                        <a:spcAft>
                          <a:spcPts val="0"/>
                        </a:spcAft>
                      </a:pP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endParaRPr lang="en-US" sz="1600" b="0" i="0" u="none" strike="noStrike">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lvl="0" algn="l">
                        <a:spcBef>
                          <a:spcPts val="0"/>
                        </a:spcBef>
                        <a:spcAft>
                          <a:spcPts val="0"/>
                        </a:spcAft>
                        <a:buNone/>
                      </a:pPr>
                      <a:endParaRPr lang="en-US" sz="1600" b="0" i="0" u="none" strike="noStrike" baseline="0" noProof="0">
                        <a:solidFill>
                          <a:srgbClr val="00000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lvl="0" algn="l">
                        <a:spcBef>
                          <a:spcPts val="0"/>
                        </a:spcBef>
                        <a:spcAft>
                          <a:spcPts val="0"/>
                        </a:spcAft>
                        <a:buNone/>
                      </a:pPr>
                      <a:endParaRPr lang="en-US" sz="1600" b="0" i="0" u="none" strike="noStrike" noProof="0">
                        <a:solidFill>
                          <a:srgbClr val="00000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lvl="0" algn="l">
                        <a:spcBef>
                          <a:spcPts val="0"/>
                        </a:spcBef>
                        <a:spcAft>
                          <a:spcPts val="0"/>
                        </a:spcAft>
                        <a:buNone/>
                      </a:pPr>
                      <a:endParaRPr lang="en-US" sz="1600" b="0" i="0" u="none" strike="noStrike" noProof="0">
                        <a:solidFill>
                          <a:srgbClr val="00000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9932718"/>
                  </a:ext>
                </a:extLst>
              </a:tr>
              <a:tr h="370840">
                <a:tc>
                  <a:txBody>
                    <a:bodyPr/>
                    <a:lstStyle/>
                    <a:p>
                      <a:pPr marL="0" algn="l" rtl="0" eaLnBrk="1" fontAlgn="t" latinLnBrk="0" hangingPunct="1">
                        <a:spcBef>
                          <a:spcPts val="0"/>
                        </a:spcBef>
                        <a:spcAft>
                          <a:spcPts val="0"/>
                        </a:spcAft>
                      </a:pP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600" b="0" i="0" u="none" strike="noStrike" noProof="0">
                          <a:solidFill>
                            <a:srgbClr val="000000"/>
                          </a:solidFill>
                          <a:effectLst/>
                          <a:latin typeface="Arial"/>
                        </a:rPr>
                        <a:t>59D100444</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600" b="0" i="0" u="none" strike="noStrike" noProof="0">
                          <a:solidFill>
                            <a:schemeClr val="tx1"/>
                          </a:solidFill>
                          <a:effectLst/>
                          <a:latin typeface="Arial"/>
                        </a:rPr>
                        <a:t>59D1</a:t>
                      </a:r>
                      <a:r>
                        <a:rPr lang="en-US" sz="1600" b="0" i="0" u="none" strike="noStrike" noProof="0">
                          <a:solidFill>
                            <a:schemeClr val="accent1"/>
                          </a:solidFill>
                          <a:effectLst/>
                          <a:latin typeface="Arial"/>
                        </a:rPr>
                        <a:t>UL</a:t>
                      </a:r>
                      <a:r>
                        <a:rPr lang="en-US" sz="1600" b="0" i="0" u="none" strike="noStrike" noProof="0">
                          <a:solidFill>
                            <a:schemeClr val="tx1"/>
                          </a:solidFill>
                          <a:effectLst/>
                          <a:latin typeface="Arial"/>
                        </a:rPr>
                        <a:t>444</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lvl="0" indent="0" algn="ctr">
                        <a:lnSpc>
                          <a:spcPct val="100000"/>
                        </a:lnSpc>
                        <a:spcBef>
                          <a:spcPts val="0"/>
                        </a:spcBef>
                        <a:spcAft>
                          <a:spcPts val="0"/>
                        </a:spcAft>
                        <a:buNone/>
                      </a:pPr>
                      <a:r>
                        <a:rPr lang="en-US" sz="1600" b="0" i="0" u="none" strike="noStrike" noProof="0">
                          <a:solidFill>
                            <a:schemeClr val="tx1"/>
                          </a:solidFill>
                          <a:effectLst/>
                          <a:latin typeface="Arial"/>
                        </a:rPr>
                        <a:t>59D1</a:t>
                      </a:r>
                      <a:r>
                        <a:rPr lang="en-US" sz="1600" b="0" i="0" u="none" strike="noStrike" noProof="0">
                          <a:solidFill>
                            <a:schemeClr val="accent1"/>
                          </a:solidFill>
                          <a:effectLst/>
                          <a:latin typeface="Arial"/>
                        </a:rPr>
                        <a:t>UL</a:t>
                      </a:r>
                      <a:r>
                        <a:rPr lang="en-US" sz="1600" b="0" i="0" u="none" strike="noStrike" noProof="0">
                          <a:solidFill>
                            <a:schemeClr val="tx1"/>
                          </a:solidFill>
                          <a:effectLst/>
                          <a:latin typeface="Arial"/>
                        </a:rPr>
                        <a:t>444</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600" b="0" i="0" u="none" strike="noStrike" noProof="0">
                          <a:solidFill>
                            <a:schemeClr val="accent1"/>
                          </a:solidFill>
                          <a:effectLst/>
                          <a:latin typeface="Arial"/>
                        </a:rPr>
                        <a:t>E</a:t>
                      </a:r>
                      <a:r>
                        <a:rPr lang="en-US" sz="1600" b="0" i="0" u="none" strike="noStrike" noProof="0">
                          <a:solidFill>
                            <a:schemeClr val="tx1"/>
                          </a:solidFill>
                          <a:effectLst/>
                          <a:latin typeface="Arial"/>
                        </a:rPr>
                        <a:t>9D1</a:t>
                      </a:r>
                      <a:r>
                        <a:rPr lang="en-US" sz="1600" b="0" i="0" u="none" strike="noStrike" noProof="0">
                          <a:solidFill>
                            <a:schemeClr val="accent1"/>
                          </a:solidFill>
                          <a:effectLst/>
                          <a:latin typeface="Arial"/>
                        </a:rPr>
                        <a:t>UL</a:t>
                      </a:r>
                      <a:r>
                        <a:rPr lang="en-US" sz="1600" b="0" i="0" u="none" strike="noStrike" noProof="0">
                          <a:solidFill>
                            <a:schemeClr val="tx1"/>
                          </a:solidFill>
                          <a:effectLst/>
                          <a:latin typeface="Arial"/>
                        </a:rPr>
                        <a:t>444</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49255231"/>
                  </a:ext>
                </a:extLst>
              </a:tr>
              <a:tr h="370839">
                <a:tc>
                  <a:txBody>
                    <a:bodyPr/>
                    <a:lstStyle/>
                    <a:p>
                      <a:pPr marL="0" lvl="0" algn="l">
                        <a:spcBef>
                          <a:spcPts val="0"/>
                        </a:spcBef>
                        <a:spcAft>
                          <a:spcPts val="0"/>
                        </a:spcAft>
                        <a:buNone/>
                      </a:pPr>
                      <a:endParaRPr lang="en-US" sz="1800" b="0" i="0" u="none" strike="noStrike">
                        <a:effectLst/>
                        <a:latin typeface="Arial"/>
                      </a:endParaRPr>
                    </a:p>
                  </a:txBody>
                  <a:tcPr>
                    <a:lnL w="12700">
                      <a:solidFill>
                        <a:srgbClr val="FFFFFF"/>
                      </a:solidFill>
                    </a:lnL>
                    <a:lnR w="12700">
                      <a:solidFill>
                        <a:srgbClr val="FFFFFF"/>
                      </a:solidFill>
                    </a:lnR>
                    <a:lnT w="12700">
                      <a:solidFill>
                        <a:srgbClr val="FFFFFF"/>
                      </a:solidFill>
                    </a:lnT>
                    <a:lnB w="12700">
                      <a:solidFill>
                        <a:srgbClr val="000000"/>
                      </a:solidFill>
                    </a:lnB>
                    <a:noFill/>
                  </a:tcPr>
                </a:tc>
                <a:tc>
                  <a:txBody>
                    <a:bodyPr/>
                    <a:lstStyle/>
                    <a:p>
                      <a:pPr marL="0" lvl="0" algn="l">
                        <a:spcBef>
                          <a:spcPts val="0"/>
                        </a:spcBef>
                        <a:spcAft>
                          <a:spcPts val="0"/>
                        </a:spcAft>
                        <a:buNone/>
                      </a:pPr>
                      <a:endParaRPr lang="en-US" sz="1800" b="0" i="0" u="none" strike="noStrike">
                        <a:effectLst/>
                        <a:latin typeface="Arial"/>
                      </a:endParaRPr>
                    </a:p>
                  </a:txBody>
                  <a:tcPr>
                    <a:lnL w="12700">
                      <a:solidFill>
                        <a:srgbClr val="FFFFFF"/>
                      </a:solidFill>
                    </a:lnL>
                    <a:lnR w="12700">
                      <a:solidFill>
                        <a:srgbClr val="FFFFFF"/>
                      </a:solidFill>
                    </a:lnR>
                    <a:lnT w="12700">
                      <a:solidFill>
                        <a:srgbClr val="FFFFFF"/>
                      </a:solidFill>
                    </a:lnT>
                    <a:lnB w="12700">
                      <a:solidFill>
                        <a:srgbClr val="000000"/>
                      </a:solidFill>
                    </a:lnB>
                    <a:noFill/>
                  </a:tcPr>
                </a:tc>
                <a:tc>
                  <a:txBody>
                    <a:bodyPr/>
                    <a:lstStyle/>
                    <a:p>
                      <a:pPr marL="0" lvl="0" algn="ctr">
                        <a:spcBef>
                          <a:spcPts val="0"/>
                        </a:spcBef>
                        <a:spcAft>
                          <a:spcPts val="0"/>
                        </a:spcAft>
                        <a:buNone/>
                      </a:pPr>
                      <a:endParaRPr lang="en-US" sz="1800" b="0" i="0" u="none" strike="noStrike">
                        <a:effectLst/>
                        <a:latin typeface="Arial"/>
                      </a:endParaRPr>
                    </a:p>
                  </a:txBody>
                  <a:tcPr>
                    <a:lnL w="12700">
                      <a:solidFill>
                        <a:srgbClr val="FFFFFF"/>
                      </a:solidFill>
                    </a:lnL>
                    <a:lnR w="12700">
                      <a:solidFill>
                        <a:srgbClr val="FFFFFF"/>
                      </a:solidFill>
                    </a:lnR>
                    <a:lnT w="12700">
                      <a:solidFill>
                        <a:srgbClr val="FFFFFF"/>
                      </a:solidFill>
                    </a:lnT>
                    <a:lnB w="12700">
                      <a:solidFill>
                        <a:srgbClr val="000000"/>
                      </a:solidFill>
                    </a:lnB>
                    <a:noFill/>
                  </a:tcPr>
                </a:tc>
                <a:tc>
                  <a:txBody>
                    <a:bodyPr/>
                    <a:lstStyle/>
                    <a:p>
                      <a:pPr marL="0" lvl="0" algn="ctr">
                        <a:spcBef>
                          <a:spcPts val="0"/>
                        </a:spcBef>
                        <a:spcAft>
                          <a:spcPts val="0"/>
                        </a:spcAft>
                        <a:buNone/>
                      </a:pPr>
                      <a:endParaRPr lang="en-US" sz="1800" b="0" i="0" u="none" strike="noStrike">
                        <a:effectLst/>
                        <a:latin typeface="Arial"/>
                      </a:endParaRPr>
                    </a:p>
                  </a:txBody>
                  <a:tcPr>
                    <a:lnL w="12700">
                      <a:solidFill>
                        <a:srgbClr val="FFFFFF"/>
                      </a:solidFill>
                    </a:lnL>
                    <a:lnR w="12700">
                      <a:solidFill>
                        <a:srgbClr val="FFFFFF"/>
                      </a:solidFill>
                    </a:lnR>
                    <a:lnT w="12700">
                      <a:solidFill>
                        <a:srgbClr val="FFFFFF"/>
                      </a:solidFill>
                    </a:lnT>
                    <a:lnB w="12700">
                      <a:solidFill>
                        <a:srgbClr val="000000"/>
                      </a:solidFill>
                    </a:lnB>
                    <a:noFill/>
                  </a:tcPr>
                </a:tc>
                <a:tc>
                  <a:txBody>
                    <a:bodyPr/>
                    <a:lstStyle/>
                    <a:p>
                      <a:pPr marL="0" lvl="0" algn="ctr">
                        <a:spcBef>
                          <a:spcPts val="0"/>
                        </a:spcBef>
                        <a:spcAft>
                          <a:spcPts val="0"/>
                        </a:spcAft>
                        <a:buNone/>
                      </a:pPr>
                      <a:endParaRPr lang="en-US" sz="1800" b="0" i="0" u="none" strike="noStrike">
                        <a:effectLst/>
                        <a:latin typeface="Arial"/>
                      </a:endParaRPr>
                    </a:p>
                  </a:txBody>
                  <a:tcPr>
                    <a:lnL w="12700">
                      <a:solidFill>
                        <a:srgbClr val="FFFFFF"/>
                      </a:solidFill>
                    </a:lnL>
                    <a:lnR w="12700">
                      <a:solidFill>
                        <a:srgbClr val="FFFFFF"/>
                      </a:solidFill>
                    </a:lnR>
                    <a:lnT w="12700">
                      <a:solidFill>
                        <a:srgbClr val="FFFFFF"/>
                      </a:solidFill>
                    </a:lnT>
                    <a:lnB w="12700">
                      <a:solidFill>
                        <a:srgbClr val="000000"/>
                      </a:solidFill>
                    </a:lnB>
                    <a:noFill/>
                  </a:tcPr>
                </a:tc>
                <a:tc>
                  <a:txBody>
                    <a:bodyPr/>
                    <a:lstStyle/>
                    <a:p>
                      <a:pPr marL="0" lvl="0" algn="ctr">
                        <a:spcBef>
                          <a:spcPts val="0"/>
                        </a:spcBef>
                        <a:spcAft>
                          <a:spcPts val="0"/>
                        </a:spcAft>
                        <a:buNone/>
                      </a:pPr>
                      <a:endParaRPr lang="en-US" sz="1800" b="0" i="0" u="none" strike="noStrike">
                        <a:effectLst/>
                        <a:latin typeface="Arial"/>
                      </a:endParaRPr>
                    </a:p>
                  </a:txBody>
                  <a:tcPr>
                    <a:lnL w="12700">
                      <a:solidFill>
                        <a:srgbClr val="FFFFFF"/>
                      </a:solidFill>
                    </a:lnL>
                    <a:lnR w="12700" cap="flat" cmpd="sng" algn="ctr">
                      <a:solidFill>
                        <a:srgbClr val="FFFFFF"/>
                      </a:solidFill>
                      <a:prstDash val="solid"/>
                      <a:round/>
                      <a:headEnd type="none" w="med" len="med"/>
                      <a:tailEnd type="none" w="med" len="med"/>
                    </a:lnR>
                    <a:lnT w="12700">
                      <a:solidFill>
                        <a:srgbClr val="FFFFFF"/>
                      </a:solidFill>
                    </a:lnT>
                    <a:lnB w="12700">
                      <a:solidFill>
                        <a:srgbClr val="000000"/>
                      </a:solidFill>
                    </a:lnB>
                    <a:noFill/>
                  </a:tcPr>
                </a:tc>
                <a:extLst>
                  <a:ext uri="{0D108BD9-81ED-4DB2-BD59-A6C34878D82A}">
                    <a16:rowId xmlns:a16="http://schemas.microsoft.com/office/drawing/2014/main" val="3685585724"/>
                  </a:ext>
                </a:extLst>
              </a:tr>
              <a:tr h="370838">
                <a:tc>
                  <a:txBody>
                    <a:bodyPr/>
                    <a:lstStyle/>
                    <a:p>
                      <a:pPr marL="0" lvl="0" algn="l">
                        <a:spcBef>
                          <a:spcPts val="0"/>
                        </a:spcBef>
                        <a:spcAft>
                          <a:spcPts val="0"/>
                        </a:spcAft>
                        <a:buNone/>
                      </a:pPr>
                      <a:endParaRPr lang="en-US" sz="1800" b="0" i="0" u="none" strike="noStrike">
                        <a:effectLst/>
                        <a:latin typeface="Arial"/>
                      </a:endParaRPr>
                    </a:p>
                  </a:txBody>
                  <a:tcPr>
                    <a:lnL w="12700">
                      <a:solidFill>
                        <a:srgbClr val="FFFFFF"/>
                      </a:solid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lvl="0" algn="l">
                        <a:spcBef>
                          <a:spcPts val="0"/>
                        </a:spcBef>
                        <a:spcAft>
                          <a:spcPts val="0"/>
                        </a:spcAft>
                        <a:buNone/>
                      </a:pPr>
                      <a:endParaRPr lang="en-US" sz="1800" b="0" i="0" u="none" strike="noStrike">
                        <a:effectLs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lvl="0" algn="ctr">
                        <a:spcBef>
                          <a:spcPts val="0"/>
                        </a:spcBef>
                        <a:spcAft>
                          <a:spcPts val="0"/>
                        </a:spcAft>
                        <a:buNone/>
                      </a:pPr>
                      <a:endParaRPr lang="en-US" sz="1800" b="0" i="0" u="none" strike="noStrike">
                        <a:effectLs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lvl="0" algn="ctr">
                        <a:spcBef>
                          <a:spcPts val="0"/>
                        </a:spcBef>
                        <a:spcAft>
                          <a:spcPts val="0"/>
                        </a:spcAft>
                        <a:buNone/>
                      </a:pPr>
                      <a:endParaRPr lang="en-US" sz="1800" b="0" i="0" u="none" strike="noStrike">
                        <a:effectLs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lvl="0" algn="ctr">
                        <a:spcBef>
                          <a:spcPts val="0"/>
                        </a:spcBef>
                        <a:spcAft>
                          <a:spcPts val="0"/>
                        </a:spcAft>
                        <a:buNone/>
                      </a:pPr>
                      <a:endParaRPr lang="en-US" sz="1800" b="0" i="0" u="none" strike="noStrike">
                        <a:effectLs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lvl="0" algn="ctr">
                        <a:spcBef>
                          <a:spcPts val="0"/>
                        </a:spcBef>
                        <a:spcAft>
                          <a:spcPts val="0"/>
                        </a:spcAft>
                        <a:buNone/>
                      </a:pPr>
                      <a:endParaRPr lang="en-US" sz="1800" b="0" i="0" u="none" strike="noStrike">
                        <a:effectLs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990668087"/>
                  </a:ext>
                </a:extLst>
              </a:tr>
              <a:tr h="370839">
                <a:tc>
                  <a:txBody>
                    <a:bodyPr/>
                    <a:lstStyle/>
                    <a:p>
                      <a:pPr marL="0" lvl="0" algn="l">
                        <a:spcBef>
                          <a:spcPts val="0"/>
                        </a:spcBef>
                        <a:spcAft>
                          <a:spcPts val="0"/>
                        </a:spcAft>
                        <a:buNone/>
                      </a:pPr>
                      <a:endParaRPr lang="en-US" sz="1800" b="0" i="0" u="none" strike="noStrike">
                        <a:effectLst/>
                        <a:latin typeface="Arial"/>
                      </a:endParaRPr>
                    </a:p>
                  </a:txBody>
                  <a:tcPr>
                    <a:lnL w="12700">
                      <a:solidFill>
                        <a:srgbClr val="FFFFFF"/>
                      </a:solidFill>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0">
                      <a:noFill/>
                    </a:lnB>
                    <a:noFill/>
                  </a:tcPr>
                </a:tc>
                <a:tc>
                  <a:txBody>
                    <a:bodyPr/>
                    <a:lstStyle/>
                    <a:p>
                      <a:pPr marL="0" lvl="0" algn="l">
                        <a:spcBef>
                          <a:spcPts val="0"/>
                        </a:spcBef>
                        <a:spcAft>
                          <a:spcPts val="0"/>
                        </a:spcAft>
                        <a:buNone/>
                      </a:pPr>
                      <a:endParaRPr lang="en-US" sz="1800" b="0" i="0" u="none" strike="noStrike">
                        <a:effectLs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0">
                      <a:noFill/>
                    </a:lnB>
                    <a:noFill/>
                  </a:tcPr>
                </a:tc>
                <a:tc>
                  <a:txBody>
                    <a:bodyPr/>
                    <a:lstStyle/>
                    <a:p>
                      <a:pPr marL="0" lvl="0" algn="ctr">
                        <a:spcBef>
                          <a:spcPts val="0"/>
                        </a:spcBef>
                        <a:spcAft>
                          <a:spcPts val="0"/>
                        </a:spcAft>
                        <a:buNone/>
                      </a:pPr>
                      <a:r>
                        <a:rPr lang="en-US" sz="1800" b="0" i="0" u="none" strike="noStrike" noProof="0">
                          <a:effectLst/>
                          <a:latin typeface="Arial"/>
                        </a:rPr>
                        <a:t>59F126626</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0">
                      <a:noFill/>
                    </a:lnB>
                    <a:noFill/>
                  </a:tcPr>
                </a:tc>
                <a:tc>
                  <a:txBody>
                    <a:bodyPr/>
                    <a:lstStyle/>
                    <a:p>
                      <a:pPr marL="0" lvl="0" indent="0" algn="ctr">
                        <a:spcBef>
                          <a:spcPts val="0"/>
                        </a:spcBef>
                        <a:spcAft>
                          <a:spcPts val="0"/>
                        </a:spcAft>
                        <a:buNone/>
                      </a:pPr>
                      <a:r>
                        <a:rPr lang="en-US" sz="1800" b="0" i="0" u="none" strike="noStrike" noProof="0">
                          <a:solidFill>
                            <a:schemeClr val="tx1"/>
                          </a:solidFill>
                          <a:effectLst/>
                          <a:latin typeface="Arial"/>
                        </a:rPr>
                        <a:t>5</a:t>
                      </a:r>
                      <a:r>
                        <a:rPr lang="en-US" sz="1800" b="0" i="0" u="none" strike="noStrike" noProof="0">
                          <a:solidFill>
                            <a:srgbClr val="FF0000"/>
                          </a:solidFill>
                          <a:effectLst/>
                          <a:latin typeface="Arial"/>
                        </a:rPr>
                        <a:t>9F</a:t>
                      </a:r>
                      <a:r>
                        <a:rPr lang="en-US" sz="1800" b="0" i="0" u="none" strike="noStrike" noProof="0">
                          <a:solidFill>
                            <a:schemeClr val="tx1"/>
                          </a:solidFill>
                          <a:effectLst/>
                          <a:latin typeface="Arial"/>
                        </a:rPr>
                        <a:t>126626</a:t>
                      </a:r>
                      <a:endParaRPr lang="vi-VN" sz="1800" b="0">
                        <a:solidFill>
                          <a:schemeClr val="tx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0">
                      <a:noFill/>
                    </a:lnB>
                    <a:noFill/>
                  </a:tcPr>
                </a:tc>
                <a:tc>
                  <a:txBody>
                    <a:bodyPr/>
                    <a:lstStyle/>
                    <a:p>
                      <a:pPr marL="0" lvl="0" algn="ctr">
                        <a:spcBef>
                          <a:spcPts val="0"/>
                        </a:spcBef>
                        <a:spcAft>
                          <a:spcPts val="0"/>
                        </a:spcAft>
                        <a:buNone/>
                      </a:pPr>
                      <a:r>
                        <a:rPr lang="en-US" sz="1800" b="0" i="0" u="none" strike="noStrike" noProof="0">
                          <a:solidFill>
                            <a:schemeClr val="tx1"/>
                          </a:solidFill>
                          <a:effectLst/>
                          <a:latin typeface="Arial"/>
                        </a:rPr>
                        <a:t>5</a:t>
                      </a:r>
                      <a:r>
                        <a:rPr lang="en-US" sz="1800" b="0" i="0" u="none" strike="noStrike" noProof="0">
                          <a:solidFill>
                            <a:srgbClr val="FF0000"/>
                          </a:solidFill>
                          <a:effectLst/>
                          <a:latin typeface="Arial"/>
                        </a:rPr>
                        <a:t>9F</a:t>
                      </a:r>
                      <a:r>
                        <a:rPr lang="en-US" sz="1800" b="0" i="0" u="none" strike="noStrike" noProof="0">
                          <a:solidFill>
                            <a:schemeClr val="tx1"/>
                          </a:solidFill>
                          <a:effectLst/>
                          <a:latin typeface="Arial"/>
                        </a:rPr>
                        <a:t>126626</a:t>
                      </a:r>
                      <a:endParaRPr lang="vi-VN" sz="1800" b="0">
                        <a:solidFill>
                          <a:schemeClr val="tx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0">
                      <a:noFill/>
                    </a:lnB>
                    <a:noFill/>
                  </a:tcPr>
                </a:tc>
                <a:tc>
                  <a:txBody>
                    <a:bodyPr/>
                    <a:lstStyle/>
                    <a:p>
                      <a:pPr marL="0" lvl="0" algn="ctr">
                        <a:spcBef>
                          <a:spcPts val="0"/>
                        </a:spcBef>
                        <a:spcAft>
                          <a:spcPts val="0"/>
                        </a:spcAft>
                        <a:buNone/>
                      </a:pPr>
                      <a:r>
                        <a:rPr lang="en-US" sz="1800" b="0" i="0" u="none" strike="noStrike" noProof="0">
                          <a:solidFill>
                            <a:schemeClr val="tx1"/>
                          </a:solidFill>
                          <a:effectLst/>
                          <a:latin typeface="Arial"/>
                        </a:rPr>
                        <a:t>5</a:t>
                      </a:r>
                      <a:r>
                        <a:rPr lang="en-US" sz="1800" b="0" i="0" u="none" strike="noStrike" noProof="0">
                          <a:solidFill>
                            <a:srgbClr val="FF0000"/>
                          </a:solidFill>
                          <a:effectLst/>
                          <a:latin typeface="Arial"/>
                        </a:rPr>
                        <a:t>9F</a:t>
                      </a:r>
                      <a:r>
                        <a:rPr lang="en-US" sz="1800" b="0" i="0" u="none" strike="noStrike" noProof="0">
                          <a:solidFill>
                            <a:schemeClr val="tx1"/>
                          </a:solidFill>
                          <a:effectLst/>
                          <a:latin typeface="Arial"/>
                        </a:rPr>
                        <a:t>126626</a:t>
                      </a:r>
                      <a:endParaRPr lang="vi-VN" sz="1800" b="0">
                        <a:solidFill>
                          <a:schemeClr val="tx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0">
                      <a:noFill/>
                    </a:lnB>
                    <a:noFill/>
                  </a:tcPr>
                </a:tc>
                <a:extLst>
                  <a:ext uri="{0D108BD9-81ED-4DB2-BD59-A6C34878D82A}">
                    <a16:rowId xmlns:a16="http://schemas.microsoft.com/office/drawing/2014/main" val="3214630238"/>
                  </a:ext>
                </a:extLst>
              </a:tr>
              <a:tr h="370838">
                <a:tc>
                  <a:txBody>
                    <a:bodyPr/>
                    <a:lstStyle/>
                    <a:p>
                      <a:pPr marL="0" lvl="0" algn="l">
                        <a:spcBef>
                          <a:spcPts val="0"/>
                        </a:spcBef>
                        <a:spcAft>
                          <a:spcPts val="0"/>
                        </a:spcAft>
                        <a:buNone/>
                      </a:pPr>
                      <a:endParaRPr lang="en-US" sz="1800" b="0" i="0" u="none" strike="noStrike">
                        <a:effectLst/>
                        <a:latin typeface="Arial"/>
                      </a:endParaRPr>
                    </a:p>
                  </a:txBody>
                  <a:tcPr>
                    <a:lnL w="12700">
                      <a:solidFill>
                        <a:srgbClr val="FFFFFF"/>
                      </a:solidFill>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a:solidFill>
                        <a:schemeClr val="tx1"/>
                      </a:solidFill>
                    </a:lnB>
                    <a:noFill/>
                  </a:tcPr>
                </a:tc>
                <a:tc>
                  <a:txBody>
                    <a:bodyPr/>
                    <a:lstStyle/>
                    <a:p>
                      <a:pPr marL="0" lvl="0" algn="l">
                        <a:spcBef>
                          <a:spcPts val="0"/>
                        </a:spcBef>
                        <a:spcAft>
                          <a:spcPts val="0"/>
                        </a:spcAft>
                        <a:buNone/>
                      </a:pPr>
                      <a:endParaRPr lang="en-US" sz="1800" b="0" i="0" u="none" strike="noStrike">
                        <a:effectLs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a:solidFill>
                        <a:schemeClr val="tx1"/>
                      </a:solidFill>
                    </a:lnB>
                    <a:noFill/>
                  </a:tcPr>
                </a:tc>
                <a:tc>
                  <a:txBody>
                    <a:bodyPr/>
                    <a:lstStyle/>
                    <a:p>
                      <a:pPr marL="0" lvl="0" algn="l">
                        <a:spcBef>
                          <a:spcPts val="0"/>
                        </a:spcBef>
                        <a:spcAft>
                          <a:spcPts val="0"/>
                        </a:spcAft>
                        <a:buNone/>
                      </a:pPr>
                      <a:endParaRPr lang="en-US" sz="1800" b="0" i="0" u="none" strike="noStrike">
                        <a:effectLs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a:solidFill>
                        <a:schemeClr val="tx1"/>
                      </a:solidFill>
                    </a:lnB>
                    <a:noFill/>
                  </a:tcPr>
                </a:tc>
                <a:tc>
                  <a:txBody>
                    <a:bodyPr/>
                    <a:lstStyle/>
                    <a:p>
                      <a:pPr marL="0" lvl="0" algn="l">
                        <a:spcBef>
                          <a:spcPts val="0"/>
                        </a:spcBef>
                        <a:spcAft>
                          <a:spcPts val="0"/>
                        </a:spcAft>
                        <a:buNone/>
                      </a:pPr>
                      <a:endParaRPr lang="en-US" sz="1800" b="0" i="0" u="none" strike="noStrike">
                        <a:effectLs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a:solidFill>
                        <a:schemeClr val="tx1"/>
                      </a:solidFill>
                    </a:lnB>
                    <a:noFill/>
                  </a:tcPr>
                </a:tc>
                <a:tc>
                  <a:txBody>
                    <a:bodyPr/>
                    <a:lstStyle/>
                    <a:p>
                      <a:pPr marL="0" lvl="0" algn="l">
                        <a:spcBef>
                          <a:spcPts val="0"/>
                        </a:spcBef>
                        <a:spcAft>
                          <a:spcPts val="0"/>
                        </a:spcAft>
                        <a:buNone/>
                      </a:pPr>
                      <a:endParaRPr lang="en-US" sz="1800" b="0" i="0" u="none" strike="noStrike">
                        <a:effectLs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a:solidFill>
                        <a:schemeClr val="tx1"/>
                      </a:solidFill>
                    </a:lnB>
                    <a:noFill/>
                  </a:tcPr>
                </a:tc>
                <a:tc>
                  <a:txBody>
                    <a:bodyPr/>
                    <a:lstStyle/>
                    <a:p>
                      <a:pPr marL="0" lvl="0" algn="l">
                        <a:spcBef>
                          <a:spcPts val="0"/>
                        </a:spcBef>
                        <a:spcAft>
                          <a:spcPts val="0"/>
                        </a:spcAft>
                        <a:buNone/>
                      </a:pPr>
                      <a:endParaRPr lang="en-US" sz="1800" b="0" i="0" u="none" strike="noStrike">
                        <a:effectLs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1742656908"/>
                  </a:ext>
                </a:extLst>
              </a:tr>
              <a:tr h="370838">
                <a:tc>
                  <a:txBody>
                    <a:bodyPr/>
                    <a:lstStyle/>
                    <a:p>
                      <a:pPr marL="0" lvl="0" algn="l">
                        <a:spcBef>
                          <a:spcPts val="0"/>
                        </a:spcBef>
                        <a:spcAft>
                          <a:spcPts val="0"/>
                        </a:spcAft>
                        <a:buNone/>
                      </a:pPr>
                      <a:endParaRPr lang="en-US" sz="1800" b="0" i="0" u="none" strike="noStrike">
                        <a:effectLst/>
                        <a:latin typeface="Arial"/>
                      </a:endParaRPr>
                    </a:p>
                  </a:txBody>
                  <a:tcPr>
                    <a:lnL w="0">
                      <a:noFill/>
                    </a:lnL>
                    <a:lnR w="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0">
                      <a:noFill/>
                    </a:lnB>
                    <a:noFill/>
                  </a:tcPr>
                </a:tc>
                <a:tc>
                  <a:txBody>
                    <a:bodyPr/>
                    <a:lstStyle/>
                    <a:p>
                      <a:pPr marL="0" lvl="0" algn="l">
                        <a:spcBef>
                          <a:spcPts val="0"/>
                        </a:spcBef>
                        <a:spcAft>
                          <a:spcPts val="0"/>
                        </a:spcAft>
                        <a:buNone/>
                      </a:pPr>
                      <a:endParaRPr lang="en-US" sz="1800" b="0" i="0" u="none" strike="noStrike">
                        <a:effectLst/>
                        <a:latin typeface="Arial"/>
                      </a:endParaR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0">
                      <a:noFill/>
                    </a:lnB>
                    <a:noFill/>
                  </a:tcPr>
                </a:tc>
                <a:tc>
                  <a:txBody>
                    <a:bodyPr/>
                    <a:lstStyle/>
                    <a:p>
                      <a:pPr marL="0" lvl="0" algn="l">
                        <a:spcBef>
                          <a:spcPts val="0"/>
                        </a:spcBef>
                        <a:spcAft>
                          <a:spcPts val="0"/>
                        </a:spcAft>
                        <a:buNone/>
                      </a:pPr>
                      <a:endParaRPr lang="en-US" sz="1800" b="0" i="0" u="none" strike="noStrike">
                        <a:effectLst/>
                        <a:latin typeface="Arial"/>
                      </a:endParaR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0">
                      <a:noFill/>
                    </a:lnB>
                    <a:noFill/>
                  </a:tcPr>
                </a:tc>
                <a:tc>
                  <a:txBody>
                    <a:bodyPr/>
                    <a:lstStyle/>
                    <a:p>
                      <a:pPr marL="0" lvl="0" algn="l">
                        <a:spcBef>
                          <a:spcPts val="0"/>
                        </a:spcBef>
                        <a:spcAft>
                          <a:spcPts val="0"/>
                        </a:spcAft>
                        <a:buNone/>
                      </a:pPr>
                      <a:endParaRPr lang="en-US" sz="1800" b="0" i="0" u="none" strike="noStrike">
                        <a:effectLst/>
                        <a:latin typeface="Arial"/>
                      </a:endParaR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0">
                      <a:noFill/>
                    </a:lnB>
                    <a:noFill/>
                  </a:tcPr>
                </a:tc>
                <a:tc>
                  <a:txBody>
                    <a:bodyPr/>
                    <a:lstStyle/>
                    <a:p>
                      <a:pPr marL="0" lvl="0" algn="l">
                        <a:spcBef>
                          <a:spcPts val="0"/>
                        </a:spcBef>
                        <a:spcAft>
                          <a:spcPts val="0"/>
                        </a:spcAft>
                        <a:buNone/>
                      </a:pPr>
                      <a:endParaRPr lang="en-US" sz="1800" b="0" i="0" u="none" strike="noStrike">
                        <a:effectLst/>
                        <a:latin typeface="Arial"/>
                      </a:endParaR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0">
                      <a:noFill/>
                    </a:lnB>
                    <a:noFill/>
                  </a:tcPr>
                </a:tc>
                <a:tc>
                  <a:txBody>
                    <a:bodyPr/>
                    <a:lstStyle/>
                    <a:p>
                      <a:pPr marL="0" lvl="0" algn="l">
                        <a:spcBef>
                          <a:spcPts val="0"/>
                        </a:spcBef>
                        <a:spcAft>
                          <a:spcPts val="0"/>
                        </a:spcAft>
                        <a:buNone/>
                      </a:pPr>
                      <a:endParaRPr lang="en-US" sz="1800" b="0" i="0" u="none" strike="noStrike">
                        <a:effectLst/>
                        <a:latin typeface="Arial"/>
                      </a:endParaRPr>
                    </a:p>
                  </a:txBody>
                  <a:tcPr>
                    <a:lnL w="0" cap="flat" cmpd="sng" algn="ctr">
                      <a:noFill/>
                      <a:prstDash val="solid"/>
                      <a:round/>
                      <a:headEnd type="none" w="med" len="med"/>
                      <a:tailEnd type="none" w="med" len="med"/>
                    </a:lnL>
                    <a:lnR w="0">
                      <a:noFill/>
                    </a:lnR>
                    <a:lnT w="12700" cap="flat" cmpd="sng" algn="ctr">
                      <a:solidFill>
                        <a:schemeClr val="tx1"/>
                      </a:solidFill>
                      <a:prstDash val="solid"/>
                      <a:round/>
                      <a:headEnd type="none" w="med" len="med"/>
                      <a:tailEnd type="none" w="med" len="med"/>
                    </a:lnT>
                    <a:lnB w="0">
                      <a:noFill/>
                    </a:lnB>
                    <a:noFill/>
                  </a:tcPr>
                </a:tc>
                <a:extLst>
                  <a:ext uri="{0D108BD9-81ED-4DB2-BD59-A6C34878D82A}">
                    <a16:rowId xmlns:a16="http://schemas.microsoft.com/office/drawing/2014/main" val="878259673"/>
                  </a:ext>
                </a:extLst>
              </a:tr>
              <a:tr h="370839">
                <a:tc>
                  <a:txBody>
                    <a:bodyPr/>
                    <a:lstStyle/>
                    <a:p>
                      <a:pPr marL="0" lvl="0" algn="l">
                        <a:spcBef>
                          <a:spcPts val="0"/>
                        </a:spcBef>
                        <a:spcAft>
                          <a:spcPts val="0"/>
                        </a:spcAft>
                        <a:buNone/>
                      </a:pPr>
                      <a:endParaRPr lang="en-US" sz="1800" b="0" i="0" u="none" strike="noStrike">
                        <a:effectLst/>
                        <a:latin typeface="Arial"/>
                      </a:endParaRPr>
                    </a:p>
                  </a:txBody>
                  <a:tcPr>
                    <a:lnL w="0">
                      <a:noFill/>
                    </a:lnL>
                    <a:lnR w="0" cap="flat" cmpd="sng" algn="ctr">
                      <a:noFill/>
                      <a:prstDash val="solid"/>
                      <a:round/>
                      <a:headEnd type="none" w="med" len="med"/>
                      <a:tailEnd type="none" w="med" len="med"/>
                    </a:lnR>
                    <a:lnT w="0" cap="flat" cmpd="sng" algn="ctr">
                      <a:noFill/>
                      <a:prstDash val="solid"/>
                      <a:round/>
                      <a:headEnd type="none" w="med" len="med"/>
                      <a:tailEnd type="none" w="med" len="med"/>
                    </a:lnT>
                    <a:lnB w="0">
                      <a:noFill/>
                    </a:lnB>
                    <a:noFill/>
                  </a:tcPr>
                </a:tc>
                <a:tc>
                  <a:txBody>
                    <a:bodyPr/>
                    <a:lstStyle/>
                    <a:p>
                      <a:pPr marL="0" lvl="0" algn="l">
                        <a:spcBef>
                          <a:spcPts val="0"/>
                        </a:spcBef>
                        <a:spcAft>
                          <a:spcPts val="0"/>
                        </a:spcAft>
                        <a:buNone/>
                      </a:pPr>
                      <a:endParaRPr lang="en-US" sz="1800" b="0" i="0" u="none" strike="noStrike">
                        <a:effectLst/>
                        <a:latin typeface="Arial"/>
                      </a:endParaR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a:noFill/>
                    </a:lnB>
                    <a:noFill/>
                  </a:tcPr>
                </a:tc>
                <a:tc>
                  <a:txBody>
                    <a:bodyPr/>
                    <a:lstStyle/>
                    <a:p>
                      <a:pPr marL="0" lvl="0" algn="l">
                        <a:spcBef>
                          <a:spcPts val="0"/>
                        </a:spcBef>
                        <a:spcAft>
                          <a:spcPts val="0"/>
                        </a:spcAft>
                        <a:buNone/>
                      </a:pPr>
                      <a:r>
                        <a:rPr lang="en-US" sz="1800" b="0" i="0" u="none" strike="noStrike">
                          <a:effectLst/>
                          <a:latin typeface="Arial"/>
                        </a:rPr>
                        <a:t>63B963040</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a:noFill/>
                    </a:lnB>
                    <a:noFill/>
                  </a:tcPr>
                </a:tc>
                <a:tc>
                  <a:txBody>
                    <a:bodyPr/>
                    <a:lstStyle/>
                    <a:p>
                      <a:pPr marL="0" lvl="0" algn="l">
                        <a:spcBef>
                          <a:spcPts val="0"/>
                        </a:spcBef>
                        <a:spcAft>
                          <a:spcPts val="0"/>
                        </a:spcAft>
                        <a:buNone/>
                      </a:pPr>
                      <a:r>
                        <a:rPr lang="en-US" sz="1800" b="0" i="0" u="none" strike="noStrike" baseline="0" noProof="0">
                          <a:solidFill>
                            <a:schemeClr val="tx1"/>
                          </a:solidFill>
                          <a:effectLst/>
                          <a:latin typeface="Arial"/>
                        </a:rPr>
                        <a:t>63</a:t>
                      </a:r>
                      <a:r>
                        <a:rPr lang="en-US" sz="1800" b="0" i="0" u="none" strike="noStrike" baseline="0" noProof="0">
                          <a:solidFill>
                            <a:schemeClr val="accent1"/>
                          </a:solidFill>
                          <a:effectLst/>
                          <a:latin typeface="Arial"/>
                        </a:rPr>
                        <a:t>8</a:t>
                      </a:r>
                      <a:r>
                        <a:rPr lang="en-US" sz="1800" b="0" i="0" u="none" strike="noStrike" baseline="0" noProof="0">
                          <a:solidFill>
                            <a:schemeClr val="tx1"/>
                          </a:solidFill>
                          <a:effectLst/>
                          <a:latin typeface="Arial"/>
                        </a:rPr>
                        <a:t>963040</a:t>
                      </a:r>
                      <a:endParaRPr lang="vi-VN">
                        <a:solidFill>
                          <a:schemeClr val="tx1"/>
                        </a:solidFill>
                      </a:endParaR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a:noFill/>
                    </a:lnB>
                    <a:noFill/>
                  </a:tcPr>
                </a:tc>
                <a:tc>
                  <a:txBody>
                    <a:bodyPr/>
                    <a:lstStyle/>
                    <a:p>
                      <a:pPr marL="0" lvl="0" algn="l">
                        <a:spcBef>
                          <a:spcPts val="0"/>
                        </a:spcBef>
                        <a:spcAft>
                          <a:spcPts val="0"/>
                        </a:spcAft>
                        <a:buNone/>
                      </a:pPr>
                      <a:r>
                        <a:rPr lang="en-US" sz="1800" b="0" i="0" u="none" strike="noStrike" baseline="0" noProof="0">
                          <a:solidFill>
                            <a:srgbClr val="000000"/>
                          </a:solidFill>
                          <a:effectLst/>
                          <a:latin typeface="Arial"/>
                        </a:rPr>
                        <a:t>63B963040</a:t>
                      </a:r>
                      <a:endParaRPr lang="vi-VN"/>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a:noFill/>
                    </a:lnB>
                    <a:noFill/>
                  </a:tcPr>
                </a:tc>
                <a:tc>
                  <a:txBody>
                    <a:bodyPr/>
                    <a:lstStyle/>
                    <a:p>
                      <a:pPr marL="0" lvl="0" algn="l">
                        <a:spcBef>
                          <a:spcPts val="0"/>
                        </a:spcBef>
                        <a:spcAft>
                          <a:spcPts val="0"/>
                        </a:spcAft>
                        <a:buNone/>
                      </a:pPr>
                      <a:r>
                        <a:rPr lang="en-US" sz="1800" b="0" i="0" u="none" strike="noStrike" baseline="0" noProof="0">
                          <a:solidFill>
                            <a:srgbClr val="000000"/>
                          </a:solidFill>
                          <a:effectLst/>
                          <a:latin typeface="Arial"/>
                        </a:rPr>
                        <a:t>63B963040</a:t>
                      </a:r>
                      <a:endParaRPr lang="vi-VN"/>
                    </a:p>
                  </a:txBody>
                  <a:tcPr>
                    <a:lnL w="0" cap="flat" cmpd="sng" algn="ctr">
                      <a:noFill/>
                      <a:prstDash val="solid"/>
                      <a:round/>
                      <a:headEnd type="none" w="med" len="med"/>
                      <a:tailEnd type="none" w="med" len="med"/>
                    </a:lnL>
                    <a:lnR w="0">
                      <a:noFill/>
                    </a:lnR>
                    <a:lnT w="0" cap="flat" cmpd="sng" algn="ctr">
                      <a:noFill/>
                      <a:prstDash val="solid"/>
                      <a:round/>
                      <a:headEnd type="none" w="med" len="med"/>
                      <a:tailEnd type="none" w="med" len="med"/>
                    </a:lnT>
                    <a:lnB w="0">
                      <a:noFill/>
                    </a:lnB>
                    <a:noFill/>
                  </a:tcPr>
                </a:tc>
                <a:extLst>
                  <a:ext uri="{0D108BD9-81ED-4DB2-BD59-A6C34878D82A}">
                    <a16:rowId xmlns:a16="http://schemas.microsoft.com/office/drawing/2014/main" val="1516273135"/>
                  </a:ext>
                </a:extLst>
              </a:tr>
              <a:tr h="370838">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0">
                      <a:noFill/>
                    </a:lnT>
                    <a:lnB w="12700">
                      <a:solidFill>
                        <a:schemeClr val="tx1"/>
                      </a:solidFill>
                    </a:lnB>
                    <a:noFill/>
                  </a:tcPr>
                </a:tc>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0">
                      <a:noFill/>
                    </a:lnT>
                    <a:lnB w="12700">
                      <a:solidFill>
                        <a:schemeClr val="tx1"/>
                      </a:solidFill>
                    </a:lnB>
                    <a:noFill/>
                  </a:tcPr>
                </a:tc>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0">
                      <a:noFill/>
                    </a:lnT>
                    <a:lnB w="12700">
                      <a:solidFill>
                        <a:schemeClr val="tx1"/>
                      </a:solidFill>
                    </a:lnB>
                    <a:noFill/>
                  </a:tcPr>
                </a:tc>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0">
                      <a:noFill/>
                    </a:lnT>
                    <a:lnB w="12700">
                      <a:solidFill>
                        <a:schemeClr val="tx1"/>
                      </a:solidFill>
                    </a:lnB>
                    <a:noFill/>
                  </a:tcPr>
                </a:tc>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0">
                      <a:noFill/>
                    </a:lnT>
                    <a:lnB w="12700">
                      <a:solidFill>
                        <a:schemeClr val="tx1"/>
                      </a:solidFill>
                    </a:lnB>
                    <a:noFill/>
                  </a:tcPr>
                </a:tc>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0">
                      <a:noFill/>
                    </a:lnT>
                    <a:lnB w="12700">
                      <a:solidFill>
                        <a:schemeClr val="tx1"/>
                      </a:solidFill>
                    </a:lnB>
                    <a:noFill/>
                  </a:tcPr>
                </a:tc>
                <a:extLst>
                  <a:ext uri="{0D108BD9-81ED-4DB2-BD59-A6C34878D82A}">
                    <a16:rowId xmlns:a16="http://schemas.microsoft.com/office/drawing/2014/main" val="2120980104"/>
                  </a:ext>
                </a:extLst>
              </a:tr>
              <a:tr h="370838">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12700">
                      <a:solidFill>
                        <a:schemeClr val="tx1"/>
                      </a:solidFill>
                    </a:lnT>
                    <a:lnB w="0">
                      <a:noFill/>
                    </a:lnB>
                    <a:noFill/>
                  </a:tcPr>
                </a:tc>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12700">
                      <a:solidFill>
                        <a:schemeClr val="tx1"/>
                      </a:solidFill>
                    </a:lnT>
                    <a:lnB w="0">
                      <a:noFill/>
                    </a:lnB>
                    <a:noFill/>
                  </a:tcPr>
                </a:tc>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12700">
                      <a:solidFill>
                        <a:schemeClr val="tx1"/>
                      </a:solidFill>
                    </a:lnT>
                    <a:lnB w="0">
                      <a:noFill/>
                    </a:lnB>
                    <a:noFill/>
                  </a:tcPr>
                </a:tc>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12700">
                      <a:solidFill>
                        <a:schemeClr val="tx1"/>
                      </a:solidFill>
                    </a:lnT>
                    <a:lnB w="0">
                      <a:noFill/>
                    </a:lnB>
                    <a:noFill/>
                  </a:tcPr>
                </a:tc>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12700">
                      <a:solidFill>
                        <a:schemeClr val="tx1"/>
                      </a:solidFill>
                    </a:lnT>
                    <a:lnB w="0">
                      <a:noFill/>
                    </a:lnB>
                    <a:noFill/>
                  </a:tcPr>
                </a:tc>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12700">
                      <a:solidFill>
                        <a:schemeClr val="tx1"/>
                      </a:solidFill>
                    </a:lnT>
                    <a:lnB w="0">
                      <a:noFill/>
                    </a:lnB>
                    <a:noFill/>
                  </a:tcPr>
                </a:tc>
                <a:extLst>
                  <a:ext uri="{0D108BD9-81ED-4DB2-BD59-A6C34878D82A}">
                    <a16:rowId xmlns:a16="http://schemas.microsoft.com/office/drawing/2014/main" val="2833276695"/>
                  </a:ext>
                </a:extLst>
              </a:tr>
              <a:tr h="370839">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0">
                      <a:noFill/>
                    </a:lnT>
                    <a:lnB w="0">
                      <a:noFill/>
                    </a:lnB>
                    <a:noFill/>
                  </a:tcPr>
                </a:tc>
                <a:tc>
                  <a:txBody>
                    <a:bodyPr/>
                    <a:lstStyle/>
                    <a:p>
                      <a:pPr marL="0" lvl="0" algn="l">
                        <a:spcBef>
                          <a:spcPts val="0"/>
                        </a:spcBef>
                        <a:spcAft>
                          <a:spcPts val="0"/>
                        </a:spcAft>
                        <a:buNone/>
                      </a:pPr>
                      <a:endParaRPr lang="en-US" sz="1800" b="0" i="0" u="none" strike="noStrike">
                        <a:effectLst/>
                        <a:latin typeface="Arial"/>
                      </a:endParaRPr>
                    </a:p>
                  </a:txBody>
                  <a:tcPr>
                    <a:lnL w="0">
                      <a:noFill/>
                    </a:lnL>
                    <a:lnR w="0">
                      <a:noFill/>
                    </a:lnR>
                    <a:lnT w="0">
                      <a:noFill/>
                    </a:lnT>
                    <a:lnB w="0">
                      <a:noFill/>
                    </a:lnB>
                    <a:noFill/>
                  </a:tcPr>
                </a:tc>
                <a:tc>
                  <a:txBody>
                    <a:bodyPr/>
                    <a:lstStyle/>
                    <a:p>
                      <a:pPr marL="0" lvl="0" algn="l">
                        <a:spcBef>
                          <a:spcPts val="0"/>
                        </a:spcBef>
                        <a:spcAft>
                          <a:spcPts val="0"/>
                        </a:spcAft>
                        <a:buNone/>
                      </a:pPr>
                      <a:r>
                        <a:rPr lang="en-US" sz="1800" b="0" i="0" u="none" strike="noStrike">
                          <a:effectLst/>
                          <a:latin typeface="Arial"/>
                        </a:rPr>
                        <a:t>53X66011</a:t>
                      </a:r>
                    </a:p>
                  </a:txBody>
                  <a:tcPr>
                    <a:lnL w="0">
                      <a:noFill/>
                    </a:lnL>
                    <a:lnR w="0">
                      <a:noFill/>
                    </a:lnR>
                    <a:lnT w="0">
                      <a:noFill/>
                    </a:lnT>
                    <a:lnB w="0">
                      <a:noFill/>
                    </a:lnB>
                    <a:noFill/>
                  </a:tcPr>
                </a:tc>
                <a:tc>
                  <a:txBody>
                    <a:bodyPr/>
                    <a:lstStyle/>
                    <a:p>
                      <a:pPr marL="0" lvl="0" algn="l">
                        <a:spcBef>
                          <a:spcPts val="0"/>
                        </a:spcBef>
                        <a:spcAft>
                          <a:spcPts val="0"/>
                        </a:spcAft>
                        <a:buNone/>
                      </a:pPr>
                      <a:r>
                        <a:rPr lang="en-US" sz="1800" b="0" i="0" u="none" strike="noStrike" baseline="0" noProof="0">
                          <a:solidFill>
                            <a:schemeClr val="accent1"/>
                          </a:solidFill>
                          <a:effectLst/>
                          <a:latin typeface="Arial"/>
                        </a:rPr>
                        <a:t>6</a:t>
                      </a:r>
                      <a:r>
                        <a:rPr lang="en-US" sz="1800" b="0" i="0" u="none" strike="noStrike" baseline="0" noProof="0">
                          <a:solidFill>
                            <a:schemeClr val="tx1"/>
                          </a:solidFill>
                          <a:effectLst/>
                          <a:latin typeface="Arial"/>
                        </a:rPr>
                        <a:t>3X66011</a:t>
                      </a:r>
                      <a:endParaRPr lang="vi-VN">
                        <a:solidFill>
                          <a:schemeClr val="tx1"/>
                        </a:solidFill>
                      </a:endParaRPr>
                    </a:p>
                  </a:txBody>
                  <a:tcPr>
                    <a:lnL w="0">
                      <a:noFill/>
                    </a:lnL>
                    <a:lnR w="0">
                      <a:noFill/>
                    </a:lnR>
                    <a:lnT w="0">
                      <a:noFill/>
                    </a:lnT>
                    <a:lnB w="0">
                      <a:noFill/>
                    </a:lnB>
                    <a:noFill/>
                  </a:tcPr>
                </a:tc>
                <a:tc>
                  <a:txBody>
                    <a:bodyPr/>
                    <a:lstStyle/>
                    <a:p>
                      <a:pPr marL="0" lvl="0" algn="l">
                        <a:spcBef>
                          <a:spcPts val="0"/>
                        </a:spcBef>
                        <a:spcAft>
                          <a:spcPts val="0"/>
                        </a:spcAft>
                        <a:buNone/>
                      </a:pPr>
                      <a:r>
                        <a:rPr lang="en-US" sz="1800" b="0" i="0" u="none" strike="noStrike" baseline="0" noProof="0">
                          <a:solidFill>
                            <a:schemeClr val="accent1"/>
                          </a:solidFill>
                          <a:effectLst/>
                          <a:latin typeface="Arial"/>
                        </a:rPr>
                        <a:t>8</a:t>
                      </a:r>
                      <a:r>
                        <a:rPr lang="en-US" sz="1800" b="0" i="0" u="none" strike="noStrike" baseline="0" noProof="0">
                          <a:solidFill>
                            <a:schemeClr val="tx1"/>
                          </a:solidFill>
                          <a:effectLst/>
                          <a:latin typeface="Arial"/>
                        </a:rPr>
                        <a:t>3X66011</a:t>
                      </a:r>
                      <a:endParaRPr lang="vi-VN">
                        <a:solidFill>
                          <a:schemeClr val="tx1"/>
                        </a:solidFill>
                      </a:endParaRPr>
                    </a:p>
                  </a:txBody>
                  <a:tcPr>
                    <a:lnL w="0">
                      <a:noFill/>
                    </a:lnL>
                    <a:lnR w="0">
                      <a:noFill/>
                    </a:lnR>
                    <a:lnT w="0">
                      <a:noFill/>
                    </a:lnT>
                    <a:lnB w="0">
                      <a:noFill/>
                    </a:lnB>
                    <a:noFill/>
                  </a:tcPr>
                </a:tc>
                <a:tc>
                  <a:txBody>
                    <a:bodyPr/>
                    <a:lstStyle/>
                    <a:p>
                      <a:pPr marL="0" lvl="0" algn="l">
                        <a:spcBef>
                          <a:spcPts val="0"/>
                        </a:spcBef>
                        <a:spcAft>
                          <a:spcPts val="0"/>
                        </a:spcAft>
                        <a:buNone/>
                      </a:pPr>
                      <a:r>
                        <a:rPr lang="en-US" sz="1800" b="0" i="0" u="none" strike="noStrike" baseline="0" noProof="0">
                          <a:solidFill>
                            <a:srgbClr val="000000"/>
                          </a:solidFill>
                          <a:effectLst/>
                          <a:latin typeface="Arial"/>
                        </a:rPr>
                        <a:t>53X66011</a:t>
                      </a:r>
                      <a:endParaRPr lang="vi-VN"/>
                    </a:p>
                  </a:txBody>
                  <a:tcPr>
                    <a:lnL w="0">
                      <a:noFill/>
                    </a:lnL>
                    <a:lnR w="0">
                      <a:noFill/>
                    </a:lnR>
                    <a:lnT w="0">
                      <a:noFill/>
                    </a:lnT>
                    <a:lnB w="0">
                      <a:noFill/>
                    </a:lnB>
                    <a:noFill/>
                  </a:tcPr>
                </a:tc>
                <a:extLst>
                  <a:ext uri="{0D108BD9-81ED-4DB2-BD59-A6C34878D82A}">
                    <a16:rowId xmlns:a16="http://schemas.microsoft.com/office/drawing/2014/main" val="2085475007"/>
                  </a:ext>
                </a:extLst>
              </a:tr>
              <a:tr h="370840">
                <a:tc>
                  <a:txBody>
                    <a:bodyPr/>
                    <a:lstStyle/>
                    <a:p>
                      <a:pPr marL="0" algn="l" rtl="0" eaLnBrk="1" fontAlgn="t" latinLnBrk="0" hangingPunct="1">
                        <a:spcBef>
                          <a:spcPts val="0"/>
                        </a:spcBef>
                        <a:spcAft>
                          <a:spcPts val="0"/>
                        </a:spcAft>
                      </a:pPr>
                      <a:endParaRPr lang="en-US" sz="1800" b="0" i="0" u="none" strike="noStrike">
                        <a:effectLst/>
                        <a:latin typeface="Arial" panose="020B0604020202020204" pitchFamily="34" charset="0"/>
                      </a:endParaR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endParaRPr lang="en-US" sz="1800" b="0" i="0" u="none" strike="noStrike">
                        <a:effectLst/>
                        <a:latin typeface="Arial" panose="020B0604020202020204" pitchFamily="34" charset="0"/>
                      </a:endParaR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endParaRPr lang="en-US" sz="1800" b="0" i="0" u="none" strike="noStrike">
                        <a:effectLst/>
                        <a:latin typeface="Arial" panose="020B0604020202020204" pitchFamily="34" charset="0"/>
                      </a:endParaR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endParaRPr lang="en-US" sz="1800" b="0" i="0" u="none" strike="noStrike">
                        <a:effectLst/>
                        <a:latin typeface="Arial" panose="020B0604020202020204" pitchFamily="34" charset="0"/>
                      </a:endParaR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endParaRPr lang="en-US" sz="1800" b="0" i="0" u="none" strike="noStrike">
                        <a:effectLst/>
                        <a:latin typeface="Arial" panose="020B0604020202020204" pitchFamily="34" charset="0"/>
                      </a:endParaR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algn="l" rtl="0">
                        <a:spcBef>
                          <a:spcPts val="0"/>
                        </a:spcBef>
                        <a:spcAft>
                          <a:spcPts val="0"/>
                        </a:spcAft>
                        <a:buNone/>
                      </a:pPr>
                      <a:endParaRPr lang="en-US" sz="1800" b="0" i="0" u="none" strike="noStrike">
                        <a:effectLst/>
                        <a:latin typeface="Arial"/>
                      </a:endParaR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478909191"/>
                  </a:ext>
                </a:extLst>
              </a:tr>
            </a:tbl>
          </a:graphicData>
        </a:graphic>
      </p:graphicFrame>
      <p:pic>
        <p:nvPicPr>
          <p:cNvPr id="3" name="Hình ảnh 2" descr="Không có mô tả.">
            <a:extLst>
              <a:ext uri="{FF2B5EF4-FFF2-40B4-BE49-F238E27FC236}">
                <a16:creationId xmlns:a16="http://schemas.microsoft.com/office/drawing/2014/main" id="{B81C1536-94B7-69E8-E0A0-FFF122248C01}"/>
              </a:ext>
            </a:extLst>
          </p:cNvPr>
          <p:cNvPicPr>
            <a:picLocks noChangeAspect="1"/>
          </p:cNvPicPr>
          <p:nvPr/>
        </p:nvPicPr>
        <p:blipFill>
          <a:blip r:embed="rId2"/>
          <a:stretch>
            <a:fillRect/>
          </a:stretch>
        </p:blipFill>
        <p:spPr>
          <a:xfrm>
            <a:off x="404812" y="1738873"/>
            <a:ext cx="1153645" cy="995642"/>
          </a:xfrm>
          <a:prstGeom prst="rect">
            <a:avLst/>
          </a:prstGeom>
        </p:spPr>
      </p:pic>
      <p:pic>
        <p:nvPicPr>
          <p:cNvPr id="5" name="Hình ảnh 4" descr="Không có mô tả.">
            <a:extLst>
              <a:ext uri="{FF2B5EF4-FFF2-40B4-BE49-F238E27FC236}">
                <a16:creationId xmlns:a16="http://schemas.microsoft.com/office/drawing/2014/main" id="{74B48EAD-9770-EAF5-CB01-0151C3869CB5}"/>
              </a:ext>
            </a:extLst>
          </p:cNvPr>
          <p:cNvPicPr>
            <a:picLocks noChangeAspect="1"/>
          </p:cNvPicPr>
          <p:nvPr/>
        </p:nvPicPr>
        <p:blipFill>
          <a:blip r:embed="rId3"/>
          <a:stretch>
            <a:fillRect/>
          </a:stretch>
        </p:blipFill>
        <p:spPr>
          <a:xfrm>
            <a:off x="1763805" y="1733550"/>
            <a:ext cx="1223683" cy="997324"/>
          </a:xfrm>
          <a:prstGeom prst="rect">
            <a:avLst/>
          </a:prstGeom>
        </p:spPr>
      </p:pic>
      <p:pic>
        <p:nvPicPr>
          <p:cNvPr id="7" name="Hình ảnh 6" descr="Mở ảnh">
            <a:extLst>
              <a:ext uri="{FF2B5EF4-FFF2-40B4-BE49-F238E27FC236}">
                <a16:creationId xmlns:a16="http://schemas.microsoft.com/office/drawing/2014/main" id="{C1FC6360-2686-EDCD-9E24-08BE532E2950}"/>
              </a:ext>
            </a:extLst>
          </p:cNvPr>
          <p:cNvPicPr>
            <a:picLocks noChangeAspect="1"/>
          </p:cNvPicPr>
          <p:nvPr/>
        </p:nvPicPr>
        <p:blipFill>
          <a:blip r:embed="rId4"/>
          <a:stretch>
            <a:fillRect/>
          </a:stretch>
        </p:blipFill>
        <p:spPr>
          <a:xfrm>
            <a:off x="406492" y="2879631"/>
            <a:ext cx="1195107" cy="982195"/>
          </a:xfrm>
          <a:prstGeom prst="rect">
            <a:avLst/>
          </a:prstGeom>
        </p:spPr>
      </p:pic>
      <p:pic>
        <p:nvPicPr>
          <p:cNvPr id="8" name="Hình ảnh 7" descr="Mở ảnh">
            <a:extLst>
              <a:ext uri="{FF2B5EF4-FFF2-40B4-BE49-F238E27FC236}">
                <a16:creationId xmlns:a16="http://schemas.microsoft.com/office/drawing/2014/main" id="{290EEE1F-67E9-C869-12B0-69AA1051CF5C}"/>
              </a:ext>
            </a:extLst>
          </p:cNvPr>
          <p:cNvPicPr>
            <a:picLocks noChangeAspect="1"/>
          </p:cNvPicPr>
          <p:nvPr/>
        </p:nvPicPr>
        <p:blipFill>
          <a:blip r:embed="rId5"/>
          <a:stretch>
            <a:fillRect/>
          </a:stretch>
        </p:blipFill>
        <p:spPr>
          <a:xfrm>
            <a:off x="1799664" y="2881032"/>
            <a:ext cx="1187823" cy="979394"/>
          </a:xfrm>
          <a:prstGeom prst="rect">
            <a:avLst/>
          </a:prstGeom>
        </p:spPr>
      </p:pic>
      <p:pic>
        <p:nvPicPr>
          <p:cNvPr id="9" name="Hình ảnh 8" descr="Mở ảnh">
            <a:extLst>
              <a:ext uri="{FF2B5EF4-FFF2-40B4-BE49-F238E27FC236}">
                <a16:creationId xmlns:a16="http://schemas.microsoft.com/office/drawing/2014/main" id="{C93EDBC8-EF52-F57D-71A5-AF1EACE1F210}"/>
              </a:ext>
            </a:extLst>
          </p:cNvPr>
          <p:cNvPicPr>
            <a:picLocks noChangeAspect="1"/>
          </p:cNvPicPr>
          <p:nvPr/>
        </p:nvPicPr>
        <p:blipFill>
          <a:blip r:embed="rId6"/>
          <a:stretch>
            <a:fillRect/>
          </a:stretch>
        </p:blipFill>
        <p:spPr>
          <a:xfrm>
            <a:off x="409855" y="3943910"/>
            <a:ext cx="1206311" cy="1041025"/>
          </a:xfrm>
          <a:prstGeom prst="rect">
            <a:avLst/>
          </a:prstGeom>
        </p:spPr>
      </p:pic>
      <p:pic>
        <p:nvPicPr>
          <p:cNvPr id="10" name="Hình ảnh 9" descr="Mở ảnh">
            <a:extLst>
              <a:ext uri="{FF2B5EF4-FFF2-40B4-BE49-F238E27FC236}">
                <a16:creationId xmlns:a16="http://schemas.microsoft.com/office/drawing/2014/main" id="{6E3EBAD7-6F4F-7ED2-6EF8-C3ADE6CFFC04}"/>
              </a:ext>
            </a:extLst>
          </p:cNvPr>
          <p:cNvPicPr>
            <a:picLocks noChangeAspect="1"/>
          </p:cNvPicPr>
          <p:nvPr/>
        </p:nvPicPr>
        <p:blipFill>
          <a:blip r:embed="rId7"/>
          <a:stretch>
            <a:fillRect/>
          </a:stretch>
        </p:blipFill>
        <p:spPr>
          <a:xfrm>
            <a:off x="1781736" y="3947832"/>
            <a:ext cx="1187823" cy="1060075"/>
          </a:xfrm>
          <a:prstGeom prst="rect">
            <a:avLst/>
          </a:prstGeom>
        </p:spPr>
      </p:pic>
      <p:pic>
        <p:nvPicPr>
          <p:cNvPr id="11" name="Hình ảnh 10" descr="Không có mô tả.">
            <a:extLst>
              <a:ext uri="{FF2B5EF4-FFF2-40B4-BE49-F238E27FC236}">
                <a16:creationId xmlns:a16="http://schemas.microsoft.com/office/drawing/2014/main" id="{C209FABB-9EE8-770E-BA33-49B001EF9BAF}"/>
              </a:ext>
            </a:extLst>
          </p:cNvPr>
          <p:cNvPicPr>
            <a:picLocks noChangeAspect="1"/>
          </p:cNvPicPr>
          <p:nvPr/>
        </p:nvPicPr>
        <p:blipFill>
          <a:blip r:embed="rId8"/>
          <a:stretch>
            <a:fillRect/>
          </a:stretch>
        </p:blipFill>
        <p:spPr>
          <a:xfrm>
            <a:off x="407053" y="5058055"/>
            <a:ext cx="1193988" cy="1062878"/>
          </a:xfrm>
          <a:prstGeom prst="rect">
            <a:avLst/>
          </a:prstGeom>
        </p:spPr>
      </p:pic>
      <p:pic>
        <p:nvPicPr>
          <p:cNvPr id="12" name="Hình ảnh 11" descr="Mở ảnh">
            <a:extLst>
              <a:ext uri="{FF2B5EF4-FFF2-40B4-BE49-F238E27FC236}">
                <a16:creationId xmlns:a16="http://schemas.microsoft.com/office/drawing/2014/main" id="{672B2CBA-B17A-F9FE-7F21-722438D0E5AC}"/>
              </a:ext>
            </a:extLst>
          </p:cNvPr>
          <p:cNvPicPr>
            <a:picLocks noChangeAspect="1"/>
          </p:cNvPicPr>
          <p:nvPr/>
        </p:nvPicPr>
        <p:blipFill>
          <a:blip r:embed="rId9"/>
          <a:stretch>
            <a:fillRect/>
          </a:stretch>
        </p:blipFill>
        <p:spPr>
          <a:xfrm>
            <a:off x="1754842" y="5059455"/>
            <a:ext cx="1214719" cy="1051113"/>
          </a:xfrm>
          <a:prstGeom prst="rect">
            <a:avLst/>
          </a:prstGeom>
        </p:spPr>
      </p:pic>
    </p:spTree>
    <p:extLst>
      <p:ext uri="{BB962C8B-B14F-4D97-AF65-F5344CB8AC3E}">
        <p14:creationId xmlns:p14="http://schemas.microsoft.com/office/powerpoint/2010/main" val="27205734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lnSpcReduction="10000"/>
          </a:bodyPr>
          <a:lstStyle/>
          <a:p>
            <a:pPr marL="292735" indent="-292735" defTabSz="385571">
              <a:spcBef>
                <a:spcPts val="2700"/>
              </a:spcBef>
              <a:defRPr sz="1800"/>
            </a:pPr>
            <a:r>
              <a:rPr lang="vi-VN" sz="3000" b="1">
                <a:latin typeface="Arial"/>
                <a:cs typeface="Arial"/>
              </a:rPr>
              <a:t>Phần I: </a:t>
            </a:r>
            <a:r>
              <a:rPr lang="en-US" sz="3000" b="1" err="1">
                <a:latin typeface="Arial"/>
                <a:cs typeface="Arial"/>
              </a:rPr>
              <a:t>Giới</a:t>
            </a:r>
            <a:r>
              <a:rPr lang="en-US" sz="3000" b="1">
                <a:latin typeface="Arial"/>
                <a:cs typeface="Arial"/>
              </a:rPr>
              <a:t> </a:t>
            </a:r>
            <a:r>
              <a:rPr lang="en-US" sz="3000" b="1" err="1">
                <a:latin typeface="Arial"/>
                <a:cs typeface="Arial"/>
              </a:rPr>
              <a:t>thiệu</a:t>
            </a:r>
            <a:r>
              <a:rPr lang="en-US" sz="3000" b="1">
                <a:latin typeface="Arial"/>
                <a:cs typeface="Arial"/>
              </a:rPr>
              <a:t> </a:t>
            </a:r>
            <a:r>
              <a:rPr lang="en-US" sz="3000" b="1" err="1">
                <a:latin typeface="Arial"/>
                <a:cs typeface="Arial"/>
              </a:rPr>
              <a:t>bài</a:t>
            </a:r>
            <a:r>
              <a:rPr lang="en-US" sz="3000" b="1">
                <a:latin typeface="Arial"/>
                <a:cs typeface="Arial"/>
              </a:rPr>
              <a:t> </a:t>
            </a:r>
            <a:r>
              <a:rPr lang="en-US" sz="3000" b="1" err="1">
                <a:latin typeface="Arial"/>
                <a:cs typeface="Arial"/>
              </a:rPr>
              <a:t>toán</a:t>
            </a:r>
            <a:endParaRPr lang="en-US" sz="3000" b="1">
              <a:latin typeface="Arial"/>
              <a:cs typeface="Arial"/>
            </a:endParaRPr>
          </a:p>
          <a:p>
            <a:pPr marL="292735" indent="-292735" defTabSz="385571">
              <a:spcBef>
                <a:spcPts val="2700"/>
              </a:spcBef>
              <a:defRPr sz="1800"/>
            </a:pPr>
            <a:r>
              <a:rPr lang="en-US" sz="3000" b="1" err="1"/>
              <a:t>Phần</a:t>
            </a:r>
            <a:r>
              <a:rPr lang="en-US" sz="3000" b="1"/>
              <a:t> II: Giai </a:t>
            </a:r>
            <a:r>
              <a:rPr lang="en-US" sz="3000" b="1" err="1"/>
              <a:t>đoạn</a:t>
            </a:r>
            <a:r>
              <a:rPr lang="en-US" sz="3000" b="1"/>
              <a:t> </a:t>
            </a:r>
            <a:r>
              <a:rPr lang="en-US" sz="3000" b="1" err="1"/>
              <a:t>thực</a:t>
            </a:r>
            <a:r>
              <a:rPr lang="en-US" sz="3000" b="1"/>
              <a:t> </a:t>
            </a:r>
            <a:r>
              <a:rPr lang="en-US" sz="3000" b="1" err="1"/>
              <a:t>hiện</a:t>
            </a:r>
            <a:endParaRPr lang="en-US" sz="3000" b="1"/>
          </a:p>
          <a:p>
            <a:pPr marL="292735" indent="-292735" defTabSz="385571">
              <a:spcBef>
                <a:spcPts val="2700"/>
              </a:spcBef>
              <a:defRPr sz="1800"/>
            </a:pPr>
            <a:r>
              <a:rPr lang="en-US" sz="3000" b="1" err="1"/>
              <a:t>Phần</a:t>
            </a:r>
            <a:r>
              <a:rPr lang="en-US" sz="3000" b="1"/>
              <a:t> III: </a:t>
            </a:r>
            <a:r>
              <a:rPr lang="en-US" sz="3000" b="1" err="1"/>
              <a:t>Thực</a:t>
            </a:r>
            <a:r>
              <a:rPr lang="en-US" sz="3000" b="1"/>
              <a:t> </a:t>
            </a:r>
            <a:r>
              <a:rPr lang="en-US" sz="3000" b="1" err="1"/>
              <a:t>nghiệm</a:t>
            </a:r>
            <a:endParaRPr lang="en-US" sz="3000" b="1"/>
          </a:p>
          <a:p>
            <a:pPr marL="749935" lvl="1" indent="-292735" defTabSz="385571">
              <a:spcBef>
                <a:spcPts val="2700"/>
              </a:spcBef>
              <a:defRPr sz="1800"/>
            </a:pPr>
            <a:r>
              <a:rPr kumimoji="0" lang="en-US" sz="2500" b="1" i="0" u="none" strike="noStrike" kern="1200" cap="none" spc="0" normalizeH="0" baseline="0" noProof="0">
                <a:ln>
                  <a:noFill/>
                </a:ln>
                <a:solidFill>
                  <a:prstClr val="black"/>
                </a:solidFill>
                <a:effectLst/>
                <a:uLnTx/>
                <a:uFillTx/>
                <a:latin typeface="Arial"/>
                <a:ea typeface="+mn-ea"/>
                <a:cs typeface="Arial"/>
              </a:rPr>
              <a:t>1. Dataset</a:t>
            </a:r>
          </a:p>
          <a:p>
            <a:pPr marL="749935" lvl="1" indent="-292735" defTabSz="385571">
              <a:spcBef>
                <a:spcPts val="2700"/>
              </a:spcBef>
              <a:defRPr sz="1800"/>
            </a:pPr>
            <a:r>
              <a:rPr lang="en-US" sz="2500" b="1">
                <a:solidFill>
                  <a:prstClr val="black"/>
                </a:solidFill>
                <a:latin typeface="Arial"/>
                <a:cs typeface="Arial"/>
              </a:rPr>
              <a:t>2. </a:t>
            </a:r>
            <a:r>
              <a:rPr lang="en-US" sz="2500" b="1" err="1">
                <a:solidFill>
                  <a:prstClr val="black"/>
                </a:solidFill>
                <a:latin typeface="Arial"/>
                <a:cs typeface="Arial"/>
              </a:rPr>
              <a:t>Độ</a:t>
            </a:r>
            <a:r>
              <a:rPr lang="en-US" sz="2500" b="1">
                <a:solidFill>
                  <a:prstClr val="black"/>
                </a:solidFill>
                <a:latin typeface="Arial"/>
                <a:cs typeface="Arial"/>
              </a:rPr>
              <a:t> </a:t>
            </a:r>
            <a:r>
              <a:rPr lang="en-US" sz="2500" b="1" err="1">
                <a:solidFill>
                  <a:prstClr val="black"/>
                </a:solidFill>
                <a:latin typeface="Arial"/>
                <a:cs typeface="Arial"/>
              </a:rPr>
              <a:t>đo</a:t>
            </a:r>
            <a:r>
              <a:rPr lang="en-US" sz="2500" b="1">
                <a:solidFill>
                  <a:prstClr val="black"/>
                </a:solidFill>
                <a:latin typeface="Arial"/>
                <a:cs typeface="Arial"/>
              </a:rPr>
              <a:t> </a:t>
            </a:r>
            <a:r>
              <a:rPr lang="en-US" sz="2500" b="1" err="1">
                <a:solidFill>
                  <a:prstClr val="black"/>
                </a:solidFill>
                <a:latin typeface="Arial"/>
                <a:cs typeface="Arial"/>
              </a:rPr>
              <a:t>đánh</a:t>
            </a:r>
            <a:r>
              <a:rPr lang="en-US" sz="2500" b="1">
                <a:solidFill>
                  <a:prstClr val="black"/>
                </a:solidFill>
                <a:latin typeface="Arial"/>
                <a:cs typeface="Arial"/>
              </a:rPr>
              <a:t> </a:t>
            </a:r>
            <a:r>
              <a:rPr lang="en-US" sz="2500" b="1" err="1">
                <a:solidFill>
                  <a:prstClr val="black"/>
                </a:solidFill>
                <a:latin typeface="Arial"/>
                <a:cs typeface="Arial"/>
              </a:rPr>
              <a:t>giá</a:t>
            </a:r>
            <a:endParaRPr lang="en-US" sz="2500" b="1">
              <a:solidFill>
                <a:prstClr val="black"/>
              </a:solidFill>
              <a:latin typeface="Arial"/>
              <a:cs typeface="Arial"/>
            </a:endParaRPr>
          </a:p>
          <a:p>
            <a:pPr marL="749935" lvl="1" indent="-292735" defTabSz="385571">
              <a:spcBef>
                <a:spcPts val="2700"/>
              </a:spcBef>
              <a:defRPr sz="1800"/>
            </a:pPr>
            <a:r>
              <a:rPr kumimoji="0" lang="en-US" sz="2500" b="1" i="0" u="none" strike="noStrike" kern="1200" cap="none" spc="0" normalizeH="0" baseline="0" noProof="0">
                <a:ln>
                  <a:noFill/>
                </a:ln>
                <a:solidFill>
                  <a:prstClr val="black"/>
                </a:solidFill>
                <a:effectLst/>
                <a:uLnTx/>
                <a:uFillTx/>
                <a:latin typeface="Arial"/>
                <a:ea typeface="+mn-ea"/>
                <a:cs typeface="Arial"/>
              </a:rPr>
              <a:t>3. K</a:t>
            </a:r>
            <a:r>
              <a:rPr lang="en-US" sz="2500" b="1" err="1">
                <a:solidFill>
                  <a:prstClr val="black"/>
                </a:solidFill>
                <a:latin typeface="Arial"/>
                <a:cs typeface="Arial"/>
              </a:rPr>
              <a:t>ết</a:t>
            </a:r>
            <a:r>
              <a:rPr lang="en-US" sz="2500" b="1">
                <a:solidFill>
                  <a:prstClr val="black"/>
                </a:solidFill>
                <a:latin typeface="Arial"/>
                <a:cs typeface="Arial"/>
              </a:rPr>
              <a:t> </a:t>
            </a:r>
            <a:r>
              <a:rPr lang="en-US" sz="2500" b="1" err="1">
                <a:solidFill>
                  <a:prstClr val="black"/>
                </a:solidFill>
                <a:latin typeface="Arial"/>
                <a:cs typeface="Arial"/>
              </a:rPr>
              <a:t>quả</a:t>
            </a:r>
            <a:r>
              <a:rPr lang="en-US" sz="2500" b="1">
                <a:solidFill>
                  <a:prstClr val="black"/>
                </a:solidFill>
                <a:latin typeface="Arial"/>
                <a:cs typeface="Arial"/>
              </a:rPr>
              <a:t> </a:t>
            </a:r>
            <a:r>
              <a:rPr lang="en-US" sz="2500" b="1" err="1">
                <a:solidFill>
                  <a:prstClr val="black"/>
                </a:solidFill>
                <a:latin typeface="Arial"/>
                <a:cs typeface="Arial"/>
              </a:rPr>
              <a:t>đánh</a:t>
            </a:r>
            <a:r>
              <a:rPr lang="en-US" sz="2500" b="1">
                <a:solidFill>
                  <a:prstClr val="black"/>
                </a:solidFill>
                <a:latin typeface="Arial"/>
                <a:cs typeface="Arial"/>
              </a:rPr>
              <a:t> </a:t>
            </a:r>
            <a:r>
              <a:rPr lang="en-US" sz="2500" b="1" err="1">
                <a:solidFill>
                  <a:prstClr val="black"/>
                </a:solidFill>
                <a:latin typeface="Arial"/>
                <a:cs typeface="Arial"/>
              </a:rPr>
              <a:t>giá</a:t>
            </a:r>
            <a:r>
              <a:rPr lang="en-US" sz="2500" b="1">
                <a:solidFill>
                  <a:prstClr val="black"/>
                </a:solidFill>
                <a:latin typeface="Arial"/>
                <a:cs typeface="Arial"/>
              </a:rPr>
              <a:t> </a:t>
            </a:r>
          </a:p>
          <a:p>
            <a:pPr marL="749935" lvl="1" indent="-292735" defTabSz="385571">
              <a:spcBef>
                <a:spcPts val="2700"/>
              </a:spcBef>
              <a:defRPr sz="1800"/>
            </a:pPr>
            <a:r>
              <a:rPr lang="en-US" sz="2500" b="1">
                <a:solidFill>
                  <a:prstClr val="black"/>
                </a:solidFill>
                <a:latin typeface="Arial"/>
                <a:cs typeface="Arial"/>
              </a:rPr>
              <a:t>4. </a:t>
            </a:r>
            <a:r>
              <a:rPr lang="en-US" sz="2500" b="1" err="1">
                <a:solidFill>
                  <a:prstClr val="black"/>
                </a:solidFill>
                <a:latin typeface="Arial"/>
                <a:cs typeface="Arial"/>
              </a:rPr>
              <a:t>Hạn</a:t>
            </a:r>
            <a:r>
              <a:rPr lang="en-US" sz="2500" b="1">
                <a:solidFill>
                  <a:prstClr val="black"/>
                </a:solidFill>
                <a:latin typeface="Arial"/>
                <a:cs typeface="Arial"/>
              </a:rPr>
              <a:t> </a:t>
            </a:r>
            <a:r>
              <a:rPr lang="en-US" sz="2500" b="1" err="1">
                <a:solidFill>
                  <a:prstClr val="black"/>
                </a:solidFill>
                <a:latin typeface="Arial"/>
                <a:cs typeface="Arial"/>
              </a:rPr>
              <a:t>chế</a:t>
            </a:r>
            <a:endParaRPr lang="en-US" sz="2500" b="1">
              <a:solidFill>
                <a:prstClr val="black"/>
              </a:solidFill>
              <a:latin typeface="Arial"/>
              <a:cs typeface="Arial"/>
            </a:endParaRPr>
          </a:p>
          <a:p>
            <a:pPr marL="749935" lvl="1" indent="-292735" defTabSz="385571">
              <a:spcBef>
                <a:spcPts val="2700"/>
              </a:spcBef>
              <a:defRPr sz="1800"/>
            </a:pPr>
            <a:r>
              <a:rPr kumimoji="0" lang="en-US" sz="2500" b="1" i="0" u="none" strike="noStrike" kern="1200" cap="none" spc="0" normalizeH="0" baseline="0" noProof="0">
                <a:ln>
                  <a:noFill/>
                </a:ln>
                <a:solidFill>
                  <a:srgbClr val="FF0000"/>
                </a:solidFill>
                <a:effectLst/>
                <a:uLnTx/>
                <a:uFillTx/>
                <a:latin typeface="Arial"/>
                <a:ea typeface="+mn-ea"/>
                <a:cs typeface="Arial"/>
              </a:rPr>
              <a:t>5. </a:t>
            </a:r>
            <a:r>
              <a:rPr kumimoji="0" lang="en-US" sz="2500" b="1" i="0" u="none" strike="noStrike" kern="1200" cap="none" spc="0" normalizeH="0" baseline="0" noProof="0" err="1">
                <a:ln>
                  <a:noFill/>
                </a:ln>
                <a:solidFill>
                  <a:srgbClr val="FF0000"/>
                </a:solidFill>
                <a:effectLst/>
                <a:uLnTx/>
                <a:uFillTx/>
                <a:latin typeface="Arial"/>
                <a:ea typeface="+mn-ea"/>
                <a:cs typeface="Arial"/>
              </a:rPr>
              <a:t>Hướng</a:t>
            </a:r>
            <a:r>
              <a:rPr kumimoji="0" lang="en-US" sz="2500" b="1" i="0" u="none" strike="noStrike" kern="1200" cap="none" spc="0" normalizeH="0" baseline="0" noProof="0">
                <a:ln>
                  <a:noFill/>
                </a:ln>
                <a:solidFill>
                  <a:srgbClr val="FF0000"/>
                </a:solidFill>
                <a:effectLst/>
                <a:uLnTx/>
                <a:uFillTx/>
                <a:latin typeface="Arial"/>
                <a:ea typeface="+mn-ea"/>
                <a:cs typeface="Arial"/>
              </a:rPr>
              <a:t> </a:t>
            </a:r>
            <a:r>
              <a:rPr kumimoji="0" lang="en-US" sz="2500" b="1" i="0" u="none" strike="noStrike" kern="1200" cap="none" spc="0" normalizeH="0" baseline="0" noProof="0" err="1">
                <a:ln>
                  <a:noFill/>
                </a:ln>
                <a:solidFill>
                  <a:srgbClr val="FF0000"/>
                </a:solidFill>
                <a:effectLst/>
                <a:uLnTx/>
                <a:uFillTx/>
                <a:latin typeface="Arial"/>
                <a:ea typeface="+mn-ea"/>
                <a:cs typeface="Arial"/>
              </a:rPr>
              <a:t>phát</a:t>
            </a:r>
            <a:r>
              <a:rPr kumimoji="0" lang="en-US" sz="2500" b="1" i="0" u="none" strike="noStrike" kern="1200" cap="none" spc="0" normalizeH="0" baseline="0" noProof="0">
                <a:ln>
                  <a:noFill/>
                </a:ln>
                <a:solidFill>
                  <a:srgbClr val="FF0000"/>
                </a:solidFill>
                <a:effectLst/>
                <a:uLnTx/>
                <a:uFillTx/>
                <a:latin typeface="Arial"/>
                <a:ea typeface="+mn-ea"/>
                <a:cs typeface="Arial"/>
              </a:rPr>
              <a:t> </a:t>
            </a:r>
            <a:r>
              <a:rPr kumimoji="0" lang="en-US" sz="2500" b="1" i="0" u="none" strike="noStrike" kern="1200" cap="none" spc="0" normalizeH="0" baseline="0" noProof="0" err="1">
                <a:ln>
                  <a:noFill/>
                </a:ln>
                <a:solidFill>
                  <a:srgbClr val="FF0000"/>
                </a:solidFill>
                <a:effectLst/>
                <a:uLnTx/>
                <a:uFillTx/>
                <a:latin typeface="Arial"/>
                <a:ea typeface="+mn-ea"/>
                <a:cs typeface="Arial"/>
              </a:rPr>
              <a:t>triển</a:t>
            </a:r>
            <a:endParaRPr kumimoji="0" lang="en-US" sz="2500" b="1" i="0" u="none" strike="noStrike" kern="1200" cap="none" spc="0" normalizeH="0" baseline="0" noProof="0">
              <a:ln>
                <a:noFill/>
              </a:ln>
              <a:solidFill>
                <a:srgbClr val="FF0000"/>
              </a:solidFill>
              <a:effectLst/>
              <a:uLnTx/>
              <a:uFillTx/>
              <a:latin typeface="Arial"/>
              <a:ea typeface="+mn-ea"/>
              <a:cs typeface="Arial"/>
            </a:endParaRPr>
          </a:p>
          <a:p>
            <a:pPr marL="0" indent="0">
              <a:buNone/>
            </a:pPr>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44</a:t>
            </a:fld>
            <a:endParaRPr lang="en-US"/>
          </a:p>
        </p:txBody>
      </p:sp>
    </p:spTree>
    <p:extLst>
      <p:ext uri="{BB962C8B-B14F-4D97-AF65-F5344CB8AC3E}">
        <p14:creationId xmlns:p14="http://schemas.microsoft.com/office/powerpoint/2010/main" val="1454421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A7C0-64B7-486D-67A3-973D163E5E35}"/>
              </a:ext>
            </a:extLst>
          </p:cNvPr>
          <p:cNvSpPr>
            <a:spLocks noGrp="1"/>
          </p:cNvSpPr>
          <p:nvPr>
            <p:ph type="title"/>
          </p:nvPr>
        </p:nvSpPr>
        <p:spPr/>
        <p:txBody>
          <a:bodyPr/>
          <a:lstStyle/>
          <a:p>
            <a:r>
              <a:rPr lang="en-US" err="1"/>
              <a:t>Hướng</a:t>
            </a:r>
            <a:r>
              <a:rPr lang="en-US"/>
              <a:t> </a:t>
            </a:r>
            <a:r>
              <a:rPr lang="en-US" err="1"/>
              <a:t>phát</a:t>
            </a:r>
            <a:r>
              <a:rPr lang="en-US"/>
              <a:t> </a:t>
            </a:r>
            <a:r>
              <a:rPr lang="en-US" err="1"/>
              <a:t>triển</a:t>
            </a:r>
            <a:endParaRPr lang="en-US"/>
          </a:p>
        </p:txBody>
      </p:sp>
      <p:sp>
        <p:nvSpPr>
          <p:cNvPr id="3" name="Content Placeholder 2">
            <a:extLst>
              <a:ext uri="{FF2B5EF4-FFF2-40B4-BE49-F238E27FC236}">
                <a16:creationId xmlns:a16="http://schemas.microsoft.com/office/drawing/2014/main" id="{D31FDA19-84B4-1C1D-8D94-D171C888CAC3}"/>
              </a:ext>
            </a:extLst>
          </p:cNvPr>
          <p:cNvSpPr>
            <a:spLocks noGrp="1"/>
          </p:cNvSpPr>
          <p:nvPr>
            <p:ph idx="1"/>
          </p:nvPr>
        </p:nvSpPr>
        <p:spPr/>
        <p:txBody>
          <a:bodyPr/>
          <a:lstStyle/>
          <a:p>
            <a:r>
              <a:rPr lang="en-US" err="1"/>
              <a:t>Có</a:t>
            </a:r>
            <a:r>
              <a:rPr lang="en-US"/>
              <a:t> </a:t>
            </a:r>
            <a:r>
              <a:rPr lang="en-US" err="1"/>
              <a:t>thể</a:t>
            </a:r>
            <a:r>
              <a:rPr lang="en-US"/>
              <a:t> </a:t>
            </a:r>
            <a:r>
              <a:rPr lang="en-US" err="1"/>
              <a:t>phát</a:t>
            </a:r>
            <a:r>
              <a:rPr lang="en-US"/>
              <a:t> </a:t>
            </a:r>
            <a:r>
              <a:rPr lang="en-US" err="1"/>
              <a:t>hiện</a:t>
            </a:r>
            <a:r>
              <a:rPr lang="en-US"/>
              <a:t> </a:t>
            </a:r>
            <a:r>
              <a:rPr lang="en-US" err="1"/>
              <a:t>và</a:t>
            </a:r>
            <a:r>
              <a:rPr lang="en-US"/>
              <a:t> </a:t>
            </a:r>
            <a:r>
              <a:rPr lang="en-US" err="1"/>
              <a:t>nhận</a:t>
            </a:r>
            <a:r>
              <a:rPr lang="en-US"/>
              <a:t> </a:t>
            </a:r>
            <a:r>
              <a:rPr lang="en-US" err="1"/>
              <a:t>diện</a:t>
            </a:r>
            <a:r>
              <a:rPr lang="en-US"/>
              <a:t> </a:t>
            </a:r>
            <a:r>
              <a:rPr lang="en-US" err="1"/>
              <a:t>các</a:t>
            </a:r>
            <a:r>
              <a:rPr lang="en-US"/>
              <a:t> </a:t>
            </a:r>
            <a:r>
              <a:rPr lang="en-US" err="1"/>
              <a:t>loại</a:t>
            </a:r>
            <a:r>
              <a:rPr lang="en-US"/>
              <a:t> </a:t>
            </a:r>
            <a:r>
              <a:rPr lang="en-US" err="1"/>
              <a:t>xe</a:t>
            </a:r>
            <a:r>
              <a:rPr lang="en-US"/>
              <a:t> </a:t>
            </a:r>
            <a:r>
              <a:rPr lang="en-US" err="1"/>
              <a:t>khác</a:t>
            </a:r>
            <a:r>
              <a:rPr lang="en-US"/>
              <a:t>.</a:t>
            </a:r>
          </a:p>
          <a:p>
            <a:r>
              <a:rPr lang="en-US" err="1"/>
              <a:t>Phát</a:t>
            </a:r>
            <a:r>
              <a:rPr lang="en-US"/>
              <a:t> </a:t>
            </a:r>
            <a:r>
              <a:rPr lang="en-US" err="1"/>
              <a:t>triển</a:t>
            </a:r>
            <a:r>
              <a:rPr lang="en-US"/>
              <a:t> </a:t>
            </a:r>
            <a:r>
              <a:rPr lang="en-US" err="1"/>
              <a:t>mô</a:t>
            </a:r>
            <a:r>
              <a:rPr lang="en-US"/>
              <a:t> </a:t>
            </a:r>
            <a:r>
              <a:rPr lang="en-US" err="1"/>
              <a:t>hình</a:t>
            </a:r>
            <a:r>
              <a:rPr lang="en-US"/>
              <a:t> </a:t>
            </a:r>
            <a:r>
              <a:rPr lang="en-US" err="1"/>
              <a:t>có</a:t>
            </a:r>
            <a:r>
              <a:rPr lang="en-US"/>
              <a:t> </a:t>
            </a:r>
            <a:r>
              <a:rPr lang="en-US" err="1"/>
              <a:t>thể</a:t>
            </a:r>
            <a:r>
              <a:rPr lang="en-US"/>
              <a:t> </a:t>
            </a:r>
            <a:r>
              <a:rPr lang="en-US" err="1"/>
              <a:t>hoạt</a:t>
            </a:r>
            <a:r>
              <a:rPr lang="en-US"/>
              <a:t> </a:t>
            </a:r>
            <a:r>
              <a:rPr lang="en-US" err="1"/>
              <a:t>động</a:t>
            </a:r>
            <a:r>
              <a:rPr lang="en-US"/>
              <a:t> </a:t>
            </a:r>
            <a:r>
              <a:rPr lang="en-US" err="1"/>
              <a:t>tốt</a:t>
            </a:r>
            <a:r>
              <a:rPr lang="en-US"/>
              <a:t> </a:t>
            </a:r>
            <a:r>
              <a:rPr lang="en-US" err="1"/>
              <a:t>hơn</a:t>
            </a:r>
            <a:r>
              <a:rPr lang="en-US"/>
              <a:t> </a:t>
            </a:r>
            <a:r>
              <a:rPr lang="en-US" err="1"/>
              <a:t>trên</a:t>
            </a:r>
            <a:r>
              <a:rPr lang="en-US"/>
              <a:t> </a:t>
            </a:r>
            <a:r>
              <a:rPr lang="en-US" err="1"/>
              <a:t>các</a:t>
            </a:r>
            <a:r>
              <a:rPr lang="en-US"/>
              <a:t> </a:t>
            </a:r>
            <a:r>
              <a:rPr lang="en-US" err="1"/>
              <a:t>tác</a:t>
            </a:r>
            <a:r>
              <a:rPr lang="en-US"/>
              <a:t> </a:t>
            </a:r>
            <a:r>
              <a:rPr lang="en-US" err="1"/>
              <a:t>nhân</a:t>
            </a:r>
            <a:r>
              <a:rPr lang="en-US"/>
              <a:t> </a:t>
            </a:r>
            <a:r>
              <a:rPr lang="en-US" err="1"/>
              <a:t>của</a:t>
            </a:r>
            <a:r>
              <a:rPr lang="en-US"/>
              <a:t> </a:t>
            </a:r>
            <a:r>
              <a:rPr lang="en-US" err="1"/>
              <a:t>môi</a:t>
            </a:r>
            <a:r>
              <a:rPr lang="en-US"/>
              <a:t> </a:t>
            </a:r>
            <a:r>
              <a:rPr lang="en-US" err="1"/>
              <a:t>trường</a:t>
            </a:r>
            <a:r>
              <a:rPr lang="en-US"/>
              <a:t> </a:t>
            </a:r>
            <a:r>
              <a:rPr lang="en-US" err="1"/>
              <a:t>xung</a:t>
            </a:r>
            <a:r>
              <a:rPr lang="en-US"/>
              <a:t> </a:t>
            </a:r>
            <a:r>
              <a:rPr lang="en-US" err="1"/>
              <a:t>quanh</a:t>
            </a:r>
            <a:r>
              <a:rPr lang="en-US"/>
              <a:t>. </a:t>
            </a:r>
          </a:p>
          <a:p>
            <a:r>
              <a:rPr lang="en-US" err="1"/>
              <a:t>Tìm</a:t>
            </a:r>
            <a:r>
              <a:rPr lang="en-US"/>
              <a:t> </a:t>
            </a:r>
            <a:r>
              <a:rPr lang="en-US" err="1"/>
              <a:t>cách</a:t>
            </a:r>
            <a:r>
              <a:rPr lang="en-US"/>
              <a:t> </a:t>
            </a:r>
            <a:r>
              <a:rPr lang="en-US" err="1"/>
              <a:t>phân</a:t>
            </a:r>
            <a:r>
              <a:rPr lang="en-US"/>
              <a:t> </a:t>
            </a:r>
            <a:r>
              <a:rPr lang="en-US" err="1"/>
              <a:t>đoạn</a:t>
            </a:r>
            <a:r>
              <a:rPr lang="en-US"/>
              <a:t> </a:t>
            </a:r>
            <a:r>
              <a:rPr lang="en-US" err="1"/>
              <a:t>kí</a:t>
            </a:r>
            <a:r>
              <a:rPr lang="en-US"/>
              <a:t> </a:t>
            </a:r>
            <a:r>
              <a:rPr lang="en-US" err="1"/>
              <a:t>tự</a:t>
            </a:r>
            <a:r>
              <a:rPr lang="en-US"/>
              <a:t> </a:t>
            </a:r>
            <a:r>
              <a:rPr lang="en-US" err="1"/>
              <a:t>tốt</a:t>
            </a:r>
            <a:r>
              <a:rPr lang="en-US"/>
              <a:t> </a:t>
            </a:r>
            <a:r>
              <a:rPr lang="en-US" err="1"/>
              <a:t>hơn</a:t>
            </a:r>
            <a:r>
              <a:rPr lang="en-US"/>
              <a:t>.</a:t>
            </a:r>
          </a:p>
          <a:p>
            <a:r>
              <a:rPr lang="en-US" err="1"/>
              <a:t>Có</a:t>
            </a:r>
            <a:r>
              <a:rPr lang="en-US"/>
              <a:t> </a:t>
            </a:r>
            <a:r>
              <a:rPr lang="en-US" err="1"/>
              <a:t>thể</a:t>
            </a:r>
            <a:r>
              <a:rPr lang="en-US"/>
              <a:t> </a:t>
            </a:r>
            <a:r>
              <a:rPr lang="en-US" err="1"/>
              <a:t>triển</a:t>
            </a:r>
            <a:r>
              <a:rPr lang="en-US"/>
              <a:t> </a:t>
            </a:r>
            <a:r>
              <a:rPr lang="en-US" err="1"/>
              <a:t>khai</a:t>
            </a:r>
            <a:r>
              <a:rPr lang="en-US"/>
              <a:t> </a:t>
            </a:r>
            <a:r>
              <a:rPr lang="en-US" err="1"/>
              <a:t>thành</a:t>
            </a:r>
            <a:r>
              <a:rPr lang="en-US"/>
              <a:t> </a:t>
            </a:r>
            <a:r>
              <a:rPr lang="en-US" err="1"/>
              <a:t>phần</a:t>
            </a:r>
            <a:r>
              <a:rPr lang="en-US"/>
              <a:t> </a:t>
            </a:r>
            <a:r>
              <a:rPr lang="en-US" err="1"/>
              <a:t>mềm</a:t>
            </a:r>
            <a:r>
              <a:rPr lang="en-US"/>
              <a:t> </a:t>
            </a:r>
            <a:r>
              <a:rPr lang="en-US" err="1"/>
              <a:t>để</a:t>
            </a:r>
            <a:r>
              <a:rPr lang="en-US"/>
              <a:t> </a:t>
            </a:r>
            <a:r>
              <a:rPr lang="en-US" err="1"/>
              <a:t>sử</a:t>
            </a:r>
            <a:r>
              <a:rPr lang="en-US"/>
              <a:t> </a:t>
            </a:r>
            <a:r>
              <a:rPr lang="en-US" err="1"/>
              <a:t>dụng</a:t>
            </a:r>
            <a:endParaRPr lang="en-US"/>
          </a:p>
        </p:txBody>
      </p:sp>
      <p:sp>
        <p:nvSpPr>
          <p:cNvPr id="4" name="Slide Number Placeholder 3">
            <a:extLst>
              <a:ext uri="{FF2B5EF4-FFF2-40B4-BE49-F238E27FC236}">
                <a16:creationId xmlns:a16="http://schemas.microsoft.com/office/drawing/2014/main" id="{A30A3AF8-9144-B6A7-EEC0-48995B63C3F4}"/>
              </a:ext>
            </a:extLst>
          </p:cNvPr>
          <p:cNvSpPr>
            <a:spLocks noGrp="1"/>
          </p:cNvSpPr>
          <p:nvPr>
            <p:ph type="sldNum" sz="quarter" idx="12"/>
          </p:nvPr>
        </p:nvSpPr>
        <p:spPr/>
        <p:txBody>
          <a:bodyPr/>
          <a:lstStyle/>
          <a:p>
            <a:fld id="{B487F271-60DF-4592-BB7F-B45BB4441AA9}" type="slidenum">
              <a:rPr lang="en-US" smtClean="0"/>
              <a:pPr/>
              <a:t>45</a:t>
            </a:fld>
            <a:endParaRPr lang="en-US"/>
          </a:p>
        </p:txBody>
      </p:sp>
    </p:spTree>
    <p:extLst>
      <p:ext uri="{BB962C8B-B14F-4D97-AF65-F5344CB8AC3E}">
        <p14:creationId xmlns:p14="http://schemas.microsoft.com/office/powerpoint/2010/main" val="294660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D4C9177-FCF7-4293-9761-B2A3B1D7FAD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3209" y="-1"/>
            <a:ext cx="10296258" cy="6864172"/>
          </a:xfrm>
          <a:prstGeom prst="rect">
            <a:avLst/>
          </a:prstGeom>
        </p:spPr>
      </p:pic>
      <p:sp>
        <p:nvSpPr>
          <p:cNvPr id="15" name="Rectangle 14">
            <a:extLst>
              <a:ext uri="{FF2B5EF4-FFF2-40B4-BE49-F238E27FC236}">
                <a16:creationId xmlns:a16="http://schemas.microsoft.com/office/drawing/2014/main" id="{BE32BE3A-A33B-4ED1-A5AC-AB51F56EB843}"/>
              </a:ext>
            </a:extLst>
          </p:cNvPr>
          <p:cNvSpPr/>
          <p:nvPr/>
        </p:nvSpPr>
        <p:spPr>
          <a:xfrm>
            <a:off x="0" y="-1"/>
            <a:ext cx="9144000" cy="6848273"/>
          </a:xfrm>
          <a:prstGeom prst="rect">
            <a:avLst/>
          </a:prstGeom>
          <a:solidFill>
            <a:schemeClr val="dk1">
              <a:alpha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D5255-AE4D-4F8C-8442-E89ED7FB1400}"/>
              </a:ext>
            </a:extLst>
          </p:cNvPr>
          <p:cNvSpPr>
            <a:spLocks noGrp="1"/>
          </p:cNvSpPr>
          <p:nvPr>
            <p:ph type="ctrTitle"/>
          </p:nvPr>
        </p:nvSpPr>
        <p:spPr>
          <a:xfrm>
            <a:off x="938720" y="3348136"/>
            <a:ext cx="7772400" cy="1826209"/>
          </a:xfrm>
          <a:solidFill>
            <a:schemeClr val="dk1">
              <a:alpha val="50000"/>
            </a:schemeClr>
          </a:solidFill>
        </p:spPr>
        <p:style>
          <a:lnRef idx="2">
            <a:schemeClr val="accent1"/>
          </a:lnRef>
          <a:fillRef idx="1">
            <a:schemeClr val="lt1"/>
          </a:fillRef>
          <a:effectRef idx="0">
            <a:schemeClr val="accent1"/>
          </a:effectRef>
          <a:fontRef idx="minor">
            <a:schemeClr val="dk1"/>
          </a:fontRef>
        </p:style>
        <p:txBody>
          <a:bodyPr>
            <a:normAutofit/>
          </a:bodyPr>
          <a:lstStyle/>
          <a:p>
            <a:pPr algn="r"/>
            <a:r>
              <a:rPr lang="en-US" sz="4600" b="1" err="1">
                <a:solidFill>
                  <a:schemeClr val="bg1"/>
                </a:solidFill>
              </a:rPr>
              <a:t>Cảm</a:t>
            </a:r>
            <a:r>
              <a:rPr lang="en-US" sz="4600" b="1">
                <a:solidFill>
                  <a:schemeClr val="bg1"/>
                </a:solidFill>
              </a:rPr>
              <a:t> </a:t>
            </a:r>
            <a:r>
              <a:rPr lang="en-US" sz="4600" b="1" err="1">
                <a:solidFill>
                  <a:schemeClr val="bg1"/>
                </a:solidFill>
              </a:rPr>
              <a:t>ơn</a:t>
            </a:r>
            <a:r>
              <a:rPr lang="en-US" sz="4600" b="1">
                <a:solidFill>
                  <a:schemeClr val="bg1"/>
                </a:solidFill>
              </a:rPr>
              <a:t> </a:t>
            </a:r>
            <a:r>
              <a:rPr lang="en-US" sz="4600" b="1" err="1">
                <a:solidFill>
                  <a:schemeClr val="bg1"/>
                </a:solidFill>
              </a:rPr>
              <a:t>thầy</a:t>
            </a:r>
            <a:r>
              <a:rPr lang="en-US" sz="4600" b="1">
                <a:solidFill>
                  <a:schemeClr val="bg1"/>
                </a:solidFill>
              </a:rPr>
              <a:t> </a:t>
            </a:r>
            <a:r>
              <a:rPr lang="en-US" sz="4600" b="1" err="1">
                <a:solidFill>
                  <a:schemeClr val="bg1"/>
                </a:solidFill>
              </a:rPr>
              <a:t>cô</a:t>
            </a:r>
            <a:r>
              <a:rPr lang="en-US" sz="4600" b="1">
                <a:solidFill>
                  <a:schemeClr val="bg1"/>
                </a:solidFill>
              </a:rPr>
              <a:t> </a:t>
            </a:r>
            <a:r>
              <a:rPr lang="en-US" sz="4600" b="1" err="1">
                <a:solidFill>
                  <a:schemeClr val="bg1"/>
                </a:solidFill>
              </a:rPr>
              <a:t>và</a:t>
            </a:r>
            <a:r>
              <a:rPr lang="en-US" sz="4600" b="1">
                <a:solidFill>
                  <a:schemeClr val="bg1"/>
                </a:solidFill>
              </a:rPr>
              <a:t> </a:t>
            </a:r>
            <a:r>
              <a:rPr lang="en-US" sz="4600" b="1" err="1">
                <a:solidFill>
                  <a:schemeClr val="bg1"/>
                </a:solidFill>
              </a:rPr>
              <a:t>các</a:t>
            </a:r>
            <a:r>
              <a:rPr lang="en-US" sz="4600" b="1">
                <a:solidFill>
                  <a:schemeClr val="bg1"/>
                </a:solidFill>
              </a:rPr>
              <a:t> </a:t>
            </a:r>
            <a:r>
              <a:rPr lang="en-US" sz="4600" b="1" err="1">
                <a:solidFill>
                  <a:schemeClr val="bg1"/>
                </a:solidFill>
              </a:rPr>
              <a:t>bạn</a:t>
            </a:r>
            <a:r>
              <a:rPr lang="en-US" sz="4600" b="1">
                <a:solidFill>
                  <a:schemeClr val="bg1"/>
                </a:solidFill>
              </a:rPr>
              <a:t> </a:t>
            </a:r>
            <a:r>
              <a:rPr lang="en-US" sz="4600" b="1" err="1">
                <a:solidFill>
                  <a:schemeClr val="bg1"/>
                </a:solidFill>
              </a:rPr>
              <a:t>đã</a:t>
            </a:r>
            <a:r>
              <a:rPr lang="en-US" sz="4600" b="1">
                <a:solidFill>
                  <a:schemeClr val="bg1"/>
                </a:solidFill>
              </a:rPr>
              <a:t> </a:t>
            </a:r>
            <a:r>
              <a:rPr lang="en-US" sz="4600" b="1" err="1">
                <a:solidFill>
                  <a:schemeClr val="bg1"/>
                </a:solidFill>
              </a:rPr>
              <a:t>chú</a:t>
            </a:r>
            <a:r>
              <a:rPr lang="en-US" sz="4600" b="1">
                <a:solidFill>
                  <a:schemeClr val="bg1"/>
                </a:solidFill>
              </a:rPr>
              <a:t> ý </a:t>
            </a:r>
            <a:r>
              <a:rPr lang="en-US" sz="4600" b="1" err="1">
                <a:solidFill>
                  <a:schemeClr val="bg1"/>
                </a:solidFill>
              </a:rPr>
              <a:t>lắng</a:t>
            </a:r>
            <a:r>
              <a:rPr lang="en-US" sz="4600" b="1">
                <a:solidFill>
                  <a:schemeClr val="bg1"/>
                </a:solidFill>
              </a:rPr>
              <a:t> </a:t>
            </a:r>
            <a:r>
              <a:rPr lang="en-US" sz="4600" b="1" err="1">
                <a:solidFill>
                  <a:schemeClr val="bg1"/>
                </a:solidFill>
              </a:rPr>
              <a:t>nghe</a:t>
            </a:r>
            <a:endParaRPr lang="en-US" sz="4600" b="1">
              <a:solidFill>
                <a:schemeClr val="bg1"/>
              </a:solidFill>
            </a:endParaRPr>
          </a:p>
        </p:txBody>
      </p:sp>
      <p:sp>
        <p:nvSpPr>
          <p:cNvPr id="3" name="Subtitle 2">
            <a:extLst>
              <a:ext uri="{FF2B5EF4-FFF2-40B4-BE49-F238E27FC236}">
                <a16:creationId xmlns:a16="http://schemas.microsoft.com/office/drawing/2014/main" id="{7494A592-F69E-49DD-A736-C2E81C922706}"/>
              </a:ext>
            </a:extLst>
          </p:cNvPr>
          <p:cNvSpPr>
            <a:spLocks noGrp="1"/>
          </p:cNvSpPr>
          <p:nvPr>
            <p:ph type="subTitle" idx="1"/>
          </p:nvPr>
        </p:nvSpPr>
        <p:spPr>
          <a:xfrm>
            <a:off x="3424687" y="5462699"/>
            <a:ext cx="5390091" cy="1142528"/>
          </a:xfrm>
        </p:spPr>
        <p:txBody>
          <a:bodyPr>
            <a:noAutofit/>
          </a:bodyPr>
          <a:lstStyle/>
          <a:p>
            <a:pPr algn="r"/>
            <a:r>
              <a:rPr lang="en-US" sz="2000" b="1">
                <a:solidFill>
                  <a:schemeClr val="bg1"/>
                </a:solidFill>
              </a:rPr>
              <a:t>Email: 21522027@gm.edu.vn</a:t>
            </a:r>
          </a:p>
        </p:txBody>
      </p:sp>
      <p:cxnSp>
        <p:nvCxnSpPr>
          <p:cNvPr id="5" name="Straight Connector 4">
            <a:extLst>
              <a:ext uri="{FF2B5EF4-FFF2-40B4-BE49-F238E27FC236}">
                <a16:creationId xmlns:a16="http://schemas.microsoft.com/office/drawing/2014/main" id="{A487AE24-2B2E-4A94-81DC-5C11C11A0A01}"/>
              </a:ext>
            </a:extLst>
          </p:cNvPr>
          <p:cNvCxnSpPr/>
          <p:nvPr/>
        </p:nvCxnSpPr>
        <p:spPr>
          <a:xfrm flipV="1">
            <a:off x="955040" y="4135121"/>
            <a:ext cx="0" cy="17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9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err="1"/>
              <a:t>Giới</a:t>
            </a:r>
            <a:r>
              <a:rPr lang="en-US"/>
              <a:t> </a:t>
            </a:r>
            <a:r>
              <a:rPr lang="en-US" err="1"/>
              <a:t>thiệu</a:t>
            </a:r>
            <a:r>
              <a:rPr lang="en-US"/>
              <a:t> </a:t>
            </a:r>
            <a:r>
              <a:rPr lang="en-US" err="1"/>
              <a:t>bài</a:t>
            </a:r>
            <a:r>
              <a:rPr lang="en-US"/>
              <a:t> </a:t>
            </a:r>
            <a:r>
              <a:rPr lang="en-US" err="1"/>
              <a:t>toán</a:t>
            </a:r>
            <a:endParaRPr lang="en-US"/>
          </a:p>
        </p:txBody>
      </p:sp>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a:xfrm>
            <a:off x="216567" y="1009645"/>
            <a:ext cx="8594557" cy="821764"/>
          </a:xfrm>
        </p:spPr>
        <p:txBody>
          <a:bodyPr>
            <a:normAutofit lnSpcReduction="10000"/>
          </a:bodyPr>
          <a:lstStyle/>
          <a:p>
            <a:pPr marL="0" indent="0">
              <a:buNone/>
            </a:pPr>
            <a:r>
              <a:rPr lang="en-US" err="1"/>
              <a:t>Bài</a:t>
            </a:r>
            <a:r>
              <a:rPr lang="en-US"/>
              <a:t> </a:t>
            </a:r>
            <a:r>
              <a:rPr lang="en-US" err="1"/>
              <a:t>toán</a:t>
            </a:r>
            <a:r>
              <a:rPr lang="en-US" i="1"/>
              <a:t>: </a:t>
            </a:r>
            <a:r>
              <a:rPr lang="en-US" sz="2800" i="1" err="1"/>
              <a:t>Phát</a:t>
            </a:r>
            <a:r>
              <a:rPr lang="en-US" sz="2800" i="1"/>
              <a:t> </a:t>
            </a:r>
            <a:r>
              <a:rPr lang="en-US" sz="2800" i="1" err="1"/>
              <a:t>hiện</a:t>
            </a:r>
            <a:r>
              <a:rPr lang="en-US" sz="2800" i="1"/>
              <a:t> </a:t>
            </a:r>
            <a:r>
              <a:rPr lang="en-US" sz="2800" i="1" err="1"/>
              <a:t>và</a:t>
            </a:r>
            <a:r>
              <a:rPr lang="en-US" sz="2800" i="1"/>
              <a:t> </a:t>
            </a:r>
            <a:r>
              <a:rPr lang="en-US" sz="2800" i="1" err="1"/>
              <a:t>nhận</a:t>
            </a:r>
            <a:r>
              <a:rPr lang="en-US" sz="2800" i="1"/>
              <a:t> </a:t>
            </a:r>
            <a:r>
              <a:rPr lang="en-US" sz="2800" i="1" err="1"/>
              <a:t>diện</a:t>
            </a:r>
            <a:r>
              <a:rPr lang="en-US" sz="2800" i="1"/>
              <a:t> </a:t>
            </a:r>
            <a:r>
              <a:rPr lang="en-US" sz="2800" i="1" err="1"/>
              <a:t>biển</a:t>
            </a:r>
            <a:r>
              <a:rPr lang="en-US" sz="2800" i="1"/>
              <a:t> </a:t>
            </a:r>
            <a:r>
              <a:rPr lang="en-US" sz="2800" i="1" err="1"/>
              <a:t>số</a:t>
            </a:r>
            <a:r>
              <a:rPr lang="en-US" sz="2800" i="1"/>
              <a:t> </a:t>
            </a:r>
            <a:r>
              <a:rPr lang="en-US" sz="2800" i="1" err="1"/>
              <a:t>xe</a:t>
            </a:r>
            <a:r>
              <a:rPr lang="en-US" sz="2800" i="1"/>
              <a:t> </a:t>
            </a:r>
            <a:r>
              <a:rPr lang="en-US" sz="2800" i="1" err="1"/>
              <a:t>máy</a:t>
            </a:r>
            <a:r>
              <a:rPr lang="en-US" sz="2800" i="1"/>
              <a:t> </a:t>
            </a:r>
            <a:r>
              <a:rPr lang="en-US" sz="2800" i="1" err="1"/>
              <a:t>cho</a:t>
            </a:r>
            <a:r>
              <a:rPr lang="en-US" sz="2800" i="1"/>
              <a:t> </a:t>
            </a:r>
            <a:r>
              <a:rPr lang="en-US" sz="2800" i="1" err="1"/>
              <a:t>mô</a:t>
            </a:r>
            <a:r>
              <a:rPr lang="en-US" sz="2800" i="1"/>
              <a:t> </a:t>
            </a:r>
            <a:r>
              <a:rPr lang="en-US" sz="2800" i="1" err="1"/>
              <a:t>hình</a:t>
            </a:r>
            <a:r>
              <a:rPr lang="en-US" sz="2800" i="1"/>
              <a:t> </a:t>
            </a:r>
            <a:r>
              <a:rPr lang="en-US" sz="2800" i="1" err="1"/>
              <a:t>bãi</a:t>
            </a:r>
            <a:r>
              <a:rPr lang="en-US" sz="2800" i="1"/>
              <a:t> </a:t>
            </a:r>
            <a:r>
              <a:rPr lang="en-US" sz="2800" i="1" err="1"/>
              <a:t>giữ</a:t>
            </a:r>
            <a:r>
              <a:rPr lang="en-US" sz="2800" i="1"/>
              <a:t> </a:t>
            </a:r>
            <a:r>
              <a:rPr lang="en-US" sz="2800" i="1" err="1"/>
              <a:t>xe</a:t>
            </a:r>
            <a:r>
              <a:rPr lang="en-US" sz="2800" i="1"/>
              <a:t> </a:t>
            </a:r>
          </a:p>
          <a:p>
            <a:pPr marL="0" indent="0">
              <a:buNone/>
            </a:pP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5</a:t>
            </a:fld>
            <a:endParaRPr lang="en-US"/>
          </a:p>
        </p:txBody>
      </p:sp>
      <p:sp>
        <p:nvSpPr>
          <p:cNvPr id="10" name="TextBox 9">
            <a:extLst>
              <a:ext uri="{FF2B5EF4-FFF2-40B4-BE49-F238E27FC236}">
                <a16:creationId xmlns:a16="http://schemas.microsoft.com/office/drawing/2014/main" id="{341B1FB6-E37C-16FD-E734-9C942BE1C9D6}"/>
              </a:ext>
            </a:extLst>
          </p:cNvPr>
          <p:cNvSpPr txBox="1"/>
          <p:nvPr/>
        </p:nvSpPr>
        <p:spPr>
          <a:xfrm>
            <a:off x="287872" y="1898834"/>
            <a:ext cx="8451945" cy="2855654"/>
          </a:xfrm>
          <a:prstGeom prst="rect">
            <a:avLst/>
          </a:prstGeom>
          <a:noFill/>
        </p:spPr>
        <p:txBody>
          <a:bodyPr wrap="square">
            <a:spAutoFit/>
          </a:bodyPr>
          <a:lstStyle/>
          <a:p>
            <a:pPr marL="228600" lvl="0" indent="-228600" algn="just" defTabSz="914400">
              <a:lnSpc>
                <a:spcPct val="90000"/>
              </a:lnSpc>
              <a:spcBef>
                <a:spcPts val="1000"/>
              </a:spcBef>
              <a:buFont typeface="Arial" panose="020B0604020202020204" pitchFamily="34" charset="0"/>
              <a:buChar char="•"/>
              <a:defRPr/>
            </a:pPr>
            <a:r>
              <a:rPr lang="vi-VN" sz="2500" dirty="0">
                <a:solidFill>
                  <a:prstClr val="black"/>
                </a:solidFill>
                <a:cs typeface="Arial" panose="020B0604020202020204" pitchFamily="34" charset="0"/>
              </a:rPr>
              <a:t>Input: </a:t>
            </a:r>
          </a:p>
          <a:p>
            <a:pPr marL="914400" lvl="1" indent="-457200" algn="just" defTabSz="914400">
              <a:lnSpc>
                <a:spcPct val="90000"/>
              </a:lnSpc>
              <a:spcBef>
                <a:spcPts val="1000"/>
              </a:spcBef>
              <a:buFont typeface="Wingdings" panose="05000000000000000000" pitchFamily="2" charset="2"/>
              <a:buChar char="§"/>
              <a:defRPr/>
            </a:pPr>
            <a:r>
              <a:rPr lang="vi-VN" sz="2500" dirty="0">
                <a:solidFill>
                  <a:prstClr val="black"/>
                </a:solidFill>
                <a:cs typeface="Arial" panose="020B0604020202020204" pitchFamily="34" charset="0"/>
              </a:rPr>
              <a:t>Tập hình ảnh và nhãn có chứa biển số xe của xe máy.</a:t>
            </a:r>
          </a:p>
          <a:p>
            <a:pPr marL="914400" lvl="1" indent="-457200" algn="just" defTabSz="914400">
              <a:lnSpc>
                <a:spcPct val="90000"/>
              </a:lnSpc>
              <a:spcBef>
                <a:spcPts val="1000"/>
              </a:spcBef>
              <a:buFont typeface="Wingdings" panose="05000000000000000000" pitchFamily="2" charset="2"/>
              <a:buChar char="§"/>
              <a:defRPr/>
            </a:pPr>
            <a:r>
              <a:rPr lang="vi-VN" sz="2500" dirty="0">
                <a:solidFill>
                  <a:prstClr val="black"/>
                </a:solidFill>
                <a:cs typeface="Arial" panose="020B0604020202020204" pitchFamily="34" charset="0"/>
              </a:rPr>
              <a:t>Trong đó ảnh là hình ảnh có chứa biển số xe của xe máy được chụp bởi camera giám sát tại bãi giữ xe. Nhãn gồm toạ độ bou</a:t>
            </a:r>
            <a:r>
              <a:rPr lang="en-US" sz="2500" dirty="0">
                <a:solidFill>
                  <a:prstClr val="black"/>
                </a:solidFill>
                <a:cs typeface="Arial" panose="020B0604020202020204" pitchFamily="34" charset="0"/>
              </a:rPr>
              <a:t>n</a:t>
            </a:r>
            <a:r>
              <a:rPr lang="vi-VN" sz="2500" dirty="0">
                <a:solidFill>
                  <a:prstClr val="black"/>
                </a:solidFill>
                <a:cs typeface="Arial" panose="020B0604020202020204" pitchFamily="34" charset="0"/>
              </a:rPr>
              <a:t>ding box của biển số xe và các kí tự nhận diện được từ </a:t>
            </a:r>
            <a:r>
              <a:rPr lang="vi-VN" sz="2800" dirty="0">
                <a:solidFill>
                  <a:prstClr val="black"/>
                </a:solidFill>
                <a:cs typeface="Arial" panose="020B0604020202020204" pitchFamily="34" charset="0"/>
              </a:rPr>
              <a:t>biển số xe đó</a:t>
            </a:r>
          </a:p>
        </p:txBody>
      </p:sp>
      <p:sp>
        <p:nvSpPr>
          <p:cNvPr id="20" name="TextBox 19">
            <a:extLst>
              <a:ext uri="{FF2B5EF4-FFF2-40B4-BE49-F238E27FC236}">
                <a16:creationId xmlns:a16="http://schemas.microsoft.com/office/drawing/2014/main" id="{D04F7417-35AE-D033-C543-EEBF706C1F4A}"/>
              </a:ext>
            </a:extLst>
          </p:cNvPr>
          <p:cNvSpPr txBox="1"/>
          <p:nvPr/>
        </p:nvSpPr>
        <p:spPr>
          <a:xfrm>
            <a:off x="287872" y="4875950"/>
            <a:ext cx="8375902" cy="784830"/>
          </a:xfrm>
          <a:prstGeom prst="rect">
            <a:avLst/>
          </a:prstGeom>
          <a:noFill/>
        </p:spPr>
        <p:txBody>
          <a:bodyPr wrap="square">
            <a:sp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Output: </a:t>
            </a:r>
            <a:r>
              <a:rPr kumimoji="0" lang="en-US" sz="25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Nh</a:t>
            </a:r>
            <a:r>
              <a:rPr lang="en-US" sz="2500" noProof="0" dirty="0" err="1">
                <a:solidFill>
                  <a:prstClr val="black"/>
                </a:solidFill>
                <a:latin typeface="Arial" panose="020B0604020202020204" pitchFamily="34" charset="0"/>
                <a:cs typeface="Arial" panose="020B0604020202020204" pitchFamily="34" charset="0"/>
              </a:rPr>
              <a:t>ữ</a:t>
            </a:r>
            <a:r>
              <a:rPr kumimoji="0" lang="en-US" sz="25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ng</a:t>
            </a:r>
            <a:r>
              <a:rPr kumimoji="0" lang="en-US" sz="2500" b="0" i="0" u="none" strike="noStrike" kern="1200" cap="none" spc="0" normalizeH="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25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kí</a:t>
            </a:r>
            <a:r>
              <a:rPr kumimoji="0" lang="en-US" sz="2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25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tự</a:t>
            </a:r>
            <a:r>
              <a:rPr kumimoji="0" lang="en-US" sz="2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25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đã</a:t>
            </a:r>
            <a:r>
              <a:rPr kumimoji="0" lang="en-US" sz="2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25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nhận</a:t>
            </a:r>
            <a:r>
              <a:rPr kumimoji="0" lang="en-US" sz="2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25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diện</a:t>
            </a:r>
            <a:r>
              <a:rPr kumimoji="0" lang="en-US" sz="2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25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được</a:t>
            </a:r>
            <a:r>
              <a:rPr kumimoji="0" lang="en-US" sz="2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25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từ</a:t>
            </a:r>
            <a:r>
              <a:rPr kumimoji="0" lang="en-US" sz="2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25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biển</a:t>
            </a:r>
            <a:r>
              <a:rPr kumimoji="0" lang="en-US" sz="2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25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số</a:t>
            </a:r>
            <a:r>
              <a:rPr kumimoji="0" lang="en-US" sz="2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25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xe</a:t>
            </a:r>
            <a:r>
              <a:rPr kumimoji="0" lang="en-US" sz="2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lang="en-US" sz="2500" dirty="0" err="1">
                <a:solidFill>
                  <a:prstClr val="black"/>
                </a:solidFill>
                <a:latin typeface="Arial" panose="020B0604020202020204" pitchFamily="34" charset="0"/>
                <a:cs typeface="Arial" panose="020B0604020202020204" pitchFamily="34" charset="0"/>
              </a:rPr>
              <a:t>đã</a:t>
            </a:r>
            <a:r>
              <a:rPr lang="en-US" sz="2500" dirty="0">
                <a:solidFill>
                  <a:prstClr val="black"/>
                </a:solidFill>
                <a:latin typeface="Arial" panose="020B0604020202020204" pitchFamily="34" charset="0"/>
                <a:cs typeface="Arial" panose="020B0604020202020204" pitchFamily="34" charset="0"/>
              </a:rPr>
              <a:t> </a:t>
            </a:r>
            <a:r>
              <a:rPr lang="en-US" sz="2500" dirty="0" err="1">
                <a:solidFill>
                  <a:prstClr val="black"/>
                </a:solidFill>
                <a:latin typeface="Arial" panose="020B0604020202020204" pitchFamily="34" charset="0"/>
                <a:cs typeface="Arial" panose="020B0604020202020204" pitchFamily="34" charset="0"/>
              </a:rPr>
              <a:t>phát</a:t>
            </a:r>
            <a:r>
              <a:rPr lang="en-US" sz="2500" dirty="0">
                <a:solidFill>
                  <a:prstClr val="black"/>
                </a:solidFill>
                <a:latin typeface="Arial" panose="020B0604020202020204" pitchFamily="34" charset="0"/>
                <a:cs typeface="Arial" panose="020B0604020202020204" pitchFamily="34" charset="0"/>
              </a:rPr>
              <a:t> </a:t>
            </a:r>
            <a:r>
              <a:rPr lang="en-US" sz="2500" dirty="0" err="1">
                <a:solidFill>
                  <a:prstClr val="black"/>
                </a:solidFill>
                <a:latin typeface="Arial" panose="020B0604020202020204" pitchFamily="34" charset="0"/>
                <a:cs typeface="Arial" panose="020B0604020202020204" pitchFamily="34" charset="0"/>
              </a:rPr>
              <a:t>hiện</a:t>
            </a:r>
            <a:r>
              <a:rPr kumimoji="0" lang="en-US" sz="2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3772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err="1"/>
              <a:t>Giới</a:t>
            </a:r>
            <a:r>
              <a:rPr lang="en-US"/>
              <a:t> </a:t>
            </a:r>
            <a:r>
              <a:rPr lang="en-US" err="1"/>
              <a:t>thiệu</a:t>
            </a:r>
            <a:r>
              <a:rPr lang="en-US"/>
              <a:t> </a:t>
            </a:r>
            <a:r>
              <a:rPr lang="en-US" err="1"/>
              <a:t>bài</a:t>
            </a:r>
            <a:r>
              <a:rPr lang="en-US"/>
              <a:t> </a:t>
            </a:r>
            <a:r>
              <a:rPr lang="en-US" err="1"/>
              <a:t>toán</a:t>
            </a:r>
            <a:endParaRPr lang="en-US"/>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6</a:t>
            </a:fld>
            <a:endParaRPr lang="en-US"/>
          </a:p>
        </p:txBody>
      </p:sp>
      <p:sp>
        <p:nvSpPr>
          <p:cNvPr id="18" name="Content Placeholder 17">
            <a:extLst>
              <a:ext uri="{FF2B5EF4-FFF2-40B4-BE49-F238E27FC236}">
                <a16:creationId xmlns:a16="http://schemas.microsoft.com/office/drawing/2014/main" id="{0DD6330F-B61F-5FD6-929C-5F6E916C8B0E}"/>
              </a:ext>
            </a:extLst>
          </p:cNvPr>
          <p:cNvSpPr>
            <a:spLocks noGrp="1"/>
          </p:cNvSpPr>
          <p:nvPr>
            <p:ph idx="1"/>
          </p:nvPr>
        </p:nvSpPr>
        <p:spPr>
          <a:xfrm>
            <a:off x="248990" y="977223"/>
            <a:ext cx="8594557" cy="5290319"/>
          </a:xfrm>
        </p:spPr>
        <p:txBody>
          <a:bodyPr/>
          <a:lstStyle/>
          <a:p>
            <a:endParaRPr lang="en-US"/>
          </a:p>
        </p:txBody>
      </p:sp>
      <p:sp>
        <p:nvSpPr>
          <p:cNvPr id="19" name="Content Placeholder 2">
            <a:extLst>
              <a:ext uri="{FF2B5EF4-FFF2-40B4-BE49-F238E27FC236}">
                <a16:creationId xmlns:a16="http://schemas.microsoft.com/office/drawing/2014/main" id="{0033FE33-D427-B731-43AB-0E3266D2F835}"/>
              </a:ext>
            </a:extLst>
          </p:cNvPr>
          <p:cNvSpPr txBox="1">
            <a:spLocks/>
          </p:cNvSpPr>
          <p:nvPr/>
        </p:nvSpPr>
        <p:spPr>
          <a:xfrm>
            <a:off x="1870560" y="1288555"/>
            <a:ext cx="1355587" cy="656765"/>
          </a:xfrm>
          <a:prstGeom prst="rect">
            <a:avLst/>
          </a:prstGeom>
        </p:spPr>
        <p:txBody>
          <a:bodyPr vert="horz" lIns="91440" tIns="45720" rIns="91440" bIns="45720" rtlCol="0" anchor="b">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n-US"/>
          </a:p>
          <a:p>
            <a:pPr marL="0" indent="0">
              <a:buFont typeface="Arial" panose="020B0604020202020204" pitchFamily="34" charset="0"/>
              <a:buNone/>
            </a:pPr>
            <a:r>
              <a:rPr lang="en-US" sz="14000" b="1"/>
              <a:t>Input</a:t>
            </a:r>
          </a:p>
        </p:txBody>
      </p:sp>
      <p:sp>
        <p:nvSpPr>
          <p:cNvPr id="20" name="Content Placeholder 2">
            <a:extLst>
              <a:ext uri="{FF2B5EF4-FFF2-40B4-BE49-F238E27FC236}">
                <a16:creationId xmlns:a16="http://schemas.microsoft.com/office/drawing/2014/main" id="{18D3B6AE-11CA-2543-EA60-33511EFC33DB}"/>
              </a:ext>
            </a:extLst>
          </p:cNvPr>
          <p:cNvSpPr txBox="1">
            <a:spLocks/>
          </p:cNvSpPr>
          <p:nvPr/>
        </p:nvSpPr>
        <p:spPr>
          <a:xfrm>
            <a:off x="6587918" y="1421366"/>
            <a:ext cx="1707417" cy="554813"/>
          </a:xfrm>
          <a:prstGeom prst="rect">
            <a:avLst/>
          </a:prstGeom>
        </p:spPr>
        <p:txBody>
          <a:bodyPr vert="horz" lIns="91440" tIns="45720" rIns="91440" bIns="45720" rtlCol="0" anchor="b">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n-US"/>
          </a:p>
          <a:p>
            <a:pPr marL="0" indent="0">
              <a:buFont typeface="Arial" panose="020B0604020202020204" pitchFamily="34" charset="0"/>
              <a:buNone/>
            </a:pPr>
            <a:r>
              <a:rPr lang="en-US" sz="14000" b="1"/>
              <a:t>Output</a:t>
            </a:r>
          </a:p>
        </p:txBody>
      </p:sp>
      <p:sp>
        <p:nvSpPr>
          <p:cNvPr id="21" name="TextBox 20">
            <a:extLst>
              <a:ext uri="{FF2B5EF4-FFF2-40B4-BE49-F238E27FC236}">
                <a16:creationId xmlns:a16="http://schemas.microsoft.com/office/drawing/2014/main" id="{F68893CC-101E-81E5-E561-6B0229B00AC9}"/>
              </a:ext>
            </a:extLst>
          </p:cNvPr>
          <p:cNvSpPr txBox="1"/>
          <p:nvPr/>
        </p:nvSpPr>
        <p:spPr>
          <a:xfrm>
            <a:off x="6264876" y="2905014"/>
            <a:ext cx="2353500" cy="630942"/>
          </a:xfrm>
          <a:prstGeom prst="rect">
            <a:avLst/>
          </a:prstGeom>
          <a:noFill/>
        </p:spPr>
        <p:txBody>
          <a:bodyPr wrap="square">
            <a:spAutoFit/>
          </a:bodyPr>
          <a:lstStyle/>
          <a:p>
            <a:pPr marL="0" indent="0" algn="ctr">
              <a:buFont typeface="Arial" panose="020B0604020202020204" pitchFamily="34" charset="0"/>
              <a:buNone/>
            </a:pPr>
            <a:r>
              <a:rPr lang="en-US" sz="3500" b="1"/>
              <a:t>59L206377</a:t>
            </a:r>
          </a:p>
        </p:txBody>
      </p:sp>
      <p:pic>
        <p:nvPicPr>
          <p:cNvPr id="23" name="Picture 22" descr="A person on a motorcycle&#10;&#10;Description automatically generated">
            <a:extLst>
              <a:ext uri="{FF2B5EF4-FFF2-40B4-BE49-F238E27FC236}">
                <a16:creationId xmlns:a16="http://schemas.microsoft.com/office/drawing/2014/main" id="{C6307621-4896-3DA1-8CBB-AC27EEB96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53" y="2185235"/>
            <a:ext cx="4495800" cy="2886075"/>
          </a:xfrm>
          <a:prstGeom prst="rect">
            <a:avLst/>
          </a:prstGeom>
        </p:spPr>
      </p:pic>
      <p:pic>
        <p:nvPicPr>
          <p:cNvPr id="24" name="Picture 23">
            <a:extLst>
              <a:ext uri="{FF2B5EF4-FFF2-40B4-BE49-F238E27FC236}">
                <a16:creationId xmlns:a16="http://schemas.microsoft.com/office/drawing/2014/main" id="{3ADE3F84-8AC3-26ED-813F-967034F1B3D9}"/>
              </a:ext>
            </a:extLst>
          </p:cNvPr>
          <p:cNvPicPr>
            <a:picLocks noChangeAspect="1"/>
          </p:cNvPicPr>
          <p:nvPr/>
        </p:nvPicPr>
        <p:blipFill>
          <a:blip r:embed="rId3"/>
          <a:stretch>
            <a:fillRect/>
          </a:stretch>
        </p:blipFill>
        <p:spPr>
          <a:xfrm>
            <a:off x="689713" y="5726676"/>
            <a:ext cx="6233700" cy="373412"/>
          </a:xfrm>
          <a:prstGeom prst="rect">
            <a:avLst/>
          </a:prstGeom>
        </p:spPr>
      </p:pic>
      <p:sp>
        <p:nvSpPr>
          <p:cNvPr id="25" name="TextBox 24">
            <a:extLst>
              <a:ext uri="{FF2B5EF4-FFF2-40B4-BE49-F238E27FC236}">
                <a16:creationId xmlns:a16="http://schemas.microsoft.com/office/drawing/2014/main" id="{CDCB4FD5-B0FA-9364-C6D6-BDDF7E77EADA}"/>
              </a:ext>
            </a:extLst>
          </p:cNvPr>
          <p:cNvSpPr txBox="1"/>
          <p:nvPr/>
        </p:nvSpPr>
        <p:spPr>
          <a:xfrm>
            <a:off x="300453" y="5189890"/>
            <a:ext cx="6186310" cy="369332"/>
          </a:xfrm>
          <a:prstGeom prst="rect">
            <a:avLst/>
          </a:prstGeom>
          <a:noFill/>
        </p:spPr>
        <p:txBody>
          <a:bodyPr wrap="square">
            <a:spAutoFit/>
          </a:bodyPr>
          <a:lstStyle/>
          <a:p>
            <a:r>
              <a:rPr lang="en-US"/>
              <a:t>2_59L206377.txt</a:t>
            </a:r>
          </a:p>
        </p:txBody>
      </p:sp>
    </p:spTree>
    <p:extLst>
      <p:ext uri="{BB962C8B-B14F-4D97-AF65-F5344CB8AC3E}">
        <p14:creationId xmlns:p14="http://schemas.microsoft.com/office/powerpoint/2010/main" val="49715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a:bodyPr>
          <a:lstStyle/>
          <a:p>
            <a:pPr marL="292735" indent="-292735" defTabSz="385571">
              <a:spcBef>
                <a:spcPts val="2700"/>
              </a:spcBef>
              <a:defRPr sz="1800"/>
            </a:pPr>
            <a:r>
              <a:rPr lang="vi-VN" sz="3000" b="1">
                <a:latin typeface="Arial"/>
                <a:cs typeface="Arial"/>
              </a:rPr>
              <a:t>Phần I: </a:t>
            </a:r>
            <a:r>
              <a:rPr lang="en-US" sz="3000" b="1" err="1">
                <a:latin typeface="Arial"/>
                <a:cs typeface="Arial"/>
              </a:rPr>
              <a:t>Giới</a:t>
            </a:r>
            <a:r>
              <a:rPr lang="en-US" sz="3000" b="1">
                <a:latin typeface="Arial"/>
                <a:cs typeface="Arial"/>
              </a:rPr>
              <a:t> </a:t>
            </a:r>
            <a:r>
              <a:rPr lang="en-US" sz="3000" b="1" err="1">
                <a:latin typeface="Arial"/>
                <a:cs typeface="Arial"/>
              </a:rPr>
              <a:t>thiệu</a:t>
            </a:r>
            <a:r>
              <a:rPr lang="en-US" sz="3000" b="1">
                <a:latin typeface="Arial"/>
                <a:cs typeface="Arial"/>
              </a:rPr>
              <a:t> </a:t>
            </a:r>
            <a:r>
              <a:rPr lang="en-US" sz="3000" b="1" err="1">
                <a:latin typeface="Arial"/>
                <a:cs typeface="Arial"/>
              </a:rPr>
              <a:t>bài</a:t>
            </a:r>
            <a:r>
              <a:rPr lang="en-US" sz="3000" b="1">
                <a:latin typeface="Arial"/>
                <a:cs typeface="Arial"/>
              </a:rPr>
              <a:t> </a:t>
            </a:r>
            <a:r>
              <a:rPr lang="en-US" sz="3000" b="1" err="1">
                <a:latin typeface="Arial"/>
                <a:cs typeface="Arial"/>
              </a:rPr>
              <a:t>toán</a:t>
            </a:r>
            <a:endParaRPr lang="en-US" sz="3000" b="1">
              <a:latin typeface="Arial"/>
              <a:cs typeface="Arial"/>
            </a:endParaRPr>
          </a:p>
          <a:p>
            <a:pPr marL="292735" indent="-292735" defTabSz="385571">
              <a:spcBef>
                <a:spcPts val="2700"/>
              </a:spcBef>
              <a:defRPr sz="1800"/>
            </a:pPr>
            <a:r>
              <a:rPr lang="en-US" sz="3000" b="1" err="1">
                <a:solidFill>
                  <a:srgbClr val="FF0000"/>
                </a:solidFill>
              </a:rPr>
              <a:t>Phần</a:t>
            </a:r>
            <a:r>
              <a:rPr lang="en-US" sz="3000" b="1">
                <a:solidFill>
                  <a:srgbClr val="FF0000"/>
                </a:solidFill>
              </a:rPr>
              <a:t> II: Giai </a:t>
            </a:r>
            <a:r>
              <a:rPr lang="en-US" sz="3000" b="1" err="1">
                <a:solidFill>
                  <a:srgbClr val="FF0000"/>
                </a:solidFill>
              </a:rPr>
              <a:t>đoạn</a:t>
            </a:r>
            <a:r>
              <a:rPr lang="en-US" sz="3000" b="1">
                <a:solidFill>
                  <a:srgbClr val="FF0000"/>
                </a:solidFill>
              </a:rPr>
              <a:t> </a:t>
            </a:r>
            <a:r>
              <a:rPr lang="en-US" sz="3000" b="1" err="1">
                <a:solidFill>
                  <a:srgbClr val="FF0000"/>
                </a:solidFill>
              </a:rPr>
              <a:t>thực</a:t>
            </a:r>
            <a:r>
              <a:rPr lang="en-US" sz="3000" b="1">
                <a:solidFill>
                  <a:srgbClr val="FF0000"/>
                </a:solidFill>
              </a:rPr>
              <a:t> </a:t>
            </a:r>
            <a:r>
              <a:rPr lang="en-US" sz="3000" b="1" err="1">
                <a:solidFill>
                  <a:srgbClr val="FF0000"/>
                </a:solidFill>
              </a:rPr>
              <a:t>hiện</a:t>
            </a:r>
            <a:endParaRPr lang="en-US" sz="3000" b="1">
              <a:solidFill>
                <a:srgbClr val="FF0000"/>
              </a:solidFill>
            </a:endParaRPr>
          </a:p>
          <a:p>
            <a:pPr marL="292735" indent="-292735" defTabSz="385571">
              <a:spcBef>
                <a:spcPts val="2700"/>
              </a:spcBef>
              <a:defRPr sz="1800"/>
            </a:pPr>
            <a:r>
              <a:rPr lang="en-US" sz="3000" b="1" err="1"/>
              <a:t>Phần</a:t>
            </a:r>
            <a:r>
              <a:rPr lang="en-US" sz="3000" b="1"/>
              <a:t> III: </a:t>
            </a:r>
            <a:r>
              <a:rPr lang="en-US" sz="3000" b="1" err="1"/>
              <a:t>Thực</a:t>
            </a:r>
            <a:r>
              <a:rPr lang="en-US" sz="3000" b="1"/>
              <a:t> </a:t>
            </a:r>
            <a:r>
              <a:rPr lang="en-US" sz="3000" b="1" err="1"/>
              <a:t>nghiệm</a:t>
            </a:r>
            <a:endParaRPr lang="vi-VN" sz="3000" b="1"/>
          </a:p>
          <a:p>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7</a:t>
            </a:fld>
            <a:endParaRPr lang="en-US"/>
          </a:p>
        </p:txBody>
      </p:sp>
    </p:spTree>
    <p:extLst>
      <p:ext uri="{BB962C8B-B14F-4D97-AF65-F5344CB8AC3E}">
        <p14:creationId xmlns:p14="http://schemas.microsoft.com/office/powerpoint/2010/main" val="45848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a:bodyPr>
          <a:lstStyle/>
          <a:p>
            <a:pPr marL="292735" indent="-292735" defTabSz="385571">
              <a:spcBef>
                <a:spcPts val="2700"/>
              </a:spcBef>
              <a:defRPr sz="1800"/>
            </a:pPr>
            <a:r>
              <a:rPr lang="vi-VN" sz="3000" b="1">
                <a:latin typeface="Arial"/>
                <a:cs typeface="Arial"/>
              </a:rPr>
              <a:t>Phần I: </a:t>
            </a:r>
            <a:r>
              <a:rPr lang="en-US" sz="3000" b="1" err="1">
                <a:latin typeface="Arial"/>
                <a:cs typeface="Arial"/>
              </a:rPr>
              <a:t>Giới</a:t>
            </a:r>
            <a:r>
              <a:rPr lang="en-US" sz="3000" b="1">
                <a:latin typeface="Arial"/>
                <a:cs typeface="Arial"/>
              </a:rPr>
              <a:t> </a:t>
            </a:r>
            <a:r>
              <a:rPr lang="en-US" sz="3000" b="1" err="1">
                <a:latin typeface="Arial"/>
                <a:cs typeface="Arial"/>
              </a:rPr>
              <a:t>thiệu</a:t>
            </a:r>
            <a:r>
              <a:rPr lang="en-US" sz="3000" b="1">
                <a:latin typeface="Arial"/>
                <a:cs typeface="Arial"/>
              </a:rPr>
              <a:t> </a:t>
            </a:r>
            <a:r>
              <a:rPr lang="en-US" sz="3000" b="1" err="1">
                <a:latin typeface="Arial"/>
                <a:cs typeface="Arial"/>
              </a:rPr>
              <a:t>bài</a:t>
            </a:r>
            <a:r>
              <a:rPr lang="en-US" sz="3000" b="1">
                <a:latin typeface="Arial"/>
                <a:cs typeface="Arial"/>
              </a:rPr>
              <a:t> </a:t>
            </a:r>
            <a:r>
              <a:rPr lang="en-US" sz="3000" b="1" err="1">
                <a:latin typeface="Arial"/>
                <a:cs typeface="Arial"/>
              </a:rPr>
              <a:t>toán</a:t>
            </a:r>
            <a:endParaRPr lang="en-US" sz="3000" b="1">
              <a:latin typeface="Arial"/>
              <a:cs typeface="Arial"/>
            </a:endParaRPr>
          </a:p>
          <a:p>
            <a:pPr marL="292735" indent="-292735" defTabSz="385571">
              <a:spcBef>
                <a:spcPts val="2700"/>
              </a:spcBef>
              <a:defRPr sz="1800"/>
            </a:pPr>
            <a:r>
              <a:rPr lang="en-US" sz="3000" b="1" err="1">
                <a:solidFill>
                  <a:srgbClr val="FF0000"/>
                </a:solidFill>
              </a:rPr>
              <a:t>Phần</a:t>
            </a:r>
            <a:r>
              <a:rPr lang="en-US" sz="3000" b="1">
                <a:solidFill>
                  <a:srgbClr val="FF0000"/>
                </a:solidFill>
              </a:rPr>
              <a:t> II: Giai </a:t>
            </a:r>
            <a:r>
              <a:rPr lang="en-US" sz="3000" b="1" err="1">
                <a:solidFill>
                  <a:srgbClr val="FF0000"/>
                </a:solidFill>
              </a:rPr>
              <a:t>đoạn</a:t>
            </a:r>
            <a:r>
              <a:rPr lang="en-US" sz="3000" b="1">
                <a:solidFill>
                  <a:srgbClr val="FF0000"/>
                </a:solidFill>
              </a:rPr>
              <a:t> </a:t>
            </a:r>
            <a:r>
              <a:rPr lang="en-US" sz="3000" b="1" err="1">
                <a:solidFill>
                  <a:srgbClr val="FF0000"/>
                </a:solidFill>
              </a:rPr>
              <a:t>thực</a:t>
            </a:r>
            <a:r>
              <a:rPr lang="en-US" sz="3000" b="1">
                <a:solidFill>
                  <a:srgbClr val="FF0000"/>
                </a:solidFill>
              </a:rPr>
              <a:t> </a:t>
            </a:r>
            <a:r>
              <a:rPr lang="en-US" sz="3000" b="1" err="1">
                <a:solidFill>
                  <a:srgbClr val="FF0000"/>
                </a:solidFill>
              </a:rPr>
              <a:t>hiện</a:t>
            </a:r>
            <a:endParaRPr lang="en-US" sz="3000" b="1">
              <a:solidFill>
                <a:srgbClr val="FF0000"/>
              </a:solidFill>
            </a:endParaRPr>
          </a:p>
          <a:p>
            <a:pPr marL="749935" lvl="1" indent="-292735" defTabSz="385571">
              <a:spcBef>
                <a:spcPts val="2700"/>
              </a:spcBef>
              <a:defRPr sz="1800"/>
            </a:pPr>
            <a:r>
              <a:rPr lang="en-US" sz="2600" b="1"/>
              <a:t>1. </a:t>
            </a:r>
            <a:r>
              <a:rPr lang="en-US" sz="2600" b="1" err="1"/>
              <a:t>Phát</a:t>
            </a:r>
            <a:r>
              <a:rPr lang="en-US" sz="2600" b="1"/>
              <a:t> </a:t>
            </a:r>
            <a:r>
              <a:rPr lang="en-US" sz="2600" b="1" err="1"/>
              <a:t>hiện</a:t>
            </a:r>
            <a:r>
              <a:rPr lang="en-US" sz="2600" b="1"/>
              <a:t> </a:t>
            </a:r>
            <a:r>
              <a:rPr lang="en-US" sz="2600" b="1" err="1"/>
              <a:t>biển</a:t>
            </a:r>
            <a:r>
              <a:rPr lang="en-US" sz="2600" b="1"/>
              <a:t> </a:t>
            </a:r>
            <a:r>
              <a:rPr lang="en-US" sz="2600" b="1" err="1"/>
              <a:t>số</a:t>
            </a:r>
            <a:r>
              <a:rPr lang="en-US" sz="2600" b="1"/>
              <a:t> </a:t>
            </a:r>
            <a:r>
              <a:rPr lang="en-US" sz="2600" b="1" err="1"/>
              <a:t>xe</a:t>
            </a:r>
            <a:endParaRPr lang="en-US" sz="2600" b="1"/>
          </a:p>
          <a:p>
            <a:pPr marL="749935" lvl="1" indent="-292735" defTabSz="385571">
              <a:spcBef>
                <a:spcPts val="2700"/>
              </a:spcBef>
              <a:defRPr sz="1800"/>
            </a:pPr>
            <a:r>
              <a:rPr lang="en-US" sz="2600" b="1"/>
              <a:t>2. </a:t>
            </a:r>
            <a:r>
              <a:rPr lang="en-US" sz="2600" b="1" err="1"/>
              <a:t>Nhận</a:t>
            </a:r>
            <a:r>
              <a:rPr lang="en-US" sz="2600" b="1"/>
              <a:t> </a:t>
            </a:r>
            <a:r>
              <a:rPr lang="en-US" sz="2600" b="1" err="1"/>
              <a:t>diện</a:t>
            </a:r>
            <a:r>
              <a:rPr lang="en-US" sz="2600" b="1"/>
              <a:t> </a:t>
            </a:r>
            <a:r>
              <a:rPr lang="en-US" sz="2600" b="1" err="1"/>
              <a:t>biển</a:t>
            </a:r>
            <a:r>
              <a:rPr lang="en-US" sz="2600" b="1"/>
              <a:t> </a:t>
            </a:r>
            <a:r>
              <a:rPr lang="en-US" sz="2600" b="1" err="1"/>
              <a:t>số</a:t>
            </a:r>
            <a:r>
              <a:rPr lang="en-US" sz="2600" b="1"/>
              <a:t> </a:t>
            </a:r>
            <a:r>
              <a:rPr lang="en-US" sz="2600" b="1" err="1"/>
              <a:t>xe</a:t>
            </a:r>
            <a:endParaRPr lang="en-US" sz="2600" b="1"/>
          </a:p>
          <a:p>
            <a:pPr marL="292735" indent="-292735" defTabSz="385571">
              <a:spcBef>
                <a:spcPts val="2700"/>
              </a:spcBef>
              <a:defRPr sz="1800"/>
            </a:pPr>
            <a:r>
              <a:rPr lang="en-US" sz="3000" b="1" err="1"/>
              <a:t>Phần</a:t>
            </a:r>
            <a:r>
              <a:rPr lang="en-US" sz="3000" b="1"/>
              <a:t> III: </a:t>
            </a:r>
            <a:r>
              <a:rPr lang="en-US" sz="3000" b="1" err="1"/>
              <a:t>Đánh</a:t>
            </a:r>
            <a:r>
              <a:rPr lang="en-US" sz="3000" b="1"/>
              <a:t> </a:t>
            </a:r>
            <a:r>
              <a:rPr lang="en-US" sz="3000" b="1" err="1"/>
              <a:t>giá</a:t>
            </a:r>
            <a:r>
              <a:rPr lang="en-US" sz="3000" b="1"/>
              <a:t> </a:t>
            </a:r>
            <a:r>
              <a:rPr lang="en-US" sz="3000" b="1" err="1"/>
              <a:t>và</a:t>
            </a:r>
            <a:r>
              <a:rPr lang="en-US" sz="3000" b="1"/>
              <a:t> </a:t>
            </a:r>
            <a:r>
              <a:rPr lang="en-US" sz="3000" b="1" err="1"/>
              <a:t>hướng</a:t>
            </a:r>
            <a:r>
              <a:rPr lang="en-US" sz="3000" b="1"/>
              <a:t> </a:t>
            </a:r>
            <a:r>
              <a:rPr lang="en-US" sz="3000" b="1" err="1"/>
              <a:t>phát</a:t>
            </a:r>
            <a:r>
              <a:rPr lang="en-US" sz="3000" b="1"/>
              <a:t> </a:t>
            </a:r>
            <a:r>
              <a:rPr lang="en-US" sz="3000" b="1" err="1"/>
              <a:t>triển</a:t>
            </a:r>
            <a:endParaRPr lang="vi-VN" sz="3000" b="1"/>
          </a:p>
          <a:p>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8</a:t>
            </a:fld>
            <a:endParaRPr lang="en-US"/>
          </a:p>
        </p:txBody>
      </p:sp>
    </p:spTree>
    <p:extLst>
      <p:ext uri="{BB962C8B-B14F-4D97-AF65-F5344CB8AC3E}">
        <p14:creationId xmlns:p14="http://schemas.microsoft.com/office/powerpoint/2010/main" val="413859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err="1"/>
              <a:t>Nội</a:t>
            </a:r>
            <a:r>
              <a:rPr lang="en-US"/>
              <a:t> dung </a:t>
            </a:r>
            <a:r>
              <a:rPr lang="en-US" err="1"/>
              <a:t>báo</a:t>
            </a:r>
            <a:r>
              <a:rPr lang="en-US"/>
              <a:t> </a:t>
            </a:r>
            <a:r>
              <a:rPr lang="en-US" err="1"/>
              <a:t>cáo</a:t>
            </a:r>
            <a:endParaRPr lang="en-US"/>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a:bodyPr>
          <a:lstStyle/>
          <a:p>
            <a:pPr marL="292735" indent="-292735" defTabSz="385571">
              <a:spcBef>
                <a:spcPts val="2700"/>
              </a:spcBef>
              <a:defRPr sz="1800"/>
            </a:pPr>
            <a:r>
              <a:rPr lang="vi-VN" sz="3000" b="1">
                <a:latin typeface="Arial"/>
                <a:cs typeface="Arial"/>
              </a:rPr>
              <a:t>Phần I: </a:t>
            </a:r>
            <a:r>
              <a:rPr lang="en-US" sz="3000" b="1" err="1">
                <a:latin typeface="Arial"/>
                <a:cs typeface="Arial"/>
              </a:rPr>
              <a:t>Giới</a:t>
            </a:r>
            <a:r>
              <a:rPr lang="en-US" sz="3000" b="1">
                <a:latin typeface="Arial"/>
                <a:cs typeface="Arial"/>
              </a:rPr>
              <a:t> </a:t>
            </a:r>
            <a:r>
              <a:rPr lang="en-US" sz="3000" b="1" err="1">
                <a:latin typeface="Arial"/>
                <a:cs typeface="Arial"/>
              </a:rPr>
              <a:t>thiệu</a:t>
            </a:r>
            <a:r>
              <a:rPr lang="en-US" sz="3000" b="1">
                <a:latin typeface="Arial"/>
                <a:cs typeface="Arial"/>
              </a:rPr>
              <a:t> </a:t>
            </a:r>
            <a:r>
              <a:rPr lang="en-US" sz="3000" b="1" err="1">
                <a:latin typeface="Arial"/>
                <a:cs typeface="Arial"/>
              </a:rPr>
              <a:t>bài</a:t>
            </a:r>
            <a:r>
              <a:rPr lang="en-US" sz="3000" b="1">
                <a:latin typeface="Arial"/>
                <a:cs typeface="Arial"/>
              </a:rPr>
              <a:t> </a:t>
            </a:r>
            <a:r>
              <a:rPr lang="en-US" sz="3000" b="1" err="1">
                <a:latin typeface="Arial"/>
                <a:cs typeface="Arial"/>
              </a:rPr>
              <a:t>toán</a:t>
            </a:r>
            <a:endParaRPr lang="en-US" sz="3000" b="1">
              <a:latin typeface="Arial"/>
              <a:cs typeface="Arial"/>
            </a:endParaRPr>
          </a:p>
          <a:p>
            <a:pPr marL="292735" indent="-292735" defTabSz="385571">
              <a:spcBef>
                <a:spcPts val="2700"/>
              </a:spcBef>
              <a:defRPr sz="1800"/>
            </a:pPr>
            <a:r>
              <a:rPr lang="en-US" sz="3000" b="1" err="1">
                <a:solidFill>
                  <a:srgbClr val="FF0000"/>
                </a:solidFill>
              </a:rPr>
              <a:t>Phần</a:t>
            </a:r>
            <a:r>
              <a:rPr lang="en-US" sz="3000" b="1">
                <a:solidFill>
                  <a:srgbClr val="FF0000"/>
                </a:solidFill>
              </a:rPr>
              <a:t> II: Giai </a:t>
            </a:r>
            <a:r>
              <a:rPr lang="en-US" sz="3000" b="1" err="1">
                <a:solidFill>
                  <a:srgbClr val="FF0000"/>
                </a:solidFill>
              </a:rPr>
              <a:t>đoạn</a:t>
            </a:r>
            <a:r>
              <a:rPr lang="en-US" sz="3000" b="1">
                <a:solidFill>
                  <a:srgbClr val="FF0000"/>
                </a:solidFill>
              </a:rPr>
              <a:t> </a:t>
            </a:r>
            <a:r>
              <a:rPr lang="en-US" sz="3000" b="1" err="1">
                <a:solidFill>
                  <a:srgbClr val="FF0000"/>
                </a:solidFill>
              </a:rPr>
              <a:t>thực</a:t>
            </a:r>
            <a:r>
              <a:rPr lang="en-US" sz="3000" b="1">
                <a:solidFill>
                  <a:srgbClr val="FF0000"/>
                </a:solidFill>
              </a:rPr>
              <a:t> </a:t>
            </a:r>
            <a:r>
              <a:rPr lang="en-US" sz="3000" b="1" err="1">
                <a:solidFill>
                  <a:srgbClr val="FF0000"/>
                </a:solidFill>
              </a:rPr>
              <a:t>hiện</a:t>
            </a:r>
            <a:endParaRPr lang="en-US" sz="3000" b="1">
              <a:solidFill>
                <a:srgbClr val="FF0000"/>
              </a:solidFill>
            </a:endParaRPr>
          </a:p>
          <a:p>
            <a:pPr marL="749935" lvl="1" indent="-292735" defTabSz="385571">
              <a:spcBef>
                <a:spcPts val="2700"/>
              </a:spcBef>
              <a:defRPr sz="1800"/>
            </a:pPr>
            <a:r>
              <a:rPr lang="en-US" sz="2600" b="1">
                <a:solidFill>
                  <a:srgbClr val="FF0000"/>
                </a:solidFill>
              </a:rPr>
              <a:t>1. </a:t>
            </a:r>
            <a:r>
              <a:rPr lang="en-US" sz="2600" b="1" err="1">
                <a:solidFill>
                  <a:srgbClr val="FF0000"/>
                </a:solidFill>
              </a:rPr>
              <a:t>Phát</a:t>
            </a:r>
            <a:r>
              <a:rPr lang="en-US" sz="2600" b="1">
                <a:solidFill>
                  <a:srgbClr val="FF0000"/>
                </a:solidFill>
              </a:rPr>
              <a:t> </a:t>
            </a:r>
            <a:r>
              <a:rPr lang="en-US" sz="2600" b="1" err="1">
                <a:solidFill>
                  <a:srgbClr val="FF0000"/>
                </a:solidFill>
              </a:rPr>
              <a:t>hiện</a:t>
            </a:r>
            <a:r>
              <a:rPr lang="en-US" sz="2600" b="1">
                <a:solidFill>
                  <a:srgbClr val="FF0000"/>
                </a:solidFill>
              </a:rPr>
              <a:t> </a:t>
            </a:r>
            <a:r>
              <a:rPr lang="en-US" sz="2600" b="1" err="1">
                <a:solidFill>
                  <a:srgbClr val="FF0000"/>
                </a:solidFill>
              </a:rPr>
              <a:t>biển</a:t>
            </a:r>
            <a:r>
              <a:rPr lang="en-US" sz="2600" b="1">
                <a:solidFill>
                  <a:srgbClr val="FF0000"/>
                </a:solidFill>
              </a:rPr>
              <a:t> </a:t>
            </a:r>
            <a:r>
              <a:rPr lang="en-US" sz="2600" b="1" err="1">
                <a:solidFill>
                  <a:srgbClr val="FF0000"/>
                </a:solidFill>
              </a:rPr>
              <a:t>số</a:t>
            </a:r>
            <a:r>
              <a:rPr lang="en-US" sz="2600" b="1">
                <a:solidFill>
                  <a:srgbClr val="FF0000"/>
                </a:solidFill>
              </a:rPr>
              <a:t> </a:t>
            </a:r>
            <a:r>
              <a:rPr lang="en-US" sz="2600" b="1" err="1">
                <a:solidFill>
                  <a:srgbClr val="FF0000"/>
                </a:solidFill>
              </a:rPr>
              <a:t>xe</a:t>
            </a:r>
            <a:endParaRPr lang="en-US" sz="2600" b="1">
              <a:solidFill>
                <a:srgbClr val="FF0000"/>
              </a:solidFill>
            </a:endParaRPr>
          </a:p>
          <a:p>
            <a:pPr marL="749935" lvl="1" indent="-292735" defTabSz="385571">
              <a:spcBef>
                <a:spcPts val="2700"/>
              </a:spcBef>
              <a:defRPr sz="1800"/>
            </a:pPr>
            <a:r>
              <a:rPr lang="en-US" sz="2600" b="1"/>
              <a:t>2. </a:t>
            </a:r>
            <a:r>
              <a:rPr lang="en-US" sz="2600" b="1" err="1"/>
              <a:t>Nhận</a:t>
            </a:r>
            <a:r>
              <a:rPr lang="en-US" sz="2600" b="1"/>
              <a:t> </a:t>
            </a:r>
            <a:r>
              <a:rPr lang="en-US" sz="2600" b="1" err="1"/>
              <a:t>diện</a:t>
            </a:r>
            <a:r>
              <a:rPr lang="en-US" sz="2600" b="1"/>
              <a:t> </a:t>
            </a:r>
            <a:r>
              <a:rPr lang="en-US" sz="2600" b="1" err="1"/>
              <a:t>biển</a:t>
            </a:r>
            <a:r>
              <a:rPr lang="en-US" sz="2600" b="1"/>
              <a:t> </a:t>
            </a:r>
            <a:r>
              <a:rPr lang="en-US" sz="2600" b="1" err="1"/>
              <a:t>số</a:t>
            </a:r>
            <a:r>
              <a:rPr lang="en-US" sz="2600" b="1"/>
              <a:t> </a:t>
            </a:r>
            <a:r>
              <a:rPr lang="en-US" sz="2600" b="1" err="1"/>
              <a:t>xe</a:t>
            </a:r>
            <a:endParaRPr lang="en-US" sz="2600" b="1"/>
          </a:p>
          <a:p>
            <a:pPr marL="292735" indent="-292735" defTabSz="385571">
              <a:spcBef>
                <a:spcPts val="2700"/>
              </a:spcBef>
              <a:defRPr sz="1800"/>
            </a:pPr>
            <a:r>
              <a:rPr lang="en-US" sz="3000" b="1" err="1"/>
              <a:t>Phần</a:t>
            </a:r>
            <a:r>
              <a:rPr lang="en-US" sz="3000" b="1"/>
              <a:t> III: </a:t>
            </a:r>
            <a:r>
              <a:rPr lang="en-US" sz="3000" b="1" err="1"/>
              <a:t>Đánh</a:t>
            </a:r>
            <a:r>
              <a:rPr lang="en-US" sz="3000" b="1"/>
              <a:t> </a:t>
            </a:r>
            <a:r>
              <a:rPr lang="en-US" sz="3000" b="1" err="1"/>
              <a:t>giá</a:t>
            </a:r>
            <a:r>
              <a:rPr lang="en-US" sz="3000" b="1"/>
              <a:t> </a:t>
            </a:r>
            <a:r>
              <a:rPr lang="en-US" sz="3000" b="1" err="1"/>
              <a:t>và</a:t>
            </a:r>
            <a:r>
              <a:rPr lang="en-US" sz="3000" b="1"/>
              <a:t> </a:t>
            </a:r>
            <a:r>
              <a:rPr lang="en-US" sz="3000" b="1" err="1"/>
              <a:t>hướng</a:t>
            </a:r>
            <a:r>
              <a:rPr lang="en-US" sz="3000" b="1"/>
              <a:t> </a:t>
            </a:r>
            <a:r>
              <a:rPr lang="en-US" sz="3000" b="1" err="1"/>
              <a:t>phát</a:t>
            </a:r>
            <a:r>
              <a:rPr lang="en-US" sz="3000" b="1"/>
              <a:t> </a:t>
            </a:r>
            <a:r>
              <a:rPr lang="en-US" sz="3000" b="1" err="1"/>
              <a:t>triển</a:t>
            </a:r>
            <a:endParaRPr lang="vi-VN" sz="3000" b="1"/>
          </a:p>
          <a:p>
            <a:endParaRPr lang="en-US"/>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9</a:t>
            </a:fld>
            <a:endParaRPr lang="en-US"/>
          </a:p>
        </p:txBody>
      </p:sp>
    </p:spTree>
    <p:extLst>
      <p:ext uri="{BB962C8B-B14F-4D97-AF65-F5344CB8AC3E}">
        <p14:creationId xmlns:p14="http://schemas.microsoft.com/office/powerpoint/2010/main" val="213143482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5" ma:contentTypeDescription="Tạo tài liệu mới." ma:contentTypeScope="" ma:versionID="d79e40ea013f6f2e9772df232fad92b8">
  <xsd:schema xmlns:xsd="http://www.w3.org/2001/XMLSchema" xmlns:xs="http://www.w3.org/2001/XMLSchema" xmlns:p="http://schemas.microsoft.com/office/2006/metadata/properties" xmlns:ns3="81e90ab8-9e7d-4b67-ba12-d147179b0223" xmlns:ns4="86b2c21e-bc8a-47d8-90cc-43181eba94ed" targetNamespace="http://schemas.microsoft.com/office/2006/metadata/properties" ma:root="true" ma:fieldsID="780be017cbb376318eb90c769aa23797" ns3:_="" ns4:_="">
    <xsd:import namespace="81e90ab8-9e7d-4b67-ba12-d147179b0223"/>
    <xsd:import namespace="86b2c21e-bc8a-47d8-90cc-43181eba94e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LengthInSeconds" minOccurs="0"/>
                <xsd:element ref="ns3:MediaServiceDateTaken" minOccurs="0"/>
                <xsd:element ref="ns3:MediaServiceLoca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16"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hia sẻ Có Chi tiết" ma:internalName="SharedWithDetails" ma:readOnly="true">
      <xsd:simpleType>
        <xsd:restriction base="dms:Note">
          <xsd:maxLength value="255"/>
        </xsd:restriction>
      </xsd:simpleType>
    </xsd:element>
    <xsd:element name="SharingHintHash" ma:index="18"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CB26FF-2A66-442B-B342-78383D220BFC}">
  <ds:schemaRefs>
    <ds:schemaRef ds:uri="http://schemas.microsoft.com/sharepoint/v3/contenttype/forms"/>
  </ds:schemaRefs>
</ds:datastoreItem>
</file>

<file path=customXml/itemProps2.xml><?xml version="1.0" encoding="utf-8"?>
<ds:datastoreItem xmlns:ds="http://schemas.openxmlformats.org/officeDocument/2006/customXml" ds:itemID="{B0CD4A70-0C2D-4AA0-B50A-04E5FF1C676B}">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1D8360C-CD93-4409-A239-3751EA8667CE}">
  <ds:schemaRefs>
    <ds:schemaRef ds:uri="http://schemas.microsoft.com/office/infopath/2007/PartnerControls"/>
    <ds:schemaRef ds:uri="http://schemas.microsoft.com/office/2006/documentManagement/types"/>
    <ds:schemaRef ds:uri="http://purl.org/dc/terms/"/>
    <ds:schemaRef ds:uri="86b2c21e-bc8a-47d8-90cc-43181eba94ed"/>
    <ds:schemaRef ds:uri="http://schemas.microsoft.com/office/2006/metadata/properties"/>
    <ds:schemaRef ds:uri="http://schemas.openxmlformats.org/package/2006/metadata/core-properties"/>
    <ds:schemaRef ds:uri="http://purl.org/dc/dcmitype/"/>
    <ds:schemaRef ds:uri="81e90ab8-9e7d-4b67-ba12-d147179b022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33</TotalTime>
  <Words>2255</Words>
  <Application>Microsoft Office PowerPoint</Application>
  <PresentationFormat>On-screen Show (4:3)</PresentationFormat>
  <Paragraphs>380</Paragraphs>
  <Slides>46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Arial Nova Cond</vt:lpstr>
      <vt:lpstr>Calibri</vt:lpstr>
      <vt:lpstr>Calibri Light</vt:lpstr>
      <vt:lpstr>Cambria Math</vt:lpstr>
      <vt:lpstr>Courier New</vt:lpstr>
      <vt:lpstr>Elle Futura</vt:lpstr>
      <vt:lpstr>Wingdings</vt:lpstr>
      <vt:lpstr>1_Office Theme</vt:lpstr>
      <vt:lpstr>PowerPoint Presentation</vt:lpstr>
      <vt:lpstr>Nội dung báo cáo</vt:lpstr>
      <vt:lpstr>Giới thiệu bài toán</vt:lpstr>
      <vt:lpstr>Giới thiệu bài toán</vt:lpstr>
      <vt:lpstr>Giới thiệu bài toán</vt:lpstr>
      <vt:lpstr>Giới thiệu bài toán</vt:lpstr>
      <vt:lpstr>Nội dung báo cáo</vt:lpstr>
      <vt:lpstr>Nội dung báo cáo</vt:lpstr>
      <vt:lpstr>Nội dung báo cáo</vt:lpstr>
      <vt:lpstr>Phát hiện biển số xe</vt:lpstr>
      <vt:lpstr>Phát hiện biển số xe</vt:lpstr>
      <vt:lpstr>Nội dung báo cáo</vt:lpstr>
      <vt:lpstr>Nhận diện biển số xe</vt:lpstr>
      <vt:lpstr>Nhận diện biển số xe</vt:lpstr>
      <vt:lpstr>Xoay và crop biển số</vt:lpstr>
      <vt:lpstr>Xoay và crop biển số</vt:lpstr>
      <vt:lpstr>Xoay và crop biển số</vt:lpstr>
      <vt:lpstr>Nhận diện biển số xe</vt:lpstr>
      <vt:lpstr>Phân đoạn kí tự</vt:lpstr>
      <vt:lpstr>Phân đoạn kí tự</vt:lpstr>
      <vt:lpstr>Nhận diện biển số xe</vt:lpstr>
      <vt:lpstr>Nhận dạng kí tự</vt:lpstr>
      <vt:lpstr>Convolutional Neurol Network - CNN</vt:lpstr>
      <vt:lpstr>Support Vector Machine - SVM</vt:lpstr>
      <vt:lpstr>Support Vector Machine - SVM</vt:lpstr>
      <vt:lpstr>Softmax Regression</vt:lpstr>
      <vt:lpstr>Nội dung báo cáo</vt:lpstr>
      <vt:lpstr>Dataset – YOLOv8</vt:lpstr>
      <vt:lpstr>YOLOv8</vt:lpstr>
      <vt:lpstr>Phát hiện biển số xe</vt:lpstr>
      <vt:lpstr>Dataset – Các mô hình nhận dạng kí tự</vt:lpstr>
      <vt:lpstr>Convolutional Neurol Network - CNN</vt:lpstr>
      <vt:lpstr>CNN</vt:lpstr>
      <vt:lpstr>SVM</vt:lpstr>
      <vt:lpstr>Softmax Regression</vt:lpstr>
      <vt:lpstr>Nội dung báo cáo</vt:lpstr>
      <vt:lpstr>Độ đo đánh giá </vt:lpstr>
      <vt:lpstr>Nội dung báo cáo</vt:lpstr>
      <vt:lpstr>Kết quả đánh giá - YOLOv8</vt:lpstr>
      <vt:lpstr>Kết quả đánh giá - Nhận diện kí tự</vt:lpstr>
      <vt:lpstr>Kết quả đánh giá </vt:lpstr>
      <vt:lpstr>Nội dung báo cáo</vt:lpstr>
      <vt:lpstr>Hạn chế</vt:lpstr>
      <vt:lpstr>Nội dung báo cáo</vt:lpstr>
      <vt:lpstr>Hướng phát triển</vt:lpstr>
      <vt:lpstr>Cảm ơn thầy cô và các bạn đã chú ý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Mạc Hoàng Hà</dc:creator>
  <cp:lastModifiedBy>Mạc Hoàng Hà</cp:lastModifiedBy>
  <cp:revision>2</cp:revision>
  <dcterms:created xsi:type="dcterms:W3CDTF">2023-12-01T16:51:04Z</dcterms:created>
  <dcterms:modified xsi:type="dcterms:W3CDTF">2024-01-10T14:59:30Z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