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9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62" r:id="rId2"/>
    <p:sldId id="257" r:id="rId3"/>
    <p:sldId id="362" r:id="rId4"/>
    <p:sldId id="366" r:id="rId5"/>
    <p:sldId id="340" r:id="rId6"/>
    <p:sldId id="342" r:id="rId7"/>
    <p:sldId id="343" r:id="rId8"/>
    <p:sldId id="347" r:id="rId9"/>
    <p:sldId id="344" r:id="rId10"/>
    <p:sldId id="348" r:id="rId11"/>
    <p:sldId id="350" r:id="rId12"/>
    <p:sldId id="351" r:id="rId13"/>
    <p:sldId id="352" r:id="rId14"/>
    <p:sldId id="356" r:id="rId15"/>
    <p:sldId id="355" r:id="rId16"/>
    <p:sldId id="354" r:id="rId17"/>
    <p:sldId id="359" r:id="rId18"/>
    <p:sldId id="357" r:id="rId19"/>
    <p:sldId id="360" r:id="rId20"/>
    <p:sldId id="361" r:id="rId21"/>
    <p:sldId id="364" r:id="rId22"/>
    <p:sldId id="365" r:id="rId23"/>
    <p:sldId id="346" r:id="rId24"/>
    <p:sldId id="263" r:id="rId25"/>
  </p:sldIdLst>
  <p:sldSz cx="24384000" cy="13716000"/>
  <p:notesSz cx="6858000" cy="9144000"/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28079" initials="T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3982" autoAdjust="0"/>
  </p:normalViewPr>
  <p:slideViewPr>
    <p:cSldViewPr snapToGrid="0">
      <p:cViewPr varScale="1">
        <p:scale>
          <a:sx n="54" d="100"/>
          <a:sy n="54" d="100"/>
        </p:scale>
        <p:origin x="8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类别占比统计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F4A-41A1-9F78-6FE6FB9864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F4A-41A1-9F78-6FE6FB9864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4A-41A1-9F78-6FE6FB9864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4A-41A1-9F78-6FE6FB98645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4A-41A1-9F78-6FE6FB98645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F4A-41A1-9F78-6FE6FB98645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F4A-41A1-9F78-6FE6FB986454}"/>
              </c:ext>
            </c:extLst>
          </c:dPt>
          <c:cat>
            <c:strRef>
              <c:f>Sheet1!$A$2:$A$8</c:f>
              <c:strCache>
                <c:ptCount val="7"/>
                <c:pt idx="0">
                  <c:v>check</c:v>
                </c:pt>
                <c:pt idx="1">
                  <c:v>department</c:v>
                </c:pt>
                <c:pt idx="2">
                  <c:v>disease</c:v>
                </c:pt>
                <c:pt idx="3">
                  <c:v>drug</c:v>
                </c:pt>
                <c:pt idx="4">
                  <c:v>hospital</c:v>
                </c:pt>
                <c:pt idx="5">
                  <c:v>symptom</c:v>
                </c:pt>
                <c:pt idx="6">
                  <c:v>therapy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1.9</c:v>
                </c:pt>
                <c:pt idx="1">
                  <c:v>0.5</c:v>
                </c:pt>
                <c:pt idx="2">
                  <c:v>13.5</c:v>
                </c:pt>
                <c:pt idx="3">
                  <c:v>28.2</c:v>
                </c:pt>
                <c:pt idx="4">
                  <c:v>44.8</c:v>
                </c:pt>
                <c:pt idx="5">
                  <c:v>5.0</c:v>
                </c:pt>
                <c:pt idx="6">
                  <c:v>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92-4094-B2B9-4AC7C25CF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54"/>
          <c:y val="0.0525527"/>
          <c:w val="0.852467"/>
          <c:h val="0.8628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test-f1</c:v>
                </c:pt>
              </c:strCache>
            </c:strRef>
          </c:tx>
          <c:spPr>
            <a:ln w="50800" cap="flat">
              <a:solidFill>
                <a:srgbClr val="0F2D95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0F2D95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自动标注</c:v>
                </c:pt>
                <c:pt idx="1">
                  <c:v>标注数据</c:v>
                </c:pt>
                <c:pt idx="2">
                  <c:v>二次标注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64.57</c:v>
                </c:pt>
                <c:pt idx="1">
                  <c:v>86.49</c:v>
                </c:pt>
                <c:pt idx="2">
                  <c:v>89.83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2E5-495D-8B96-0F752EDB122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dev-f1</c:v>
                </c:pt>
              </c:strCache>
            </c:strRef>
          </c:tx>
          <c:spPr>
            <a:ln w="50800" cap="flat">
              <a:solidFill>
                <a:srgbClr val="B9E1FA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B9E1FA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自动标注</c:v>
                </c:pt>
                <c:pt idx="1">
                  <c:v>标注数据</c:v>
                </c:pt>
                <c:pt idx="2">
                  <c:v>二次标注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66.75</c:v>
                </c:pt>
                <c:pt idx="1">
                  <c:v>84.69</c:v>
                </c:pt>
                <c:pt idx="2">
                  <c:v>91.07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2E5-495D-8B96-0F752EDB122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7589344"/>
        <c:axId val="2128443248"/>
      </c:lineChart>
      <c:catAx>
        <c:axId val="2127589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F2D95"/>
            </a:solidFill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2128443248"/>
        <c:crosses val="autoZero"/>
        <c:auto val="1"/>
        <c:lblAlgn val="ctr"/>
        <c:lblOffset val="100"/>
        <c:noMultiLvlLbl val="1"/>
      </c:catAx>
      <c:valAx>
        <c:axId val="2128443248"/>
        <c:scaling>
          <c:orientation val="minMax"/>
          <c:max val="100.0"/>
          <c:min val="50.0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2127589344"/>
        <c:crosses val="autoZero"/>
        <c:crossBetween val="midCat"/>
        <c:majorUnit val="10.0"/>
        <c:minorUnit val="2.0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81854394469746"/>
          <c:y val="0.487767661239273"/>
          <c:w val="0.0960137154982132"/>
          <c:h val="0.0952720008648654"/>
        </c:manualLayout>
      </c:layout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54"/>
          <c:y val="0.0525527"/>
          <c:w val="0.852467"/>
          <c:h val="0.8628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test-f1</c:v>
                </c:pt>
              </c:strCache>
            </c:strRef>
          </c:tx>
          <c:spPr>
            <a:ln w="50800" cap="flat">
              <a:solidFill>
                <a:srgbClr val="0F2D95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0F2D95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baseline</c:v>
                </c:pt>
                <c:pt idx="1">
                  <c:v>基本优化</c:v>
                </c:pt>
                <c:pt idx="2">
                  <c:v>最少迭代轮数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89.83</c:v>
                </c:pt>
                <c:pt idx="1">
                  <c:v>90.15</c:v>
                </c:pt>
                <c:pt idx="2">
                  <c:v>90.32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03-4FF8-9F2E-B1D657623A3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dev-f1</c:v>
                </c:pt>
              </c:strCache>
            </c:strRef>
          </c:tx>
          <c:spPr>
            <a:ln w="50800" cap="flat">
              <a:solidFill>
                <a:srgbClr val="B9E1FA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B9E1FA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baseline</c:v>
                </c:pt>
                <c:pt idx="1">
                  <c:v>基本优化</c:v>
                </c:pt>
                <c:pt idx="2">
                  <c:v>最少迭代轮数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91.07</c:v>
                </c:pt>
                <c:pt idx="1">
                  <c:v>91.29</c:v>
                </c:pt>
                <c:pt idx="2">
                  <c:v>91.41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E03-4FF8-9F2E-B1D657623A3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46526272"/>
        <c:axId val="-2144701056"/>
      </c:lineChart>
      <c:catAx>
        <c:axId val="2146526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F2D95"/>
            </a:solidFill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-2144701056"/>
        <c:crosses val="autoZero"/>
        <c:auto val="1"/>
        <c:lblAlgn val="ctr"/>
        <c:lblOffset val="100"/>
        <c:noMultiLvlLbl val="1"/>
      </c:catAx>
      <c:valAx>
        <c:axId val="-2144701056"/>
        <c:scaling>
          <c:orientation val="minMax"/>
          <c:min val="89.0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2146526272"/>
        <c:crosses val="autoZero"/>
        <c:crossBetween val="midCat"/>
        <c:majorUnit val="1.0"/>
        <c:minorUnit val="0.2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77428016463338"/>
          <c:y val="0.577572243802307"/>
          <c:w val="0.0960137154982132"/>
          <c:h val="0.0952720008648654"/>
        </c:manualLayout>
      </c:layout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54"/>
          <c:y val="0.0525527"/>
          <c:w val="0.852467"/>
          <c:h val="0.8628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test-f1</c:v>
                </c:pt>
              </c:strCache>
            </c:strRef>
          </c:tx>
          <c:spPr>
            <a:ln w="50800" cap="flat">
              <a:solidFill>
                <a:srgbClr val="0F2D95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0F2D95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baseline</c:v>
                </c:pt>
                <c:pt idx="1">
                  <c:v>highway</c:v>
                </c:pt>
                <c:pt idx="2">
                  <c:v>LM</c:v>
                </c:pt>
                <c:pt idx="3">
                  <c:v>LM + highway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90.32</c:v>
                </c:pt>
                <c:pt idx="1">
                  <c:v>90.32</c:v>
                </c:pt>
                <c:pt idx="2">
                  <c:v>89.59</c:v>
                </c:pt>
                <c:pt idx="3">
                  <c:v>90.51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03-4FF8-9F2E-B1D657623A3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dev-f1</c:v>
                </c:pt>
              </c:strCache>
            </c:strRef>
          </c:tx>
          <c:spPr>
            <a:ln w="50800" cap="flat">
              <a:solidFill>
                <a:srgbClr val="B9E1FA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B9E1FA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baseline</c:v>
                </c:pt>
                <c:pt idx="1">
                  <c:v>highway</c:v>
                </c:pt>
                <c:pt idx="2">
                  <c:v>LM</c:v>
                </c:pt>
                <c:pt idx="3">
                  <c:v>LM + highway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91.41</c:v>
                </c:pt>
                <c:pt idx="1">
                  <c:v>91.54</c:v>
                </c:pt>
                <c:pt idx="2">
                  <c:v>90.94</c:v>
                </c:pt>
                <c:pt idx="3">
                  <c:v>91.38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E03-4FF8-9F2E-B1D657623A3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46541344"/>
        <c:axId val="2146799920"/>
      </c:lineChart>
      <c:catAx>
        <c:axId val="21465413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F2D95"/>
            </a:solidFill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2146799920"/>
        <c:crosses val="autoZero"/>
        <c:auto val="1"/>
        <c:lblAlgn val="ctr"/>
        <c:lblOffset val="100"/>
        <c:noMultiLvlLbl val="1"/>
      </c:catAx>
      <c:valAx>
        <c:axId val="2146799920"/>
        <c:scaling>
          <c:orientation val="minMax"/>
          <c:min val="89.0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2146541344"/>
        <c:crosses val="autoZero"/>
        <c:crossBetween val="midCat"/>
        <c:majorUnit val="1.0"/>
        <c:minorUnit val="0.2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80747799968144"/>
          <c:y val="0.579299255005443"/>
          <c:w val="0.0960137154982132"/>
          <c:h val="0.0952720008648654"/>
        </c:manualLayout>
      </c:layout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54"/>
          <c:y val="0.0525527"/>
          <c:w val="0.852467"/>
          <c:h val="0.8628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test-f1</c:v>
                </c:pt>
              </c:strCache>
            </c:strRef>
          </c:tx>
          <c:spPr>
            <a:ln w="50800" cap="flat">
              <a:solidFill>
                <a:srgbClr val="0F2D95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0F2D95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baseline</c:v>
                </c:pt>
                <c:pt idx="1">
                  <c:v>多路lstm分词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89.26</c:v>
                </c:pt>
                <c:pt idx="1">
                  <c:v>90.32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03-4FF8-9F2E-B1D657623A3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dev-f1</c:v>
                </c:pt>
              </c:strCache>
            </c:strRef>
          </c:tx>
          <c:spPr>
            <a:ln w="50800" cap="flat">
              <a:solidFill>
                <a:srgbClr val="B9E1FA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B9E1FA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baseline</c:v>
                </c:pt>
                <c:pt idx="1">
                  <c:v>多路lstm分词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90.69</c:v>
                </c:pt>
                <c:pt idx="1">
                  <c:v>91.52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E03-4FF8-9F2E-B1D657623A3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5197888"/>
        <c:axId val="2124686464"/>
      </c:lineChart>
      <c:catAx>
        <c:axId val="2125197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F2D95"/>
            </a:solidFill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2124686464"/>
        <c:crosses val="autoZero"/>
        <c:auto val="1"/>
        <c:lblAlgn val="ctr"/>
        <c:lblOffset val="100"/>
        <c:noMultiLvlLbl val="1"/>
      </c:catAx>
      <c:valAx>
        <c:axId val="2124686464"/>
        <c:scaling>
          <c:orientation val="minMax"/>
          <c:min val="89.0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2125197888"/>
        <c:crosses val="autoZero"/>
        <c:crossBetween val="midCat"/>
        <c:majorUnit val="1.0"/>
        <c:minorUnit val="0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81854394469746"/>
          <c:y val="0.575845232599173"/>
          <c:w val="0.0960137154982132"/>
          <c:h val="0.0952720008648654"/>
        </c:manualLayout>
      </c:layout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54"/>
          <c:y val="0.0525527"/>
          <c:w val="0.852467"/>
          <c:h val="0.8628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test-f1</c:v>
                </c:pt>
              </c:strCache>
            </c:strRef>
          </c:tx>
          <c:spPr>
            <a:ln w="50800" cap="flat">
              <a:solidFill>
                <a:srgbClr val="0F2D95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0F2D95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baseline(mean)</c:v>
                </c:pt>
                <c:pt idx="1">
                  <c:v>max</c:v>
                </c:pt>
                <c:pt idx="2">
                  <c:v>softmax</c:v>
                </c:pt>
                <c:pt idx="3">
                  <c:v>joint decoding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89.75</c:v>
                </c:pt>
                <c:pt idx="1">
                  <c:v>89.66</c:v>
                </c:pt>
                <c:pt idx="2">
                  <c:v>89.82</c:v>
                </c:pt>
                <c:pt idx="3">
                  <c:v>90.16999999999998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03-4FF8-9F2E-B1D657623A3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dev-f1</c:v>
                </c:pt>
              </c:strCache>
            </c:strRef>
          </c:tx>
          <c:spPr>
            <a:ln w="50800" cap="flat">
              <a:solidFill>
                <a:srgbClr val="B9E1FA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B9E1FA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baseline(mean)</c:v>
                </c:pt>
                <c:pt idx="1">
                  <c:v>max</c:v>
                </c:pt>
                <c:pt idx="2">
                  <c:v>softmax</c:v>
                </c:pt>
                <c:pt idx="3">
                  <c:v>joint decoding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91.11</c:v>
                </c:pt>
                <c:pt idx="1">
                  <c:v>91.16999999999998</c:v>
                </c:pt>
                <c:pt idx="2">
                  <c:v>91.06</c:v>
                </c:pt>
                <c:pt idx="3">
                  <c:v>91.49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E03-4FF8-9F2E-B1D657623A3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46246256"/>
        <c:axId val="-2146242976"/>
      </c:lineChart>
      <c:catAx>
        <c:axId val="-21462462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F2D95"/>
            </a:solidFill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-2146242976"/>
        <c:crosses val="autoZero"/>
        <c:auto val="1"/>
        <c:lblAlgn val="ctr"/>
        <c:lblOffset val="100"/>
        <c:noMultiLvlLbl val="1"/>
      </c:catAx>
      <c:valAx>
        <c:axId val="-2146242976"/>
        <c:scaling>
          <c:orientation val="minMax"/>
          <c:min val="89.0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-2146246256"/>
        <c:crosses val="autoZero"/>
        <c:crossBetween val="midCat"/>
        <c:majorUnit val="1.0"/>
        <c:minorUnit val="0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81854394469746"/>
          <c:y val="0.586207299817984"/>
          <c:w val="0.0960137154982132"/>
          <c:h val="0.0952720008648654"/>
        </c:manualLayout>
      </c:layout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54"/>
          <c:y val="0.0525527"/>
          <c:w val="0.852467"/>
          <c:h val="0.8628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test-f1</c:v>
                </c:pt>
              </c:strCache>
            </c:strRef>
          </c:tx>
          <c:spPr>
            <a:ln w="50800" cap="flat">
              <a:solidFill>
                <a:srgbClr val="0F2D95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0F2D95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baseline</c:v>
                </c:pt>
                <c:pt idx="1">
                  <c:v>external feats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90.8</c:v>
                </c:pt>
                <c:pt idx="1">
                  <c:v>91.36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03-4FF8-9F2E-B1D657623A3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dev-f1</c:v>
                </c:pt>
              </c:strCache>
            </c:strRef>
          </c:tx>
          <c:spPr>
            <a:ln w="50800" cap="flat">
              <a:solidFill>
                <a:srgbClr val="B9E1FA"/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rgbClr val="B9E1FA"/>
                </a:solidFill>
                <a:prstDash val="solid"/>
                <a:miter lim="4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baseline</c:v>
                </c:pt>
                <c:pt idx="1">
                  <c:v>external feats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94.74</c:v>
                </c:pt>
                <c:pt idx="1">
                  <c:v>94.59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E03-4FF8-9F2E-B1D657623A3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2146184656"/>
        <c:axId val="-2146181376"/>
      </c:lineChart>
      <c:catAx>
        <c:axId val="-2146184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F2D95"/>
            </a:solidFill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-2146181376"/>
        <c:crosses val="autoZero"/>
        <c:auto val="1"/>
        <c:lblAlgn val="ctr"/>
        <c:lblOffset val="100"/>
        <c:noMultiLvlLbl val="1"/>
      </c:catAx>
      <c:valAx>
        <c:axId val="-2146181376"/>
        <c:scaling>
          <c:orientation val="minMax"/>
          <c:min val="90.0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-2146184656"/>
        <c:crosses val="autoZero"/>
        <c:crossBetween val="midCat"/>
        <c:majorUnit val="2.0"/>
        <c:minorUnit val="0.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86280772476154"/>
          <c:y val="0.520580874098844"/>
          <c:w val="0.0960137154982132"/>
          <c:h val="0.0952720008648654"/>
        </c:manualLayout>
      </c:layout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F1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值： 各种条件下的学习率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schedule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LM</c:v>
                </c:pt>
                <c:pt idx="2">
                  <c:v>LM + hw</c:v>
                </c:pt>
                <c:pt idx="3">
                  <c:v>BIOES</c:v>
                </c:pt>
                <c:pt idx="4">
                  <c:v>external feats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90.76</c:v>
                </c:pt>
                <c:pt idx="1">
                  <c:v>90.29</c:v>
                </c:pt>
                <c:pt idx="2">
                  <c:v>90.92</c:v>
                </c:pt>
                <c:pt idx="3">
                  <c:v>89.85</c:v>
                </c:pt>
                <c:pt idx="4">
                  <c:v>91.36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74-46AE-AEDD-307044569C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SGD w/ decay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LM</c:v>
                </c:pt>
                <c:pt idx="2">
                  <c:v>LM + hw</c:v>
                </c:pt>
                <c:pt idx="3">
                  <c:v>BIOES</c:v>
                </c:pt>
                <c:pt idx="4">
                  <c:v>external feats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90.81</c:v>
                </c:pt>
                <c:pt idx="1">
                  <c:v>90.57</c:v>
                </c:pt>
                <c:pt idx="2">
                  <c:v>90.93</c:v>
                </c:pt>
                <c:pt idx="3">
                  <c:v>90.66999999999998</c:v>
                </c:pt>
                <c:pt idx="4">
                  <c:v>91.53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C74-46AE-AEDD-307044569C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9168608"/>
        <c:axId val="2129082848"/>
      </c:barChart>
      <c:catAx>
        <c:axId val="212916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082848"/>
        <c:crosses val="autoZero"/>
        <c:auto val="1"/>
        <c:lblAlgn val="ctr"/>
        <c:lblOffset val="100"/>
        <c:noMultiLvlLbl val="0"/>
      </c:catAx>
      <c:valAx>
        <c:axId val="21290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6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32181"/>
          <c:y val="0.0537374"/>
          <c:w val="0.901782"/>
          <c:h val="0.860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改进前错误数量</c:v>
                </c:pt>
              </c:strCache>
            </c:strRef>
          </c:tx>
          <c:spPr>
            <a:solidFill>
              <a:srgbClr val="0F2D95"/>
            </a:solidFill>
            <a:ln w="12700" cap="flat">
              <a:noFill/>
              <a:miter lim="4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反馈</c:v>
                </c:pt>
                <c:pt idx="1">
                  <c:v>自主sample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18.0</c:v>
                </c:pt>
                <c:pt idx="1">
                  <c:v>55.0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14-4A6E-865E-DDED90CFF40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改进后错误数量</c:v>
                </c:pt>
              </c:strCache>
            </c:strRef>
          </c:tx>
          <c:spPr>
            <a:solidFill>
              <a:srgbClr val="B9E1FA"/>
            </a:solidFill>
            <a:ln w="12700" cap="flat">
              <a:noFill/>
              <a:miter lim="4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反馈</c:v>
                </c:pt>
                <c:pt idx="1">
                  <c:v>自主sample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10.0</c:v>
                </c:pt>
                <c:pt idx="1">
                  <c:v>19.0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F14-4A6E-865E-DDED90CFF4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-2145970320"/>
        <c:axId val="-2146313728"/>
      </c:barChart>
      <c:catAx>
        <c:axId val="-21459703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F2D95"/>
            </a:solidFill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-2146313728"/>
        <c:crosses val="autoZero"/>
        <c:auto val="1"/>
        <c:lblAlgn val="ctr"/>
        <c:lblOffset val="100"/>
        <c:noMultiLvlLbl val="1"/>
      </c:catAx>
      <c:valAx>
        <c:axId val="-2146313728"/>
        <c:scaling>
          <c:orientation val="minMax"/>
          <c:max val="60.0"/>
          <c:min val="0.0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2600" b="0" i="0" u="none" strike="noStrike">
                <a:solidFill>
                  <a:srgbClr val="0F2D95"/>
                </a:solidFill>
                <a:latin typeface="Helvetica Light"/>
              </a:defRPr>
            </a:pPr>
            <a:endParaRPr lang="en-US"/>
          </a:p>
        </c:txPr>
        <c:crossAx val="-2145970320"/>
        <c:crosses val="autoZero"/>
        <c:crossBetween val="between"/>
        <c:majorUnit val="50.0"/>
        <c:minorUnit val="25.0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47974429346961"/>
          <c:y val="0.455099598924294"/>
          <c:w val="0.144785366426071"/>
          <c:h val="0.0702076434036292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810D-89E5-4FC9-B126-17D1026C7C0B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12441412412412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A562E-3793-40B4-A08C-A4A4CBF64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747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9075-6A1B-4784-A9BB-F6091B89B4B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12441412412412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1BB4D-F53E-4AA9-8329-008916583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032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D05CC1A-5B5B-4336-A039-FB467D4B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3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LM: </a:t>
            </a:r>
            <a:r>
              <a:rPr lang="zh-CN" altLang="en-US"/>
              <a:t>感知上下文</a:t>
            </a:r>
            <a:endParaRPr lang="en-US" altLang="zh-CN"/>
          </a:p>
          <a:p>
            <a:r>
              <a:rPr lang="zh-CN" altLang="en-US"/>
              <a:t>原先正骨为药物（可能受筋骨贴影响）， 而语言模型：‘正’ （</a:t>
            </a:r>
            <a:r>
              <a:rPr lang="en-US" altLang="zh-CN"/>
              <a:t>XX</a:t>
            </a:r>
            <a:r>
              <a:rPr lang="zh-CN" altLang="en-US"/>
              <a:t>矫正）。   转氨酶和偏高：</a:t>
            </a:r>
            <a:r>
              <a:rPr lang="en-US" altLang="zh-CN"/>
              <a:t>LM</a:t>
            </a:r>
            <a:r>
              <a:rPr lang="zh-CN" altLang="en-US"/>
              <a:t>感知到了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LM</a:t>
            </a:r>
            <a:r>
              <a:rPr lang="zh-CN" altLang="en-US"/>
              <a:t>与</a:t>
            </a:r>
            <a:r>
              <a:rPr lang="en-US" altLang="zh-CN"/>
              <a:t>highway</a:t>
            </a:r>
            <a:r>
              <a:rPr lang="zh-CN" altLang="en-US"/>
              <a:t>的配合： 避免打架， 于是有一个类似于</a:t>
            </a:r>
            <a:r>
              <a:rPr lang="en-US" altLang="zh-CN"/>
              <a:t>gate</a:t>
            </a:r>
            <a:r>
              <a:rPr lang="zh-CN" altLang="en-US"/>
              <a:t>的配比（自动化）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7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其它： </a:t>
            </a:r>
            <a:r>
              <a:rPr lang="en-US" altLang="zh-CN"/>
              <a:t>1. </a:t>
            </a:r>
            <a:r>
              <a:rPr lang="zh-CN" altLang="en-US"/>
              <a:t>直接用分词器   </a:t>
            </a:r>
            <a:r>
              <a:rPr lang="en-US" altLang="zh-CN"/>
              <a:t>2. </a:t>
            </a:r>
            <a:r>
              <a:rPr lang="zh-CN" altLang="en-US"/>
              <a:t>用</a:t>
            </a:r>
            <a:r>
              <a:rPr lang="en-US" altLang="zh-CN"/>
              <a:t>bigram embedding</a:t>
            </a:r>
          </a:p>
          <a:p>
            <a:r>
              <a:rPr lang="zh-CN" altLang="en-US"/>
              <a:t>这里（至少）比</a:t>
            </a:r>
            <a:r>
              <a:rPr lang="en-US" altLang="zh-CN"/>
              <a:t>1</a:t>
            </a:r>
            <a:r>
              <a:rPr lang="zh-CN" altLang="en-US"/>
              <a:t>好在于： 可以多粒度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35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效果明显：中文对分词的依赖高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0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直接取</a:t>
            </a:r>
            <a:r>
              <a:rPr lang="en-US" altLang="zh-CN"/>
              <a:t>max</a:t>
            </a:r>
            <a:r>
              <a:rPr lang="zh-CN" altLang="en-US"/>
              <a:t>， 或者是最后一步</a:t>
            </a:r>
            <a:r>
              <a:rPr lang="en-US" altLang="zh-CN"/>
              <a:t>softmax</a:t>
            </a:r>
            <a:r>
              <a:rPr lang="zh-CN" altLang="en-US"/>
              <a:t>（几乎是</a:t>
            </a:r>
            <a:r>
              <a:rPr lang="en-US" altLang="zh-CN"/>
              <a:t>1</a:t>
            </a:r>
            <a:r>
              <a:rPr lang="zh-CN" altLang="en-US"/>
              <a:t>）， 都没用   </a:t>
            </a:r>
            <a:r>
              <a:rPr lang="en-US" altLang="zh-CN"/>
              <a:t>--》 </a:t>
            </a:r>
            <a:r>
              <a:rPr lang="zh-CN" altLang="en-US"/>
              <a:t>联合解码才行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31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Baseline(max:    91.21,      90.05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58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Pos</a:t>
            </a:r>
            <a:r>
              <a:rPr lang="zh-CN" altLang="en-US"/>
              <a:t>：词法信息， </a:t>
            </a:r>
            <a:r>
              <a:rPr lang="en-US" altLang="zh-CN"/>
              <a:t>chunk</a:t>
            </a:r>
            <a:r>
              <a:rPr lang="zh-CN" altLang="en-US"/>
              <a:t>：句法信息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05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78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不出现更好效果时：</a:t>
            </a:r>
            <a:r>
              <a:rPr lang="en-US" altLang="zh-CN"/>
              <a:t>decay</a:t>
            </a:r>
            <a:r>
              <a:rPr lang="zh-CN" altLang="en-US"/>
              <a:t>衰减      </a:t>
            </a:r>
            <a:r>
              <a:rPr lang="en-US" altLang="zh-CN"/>
              <a:t>2. </a:t>
            </a:r>
            <a:r>
              <a:rPr lang="zh-CN" altLang="en-US"/>
              <a:t>根据</a:t>
            </a:r>
            <a:r>
              <a:rPr lang="en-US" altLang="zh-CN"/>
              <a:t>epoch</a:t>
            </a:r>
            <a:r>
              <a:rPr lang="zh-CN" altLang="en-US"/>
              <a:t>数定义函数： 如  </a:t>
            </a:r>
            <a:r>
              <a:rPr lang="en-US" altLang="zh-CN"/>
              <a:t>1 / ( 1 + </a:t>
            </a:r>
            <a:r>
              <a:rPr lang="zh-CN" altLang="en-US"/>
              <a:t>系数 </a:t>
            </a:r>
            <a:r>
              <a:rPr lang="en-US" altLang="zh-CN"/>
              <a:t>* epoch</a:t>
            </a:r>
            <a:r>
              <a:rPr lang="zh-CN" altLang="en-US"/>
              <a:t>数</a:t>
            </a:r>
            <a:r>
              <a:rPr lang="en-US" altLang="zh-CN"/>
              <a:t>) ,   </a:t>
            </a:r>
            <a:r>
              <a:rPr lang="zh-CN" altLang="en-US"/>
              <a:t>一开始衰退快。 （还有其它函数定义）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18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均为</a:t>
            </a:r>
            <a:r>
              <a:rPr lang="en-US" altLang="zh-CN"/>
              <a:t>test-F1</a:t>
            </a:r>
            <a:r>
              <a:rPr lang="zh-CN" altLang="en-US"/>
              <a:t>值，</a:t>
            </a:r>
            <a:r>
              <a:rPr lang="en-US" altLang="zh-CN"/>
              <a:t>BIOES</a:t>
            </a:r>
            <a:r>
              <a:rPr lang="zh-CN" altLang="en-US"/>
              <a:t>标签模式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5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84E379-2BEF-4788-B6DE-14B71014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52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随着模型的优化： </a:t>
            </a:r>
            <a:r>
              <a:rPr lang="en-US" altLang="zh-CN"/>
              <a:t>dev-f1</a:t>
            </a:r>
            <a:r>
              <a:rPr lang="zh-CN" altLang="en-US"/>
              <a:t>会变成稳定在</a:t>
            </a:r>
            <a:r>
              <a:rPr lang="en-US" altLang="zh-CN"/>
              <a:t>test-f1</a:t>
            </a:r>
            <a:r>
              <a:rPr lang="zh-CN" altLang="en-US"/>
              <a:t>之上， 所以从</a:t>
            </a:r>
            <a:r>
              <a:rPr lang="en-US" altLang="zh-CN"/>
              <a:t>normalize</a:t>
            </a:r>
            <a:r>
              <a:rPr lang="zh-CN" altLang="en-US"/>
              <a:t>的角度（缩小差距，敏感度）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2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9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1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LM</a:t>
            </a:r>
            <a:r>
              <a:rPr lang="zh-CN" altLang="en-US"/>
              <a:t>、分词、</a:t>
            </a:r>
            <a:r>
              <a:rPr lang="en-US" altLang="zh-CN"/>
              <a:t>POS</a:t>
            </a:r>
            <a:r>
              <a:rPr lang="zh-CN" altLang="en-US"/>
              <a:t>：  额外信息的利用，  </a:t>
            </a:r>
            <a:r>
              <a:rPr lang="en-US" altLang="zh-CN"/>
              <a:t>ensemble</a:t>
            </a:r>
            <a:r>
              <a:rPr lang="zh-CN" altLang="en-US"/>
              <a:t>、</a:t>
            </a:r>
            <a:r>
              <a:rPr lang="en-US" altLang="zh-CN"/>
              <a:t>lr</a:t>
            </a:r>
            <a:r>
              <a:rPr lang="zh-CN" altLang="en-US"/>
              <a:t>、</a:t>
            </a:r>
            <a:r>
              <a:rPr lang="en-US" altLang="zh-CN"/>
              <a:t>normalization</a:t>
            </a:r>
            <a:r>
              <a:rPr lang="zh-CN" altLang="en-US"/>
              <a:t>： 模型本身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额外信息还有： 正负例）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8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2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4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数据： 自动标注 </a:t>
            </a:r>
            <a:r>
              <a:rPr lang="en-US" altLang="zh-CN"/>
              <a:t>+ </a:t>
            </a:r>
            <a:r>
              <a:rPr lang="zh-CN" altLang="en-US"/>
              <a:t>少量人工标注（标注问题： 实体未分开、类别界限不明确）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9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5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获取：微信</a:t>
            </a:r>
            <a:r>
              <a:rPr lang="en-US" altLang="zh-CN"/>
              <a:t>query</a:t>
            </a:r>
            <a:r>
              <a:rPr lang="zh-CN" altLang="en-US"/>
              <a:t>中医疗意图， 按频率采样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6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数据构建带来效果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5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基本调优， </a:t>
            </a:r>
            <a:r>
              <a:rPr lang="en-US" altLang="zh-CN"/>
              <a:t>least_iters</a:t>
            </a:r>
            <a:r>
              <a:rPr lang="zh-CN" altLang="en-US"/>
              <a:t>有进一步的作用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1BB4D-F53E-4AA9-8329-0089165830B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452183-73BB-40B4-97A5-186C4968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12441412412412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8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9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743207" y="6996437"/>
            <a:ext cx="101415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800" b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</a:t>
            </a:r>
            <a:endParaRPr lang="zh-CN" altLang="en-US" sz="12800" b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743206" y="9150873"/>
            <a:ext cx="368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Thanks for watching</a:t>
            </a:r>
            <a:endParaRPr lang="zh-CN" altLang="en-US" sz="2400" b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23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432413241321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53" r:id="rId3"/>
  </p:sldLayoutIdLst>
  <p:hf sldNum="0"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903" y="5755860"/>
            <a:ext cx="1332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4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暑期实习考核报告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35481" y="7008540"/>
            <a:ext cx="17916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成分分析任务及其相关方法探索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5481" y="12049691"/>
            <a:ext cx="536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2018/8/20</a:t>
            </a:r>
            <a:endParaRPr lang="zh-CN" altLang="en-US" sz="24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872AC3D-6BD1-4711-B7C4-B9784AC2B264}"/>
              </a:ext>
            </a:extLst>
          </p:cNvPr>
          <p:cNvSpPr txBox="1"/>
          <p:nvPr/>
        </p:nvSpPr>
        <p:spPr>
          <a:xfrm>
            <a:off x="2335481" y="8507441"/>
            <a:ext cx="1332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jayfu </a:t>
            </a:r>
            <a:r>
              <a:rPr lang="zh-CN" altLang="en-US" sz="48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傅健</a:t>
            </a:r>
          </a:p>
        </p:txBody>
      </p:sp>
    </p:spTree>
    <p:extLst>
      <p:ext uri="{BB962C8B-B14F-4D97-AF65-F5344CB8AC3E}">
        <p14:creationId xmlns:p14="http://schemas.microsoft.com/office/powerpoint/2010/main" val="7296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语言模型（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language model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highway </a:t>
            </a:r>
            <a:endParaRPr lang="zh-CN" altLang="en-US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561DEA7-75EC-4BB6-B675-1D3711917292}"/>
              </a:ext>
            </a:extLst>
          </p:cNvPr>
          <p:cNvSpPr txBox="1"/>
          <p:nvPr/>
        </p:nvSpPr>
        <p:spPr>
          <a:xfrm>
            <a:off x="2390895" y="8597312"/>
            <a:ext cx="18723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Case  </a:t>
            </a: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&lt;drug&gt;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正骨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&lt;/drug&gt;                 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&lt;therapy&gt;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正骨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&lt;/therapy&gt;</a:t>
            </a: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&lt;check&gt;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转氨酶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&lt;/check&gt;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偏高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     &lt;symptom&gt;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转氨酶偏高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&lt;/symptom&gt;</a:t>
            </a:r>
            <a:endParaRPr lang="zh-CN" altLang="en-US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4B54E9C-8A0B-4BD0-AA3C-D4075CBC63DA}"/>
              </a:ext>
            </a:extLst>
          </p:cNvPr>
          <p:cNvSpPr/>
          <p:nvPr/>
        </p:nvSpPr>
        <p:spPr>
          <a:xfrm>
            <a:off x="12809284" y="5162734"/>
            <a:ext cx="2015412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4E6AB460-512C-44C8-8461-D2DDBC22C975}"/>
              </a:ext>
            </a:extLst>
          </p:cNvPr>
          <p:cNvSpPr txBox="1"/>
          <p:nvPr/>
        </p:nvSpPr>
        <p:spPr>
          <a:xfrm>
            <a:off x="13051880" y="5063502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LSTM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BE4BE89-3E36-4BA9-BD5D-DD7DCAD5E0A7}"/>
              </a:ext>
            </a:extLst>
          </p:cNvPr>
          <p:cNvSpPr/>
          <p:nvPr/>
        </p:nvSpPr>
        <p:spPr>
          <a:xfrm>
            <a:off x="12809284" y="6071323"/>
            <a:ext cx="2015412" cy="4478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C7BA4A4-CDD1-4B2C-AD9A-90F7DFF9EA90}"/>
              </a:ext>
            </a:extLst>
          </p:cNvPr>
          <p:cNvSpPr txBox="1"/>
          <p:nvPr/>
        </p:nvSpPr>
        <p:spPr>
          <a:xfrm>
            <a:off x="13051880" y="5972091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LSTM</a:t>
            </a:r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xmlns="" id="{B01075E1-00AB-400B-9A21-B5D6297EDFEB}"/>
              </a:ext>
            </a:extLst>
          </p:cNvPr>
          <p:cNvSpPr/>
          <p:nvPr/>
        </p:nvSpPr>
        <p:spPr>
          <a:xfrm>
            <a:off x="15104615" y="5305714"/>
            <a:ext cx="653143" cy="106368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5416753-72F1-420E-AE7F-2193EE8DB869}"/>
              </a:ext>
            </a:extLst>
          </p:cNvPr>
          <p:cNvSpPr/>
          <p:nvPr/>
        </p:nvSpPr>
        <p:spPr>
          <a:xfrm>
            <a:off x="12816352" y="7298971"/>
            <a:ext cx="2015412" cy="4478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77D0D69-06ED-4680-B385-45C7B98B18AE}"/>
              </a:ext>
            </a:extLst>
          </p:cNvPr>
          <p:cNvSpPr txBox="1"/>
          <p:nvPr/>
        </p:nvSpPr>
        <p:spPr>
          <a:xfrm>
            <a:off x="13058948" y="7199739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LSTM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F45DB93C-A5F3-42B7-8ADD-49A2E1C8A043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H="1" flipV="1">
            <a:off x="13770337" y="6618422"/>
            <a:ext cx="7068" cy="58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90C3EFB0-4BC3-409B-94B3-09FAE0AE5ACB}"/>
              </a:ext>
            </a:extLst>
          </p:cNvPr>
          <p:cNvSpPr txBox="1"/>
          <p:nvPr/>
        </p:nvSpPr>
        <p:spPr>
          <a:xfrm>
            <a:off x="13928958" y="6607856"/>
            <a:ext cx="79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hw</a:t>
            </a:r>
            <a:endParaRPr lang="zh-CN" altLang="en-US" sz="28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9A9ACE2C-9432-49A4-999F-563B7EC7630B}"/>
              </a:ext>
            </a:extLst>
          </p:cNvPr>
          <p:cNvCxnSpPr/>
          <p:nvPr/>
        </p:nvCxnSpPr>
        <p:spPr>
          <a:xfrm>
            <a:off x="15104615" y="7522904"/>
            <a:ext cx="653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7F0B7E9-6B20-4177-A115-B258EDE29426}"/>
              </a:ext>
            </a:extLst>
          </p:cNvPr>
          <p:cNvSpPr txBox="1"/>
          <p:nvPr/>
        </p:nvSpPr>
        <p:spPr>
          <a:xfrm>
            <a:off x="16205626" y="5473665"/>
            <a:ext cx="2034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序列标注</a:t>
            </a:r>
            <a:endParaRPr lang="en-US" altLang="zh-CN"/>
          </a:p>
          <a:p>
            <a:r>
              <a:rPr lang="en-US" altLang="zh-CN"/>
              <a:t>       </a:t>
            </a:r>
          </a:p>
          <a:p>
            <a:endParaRPr lang="en-US" altLang="zh-CN"/>
          </a:p>
          <a:p>
            <a:r>
              <a:rPr lang="zh-CN" altLang="en-US"/>
              <a:t>语言模型</a:t>
            </a:r>
            <a:endParaRPr lang="en-US" altLang="zh-CN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9278982-27B5-4E97-B23C-2C0C72F829C9}"/>
              </a:ext>
            </a:extLst>
          </p:cNvPr>
          <p:cNvSpPr txBox="1"/>
          <p:nvPr/>
        </p:nvSpPr>
        <p:spPr>
          <a:xfrm>
            <a:off x="16544457" y="6315616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090C7A35-ED79-41FD-B9D9-03F0D1374F94}"/>
              </a:ext>
            </a:extLst>
          </p:cNvPr>
          <p:cNvCxnSpPr>
            <a:cxnSpLocks/>
          </p:cNvCxnSpPr>
          <p:nvPr/>
        </p:nvCxnSpPr>
        <p:spPr>
          <a:xfrm flipV="1">
            <a:off x="17930876" y="9295061"/>
            <a:ext cx="1548883" cy="1007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44721C81-5664-4453-AEE5-E0959EE8E340}"/>
              </a:ext>
            </a:extLst>
          </p:cNvPr>
          <p:cNvCxnSpPr>
            <a:cxnSpLocks/>
          </p:cNvCxnSpPr>
          <p:nvPr/>
        </p:nvCxnSpPr>
        <p:spPr>
          <a:xfrm>
            <a:off x="17925388" y="8036354"/>
            <a:ext cx="1554371" cy="92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E88EBA4-215E-46AD-953B-5DF34ACA3A22}"/>
              </a:ext>
            </a:extLst>
          </p:cNvPr>
          <p:cNvSpPr txBox="1"/>
          <p:nvPr/>
        </p:nvSpPr>
        <p:spPr>
          <a:xfrm>
            <a:off x="19479759" y="8858993"/>
            <a:ext cx="288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上下文感知能力</a:t>
            </a:r>
          </a:p>
        </p:txBody>
      </p:sp>
    </p:spTree>
    <p:extLst>
      <p:ext uri="{BB962C8B-B14F-4D97-AF65-F5344CB8AC3E}">
        <p14:creationId xmlns:p14="http://schemas.microsoft.com/office/powerpoint/2010/main" val="22241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graphicFrame>
        <p:nvGraphicFramePr>
          <p:cNvPr id="11" name="Chart 185">
            <a:extLst>
              <a:ext uri="{FF2B5EF4-FFF2-40B4-BE49-F238E27FC236}">
                <a16:creationId xmlns:a16="http://schemas.microsoft.com/office/drawing/2014/main" xmlns="" id="{7468B200-407A-46E4-938C-1D67480CA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335365"/>
              </p:ext>
            </p:extLst>
          </p:nvPr>
        </p:nvGraphicFramePr>
        <p:xfrm>
          <a:off x="5840965" y="5094513"/>
          <a:ext cx="11476652" cy="735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7D2980B-7AA8-45FA-8AB7-2382B6370D8A}"/>
              </a:ext>
            </a:extLst>
          </p:cNvPr>
          <p:cNvSpPr txBox="1"/>
          <p:nvPr/>
        </p:nvSpPr>
        <p:spPr>
          <a:xfrm>
            <a:off x="9022704" y="4571293"/>
            <a:ext cx="511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/>
              <a:t>F1</a:t>
            </a:r>
            <a:r>
              <a:rPr lang="zh-CN" altLang="en-US" sz="2800" b="1"/>
              <a:t>值迭代：语言模型与</a:t>
            </a:r>
            <a:r>
              <a:rPr lang="en-US" altLang="zh-CN" sz="2800" b="1"/>
              <a:t>highway</a:t>
            </a:r>
            <a:endParaRPr lang="zh-CN" altLang="en-US" sz="2800" b="1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D144C36C-1EDE-4B8F-AA74-5AD284A433CB}"/>
              </a:ext>
            </a:extLst>
          </p:cNvPr>
          <p:cNvCxnSpPr>
            <a:cxnSpLocks/>
          </p:cNvCxnSpPr>
          <p:nvPr/>
        </p:nvCxnSpPr>
        <p:spPr>
          <a:xfrm>
            <a:off x="14680164" y="9793437"/>
            <a:ext cx="846707" cy="822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263DA48-AACF-4917-83C7-BE306B5699A3}"/>
              </a:ext>
            </a:extLst>
          </p:cNvPr>
          <p:cNvSpPr txBox="1"/>
          <p:nvPr/>
        </p:nvSpPr>
        <p:spPr>
          <a:xfrm>
            <a:off x="14943618" y="10713342"/>
            <a:ext cx="3774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多任务自动化配比功能</a:t>
            </a:r>
          </a:p>
        </p:txBody>
      </p:sp>
    </p:spTree>
    <p:extLst>
      <p:ext uri="{BB962C8B-B14F-4D97-AF65-F5344CB8AC3E}">
        <p14:creationId xmlns:p14="http://schemas.microsoft.com/office/powerpoint/2010/main" val="6771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（多粒度）分词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多路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LSTM    VS    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分词器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/bigram embedding </a:t>
            </a:r>
            <a:endParaRPr lang="zh-CN" altLang="en-US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561DEA7-75EC-4BB6-B675-1D3711917292}"/>
              </a:ext>
            </a:extLst>
          </p:cNvPr>
          <p:cNvSpPr txBox="1"/>
          <p:nvPr/>
        </p:nvSpPr>
        <p:spPr>
          <a:xfrm>
            <a:off x="2543297" y="8948475"/>
            <a:ext cx="18723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Case  </a:t>
            </a: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&lt;disease&gt;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艾滋病病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&lt;/disease&gt;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毒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      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&lt;disease&gt;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艾滋病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&lt;/disease&gt;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病毒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487B7C5-EF0F-4C25-90E0-403B25226686}"/>
              </a:ext>
            </a:extLst>
          </p:cNvPr>
          <p:cNvGrpSpPr/>
          <p:nvPr/>
        </p:nvGrpSpPr>
        <p:grpSpPr>
          <a:xfrm>
            <a:off x="12622307" y="4651006"/>
            <a:ext cx="573742" cy="1657466"/>
            <a:chOff x="15239999" y="4489645"/>
            <a:chExt cx="573742" cy="165746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F9EFFD3-7F35-4B6B-9C25-43C1F86DBE9B}"/>
                </a:ext>
              </a:extLst>
            </p:cNvPr>
            <p:cNvSpPr/>
            <p:nvPr/>
          </p:nvSpPr>
          <p:spPr>
            <a:xfrm>
              <a:off x="15239999" y="5565526"/>
              <a:ext cx="573742" cy="5737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AC970B11-7265-4A98-A56A-C070F7D6FEDD}"/>
                </a:ext>
              </a:extLst>
            </p:cNvPr>
            <p:cNvSpPr/>
            <p:nvPr/>
          </p:nvSpPr>
          <p:spPr>
            <a:xfrm>
              <a:off x="15239999" y="4562119"/>
              <a:ext cx="573742" cy="5013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F1B6FA62-B557-4E58-BBCF-F02F7C6C7DD3}"/>
                </a:ext>
              </a:extLst>
            </p:cNvPr>
            <p:cNvSpPr txBox="1"/>
            <p:nvPr/>
          </p:nvSpPr>
          <p:spPr>
            <a:xfrm>
              <a:off x="15239999" y="4489645"/>
              <a:ext cx="573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h</a:t>
              </a: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B5680BC-88A3-4A16-BAAA-E7BD6589F88A}"/>
                </a:ext>
              </a:extLst>
            </p:cNvPr>
            <p:cNvSpPr txBox="1"/>
            <p:nvPr/>
          </p:nvSpPr>
          <p:spPr>
            <a:xfrm>
              <a:off x="15239999" y="5500780"/>
              <a:ext cx="573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9469902F-651D-4B04-9A56-4E4C927E7E01}"/>
                </a:ext>
              </a:extLst>
            </p:cNvPr>
            <p:cNvCxnSpPr/>
            <p:nvPr/>
          </p:nvCxnSpPr>
          <p:spPr>
            <a:xfrm flipV="1">
              <a:off x="15526870" y="5099360"/>
              <a:ext cx="0" cy="437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B61243DF-19BC-4DB4-871F-7D400AF15746}"/>
              </a:ext>
            </a:extLst>
          </p:cNvPr>
          <p:cNvSpPr/>
          <p:nvPr/>
        </p:nvSpPr>
        <p:spPr>
          <a:xfrm>
            <a:off x="14478001" y="5719044"/>
            <a:ext cx="573742" cy="573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2E794106-B578-4936-9241-833EBBC31326}"/>
              </a:ext>
            </a:extLst>
          </p:cNvPr>
          <p:cNvSpPr/>
          <p:nvPr/>
        </p:nvSpPr>
        <p:spPr>
          <a:xfrm>
            <a:off x="14478001" y="4715637"/>
            <a:ext cx="573742" cy="501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6985651B-4112-4E26-9387-57A46E65BFD2}"/>
              </a:ext>
            </a:extLst>
          </p:cNvPr>
          <p:cNvSpPr txBox="1"/>
          <p:nvPr/>
        </p:nvSpPr>
        <p:spPr>
          <a:xfrm>
            <a:off x="14478001" y="4643163"/>
            <a:ext cx="57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BCECA8E1-56E7-45A7-B68D-4DD2C1B4AFCA}"/>
              </a:ext>
            </a:extLst>
          </p:cNvPr>
          <p:cNvSpPr txBox="1"/>
          <p:nvPr/>
        </p:nvSpPr>
        <p:spPr>
          <a:xfrm>
            <a:off x="14478001" y="5654298"/>
            <a:ext cx="57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xmlns="" id="{4AFC6C88-150D-4319-BB66-0076263D7F67}"/>
              </a:ext>
            </a:extLst>
          </p:cNvPr>
          <p:cNvCxnSpPr/>
          <p:nvPr/>
        </p:nvCxnSpPr>
        <p:spPr>
          <a:xfrm flipV="1">
            <a:off x="14764872" y="5252878"/>
            <a:ext cx="0" cy="43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E85D0664-70E9-4D23-B651-B32EAE115B85}"/>
              </a:ext>
            </a:extLst>
          </p:cNvPr>
          <p:cNvCxnSpPr/>
          <p:nvPr/>
        </p:nvCxnSpPr>
        <p:spPr>
          <a:xfrm>
            <a:off x="13339484" y="5985306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0552BBCA-9BFC-42E7-A6F5-EDDF4CA38CCB}"/>
              </a:ext>
            </a:extLst>
          </p:cNvPr>
          <p:cNvGrpSpPr/>
          <p:nvPr/>
        </p:nvGrpSpPr>
        <p:grpSpPr>
          <a:xfrm>
            <a:off x="16246492" y="4629227"/>
            <a:ext cx="573742" cy="1657466"/>
            <a:chOff x="15239999" y="4489645"/>
            <a:chExt cx="573742" cy="1657466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AA89A1FC-5427-401E-B185-381426BFF745}"/>
                </a:ext>
              </a:extLst>
            </p:cNvPr>
            <p:cNvSpPr/>
            <p:nvPr/>
          </p:nvSpPr>
          <p:spPr>
            <a:xfrm>
              <a:off x="15239999" y="5565526"/>
              <a:ext cx="573742" cy="5737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6D8F6513-B43E-45DC-B9EA-A2BD0DCD3DC7}"/>
                </a:ext>
              </a:extLst>
            </p:cNvPr>
            <p:cNvSpPr/>
            <p:nvPr/>
          </p:nvSpPr>
          <p:spPr>
            <a:xfrm>
              <a:off x="15239999" y="4562119"/>
              <a:ext cx="573742" cy="5013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1CB3AA36-3884-476C-B512-B51C6676BACE}"/>
                </a:ext>
              </a:extLst>
            </p:cNvPr>
            <p:cNvSpPr txBox="1"/>
            <p:nvPr/>
          </p:nvSpPr>
          <p:spPr>
            <a:xfrm>
              <a:off x="15239999" y="4489645"/>
              <a:ext cx="573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h</a:t>
              </a:r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xmlns="" id="{5502ED78-3529-423C-94DA-6ABB650BCEFE}"/>
                </a:ext>
              </a:extLst>
            </p:cNvPr>
            <p:cNvSpPr txBox="1"/>
            <p:nvPr/>
          </p:nvSpPr>
          <p:spPr>
            <a:xfrm>
              <a:off x="15239999" y="5500780"/>
              <a:ext cx="573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c</a:t>
              </a:r>
              <a:endParaRPr lang="zh-CN" altLang="en-US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xmlns="" id="{B9805D31-5AD4-4CA8-8688-E6A105F39B5F}"/>
                </a:ext>
              </a:extLst>
            </p:cNvPr>
            <p:cNvCxnSpPr/>
            <p:nvPr/>
          </p:nvCxnSpPr>
          <p:spPr>
            <a:xfrm flipV="1">
              <a:off x="15526870" y="5099360"/>
              <a:ext cx="0" cy="437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346004B8-1AD8-4EB5-BF5C-64CCCBA3A704}"/>
              </a:ext>
            </a:extLst>
          </p:cNvPr>
          <p:cNvCxnSpPr/>
          <p:nvPr/>
        </p:nvCxnSpPr>
        <p:spPr>
          <a:xfrm>
            <a:off x="15173988" y="5993149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xmlns="" id="{D3303170-3140-4F83-8F30-30AB913115EE}"/>
              </a:ext>
            </a:extLst>
          </p:cNvPr>
          <p:cNvSpPr/>
          <p:nvPr/>
        </p:nvSpPr>
        <p:spPr>
          <a:xfrm>
            <a:off x="18131525" y="5705108"/>
            <a:ext cx="573742" cy="573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BA693DDB-15C4-4814-B1E9-858549CA4CC3}"/>
              </a:ext>
            </a:extLst>
          </p:cNvPr>
          <p:cNvSpPr/>
          <p:nvPr/>
        </p:nvSpPr>
        <p:spPr>
          <a:xfrm>
            <a:off x="18131525" y="4701701"/>
            <a:ext cx="573742" cy="501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16023F99-8FC9-432A-B134-EB897F1C8A9A}"/>
              </a:ext>
            </a:extLst>
          </p:cNvPr>
          <p:cNvSpPr txBox="1"/>
          <p:nvPr/>
        </p:nvSpPr>
        <p:spPr>
          <a:xfrm>
            <a:off x="18131525" y="4629227"/>
            <a:ext cx="57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3EFAE1A8-F342-433C-BB97-2B4C13D3D63C}"/>
              </a:ext>
            </a:extLst>
          </p:cNvPr>
          <p:cNvSpPr txBox="1"/>
          <p:nvPr/>
        </p:nvSpPr>
        <p:spPr>
          <a:xfrm>
            <a:off x="18131525" y="5640362"/>
            <a:ext cx="57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B899D3A0-80EB-48D5-BDC5-7FB1385C960E}"/>
              </a:ext>
            </a:extLst>
          </p:cNvPr>
          <p:cNvCxnSpPr/>
          <p:nvPr/>
        </p:nvCxnSpPr>
        <p:spPr>
          <a:xfrm flipV="1">
            <a:off x="18418396" y="5238942"/>
            <a:ext cx="0" cy="43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6EAFB6FC-1485-4732-AAAD-6EBA32A3E1DC}"/>
              </a:ext>
            </a:extLst>
          </p:cNvPr>
          <p:cNvCxnSpPr/>
          <p:nvPr/>
        </p:nvCxnSpPr>
        <p:spPr>
          <a:xfrm>
            <a:off x="16993008" y="5971370"/>
            <a:ext cx="95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17FF64A9-44A2-4CD4-B4B1-9870E622452D}"/>
              </a:ext>
            </a:extLst>
          </p:cNvPr>
          <p:cNvSpPr txBox="1"/>
          <p:nvPr/>
        </p:nvSpPr>
        <p:spPr>
          <a:xfrm>
            <a:off x="13178119" y="8152454"/>
            <a:ext cx="129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长江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B536E19E-F261-4BCA-9853-DF0C2A99E0E7}"/>
              </a:ext>
            </a:extLst>
          </p:cNvPr>
          <p:cNvSpPr txBox="1"/>
          <p:nvPr/>
        </p:nvSpPr>
        <p:spPr>
          <a:xfrm>
            <a:off x="14244918" y="6887272"/>
            <a:ext cx="103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江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016DDF12-3C0D-4252-836B-24F5AFB1BF57}"/>
              </a:ext>
            </a:extLst>
          </p:cNvPr>
          <p:cNvSpPr txBox="1"/>
          <p:nvPr/>
        </p:nvSpPr>
        <p:spPr>
          <a:xfrm>
            <a:off x="16013409" y="6860263"/>
            <a:ext cx="103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大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35657383-3452-4F08-8D43-6DF977C96092}"/>
              </a:ext>
            </a:extLst>
          </p:cNvPr>
          <p:cNvSpPr txBox="1"/>
          <p:nvPr/>
        </p:nvSpPr>
        <p:spPr>
          <a:xfrm>
            <a:off x="17898442" y="6860263"/>
            <a:ext cx="103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桥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4935D492-289D-4A41-8944-3FD8709F69B1}"/>
              </a:ext>
            </a:extLst>
          </p:cNvPr>
          <p:cNvSpPr txBox="1"/>
          <p:nvPr/>
        </p:nvSpPr>
        <p:spPr>
          <a:xfrm>
            <a:off x="12464202" y="6892346"/>
            <a:ext cx="103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长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2347CF23-1D42-4028-A8BD-BE8C8CF206E9}"/>
              </a:ext>
            </a:extLst>
          </p:cNvPr>
          <p:cNvSpPr txBox="1"/>
          <p:nvPr/>
        </p:nvSpPr>
        <p:spPr>
          <a:xfrm>
            <a:off x="16855679" y="8108506"/>
            <a:ext cx="129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大桥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B749D485-2FCA-4ACE-BD6D-34DDE01E5D5B}"/>
              </a:ext>
            </a:extLst>
          </p:cNvPr>
          <p:cNvSpPr txBox="1"/>
          <p:nvPr/>
        </p:nvSpPr>
        <p:spPr>
          <a:xfrm>
            <a:off x="14718817" y="8123066"/>
            <a:ext cx="204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长江大桥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xmlns="" id="{7B03693E-E5BC-41F4-AF5C-B53BE33AF810}"/>
              </a:ext>
            </a:extLst>
          </p:cNvPr>
          <p:cNvCxnSpPr>
            <a:cxnSpLocks/>
          </p:cNvCxnSpPr>
          <p:nvPr/>
        </p:nvCxnSpPr>
        <p:spPr>
          <a:xfrm flipV="1">
            <a:off x="12915696" y="6352313"/>
            <a:ext cx="7335" cy="54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78022BC5-7029-4CA7-BA2C-ECF4A259BE89}"/>
              </a:ext>
            </a:extLst>
          </p:cNvPr>
          <p:cNvCxnSpPr>
            <a:cxnSpLocks/>
          </p:cNvCxnSpPr>
          <p:nvPr/>
        </p:nvCxnSpPr>
        <p:spPr>
          <a:xfrm flipV="1">
            <a:off x="14764871" y="6360978"/>
            <a:ext cx="7335" cy="54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xmlns="" id="{4B8A4030-B371-415A-9822-9BD1B32731D2}"/>
              </a:ext>
            </a:extLst>
          </p:cNvPr>
          <p:cNvCxnSpPr>
            <a:cxnSpLocks/>
          </p:cNvCxnSpPr>
          <p:nvPr/>
        </p:nvCxnSpPr>
        <p:spPr>
          <a:xfrm flipV="1">
            <a:off x="16558216" y="6367811"/>
            <a:ext cx="7335" cy="54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xmlns="" id="{0BE7D5F6-7B36-423A-BDBE-EB1F59BE57B4}"/>
              </a:ext>
            </a:extLst>
          </p:cNvPr>
          <p:cNvCxnSpPr>
            <a:cxnSpLocks/>
          </p:cNvCxnSpPr>
          <p:nvPr/>
        </p:nvCxnSpPr>
        <p:spPr>
          <a:xfrm flipV="1">
            <a:off x="18418395" y="6360978"/>
            <a:ext cx="7335" cy="54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B513E044-BE64-4626-96EE-43287382BCA3}"/>
              </a:ext>
            </a:extLst>
          </p:cNvPr>
          <p:cNvCxnSpPr>
            <a:cxnSpLocks/>
          </p:cNvCxnSpPr>
          <p:nvPr/>
        </p:nvCxnSpPr>
        <p:spPr>
          <a:xfrm flipV="1">
            <a:off x="13788533" y="7633288"/>
            <a:ext cx="7335" cy="54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xmlns="" id="{77069A73-E6C6-40FD-8BA0-4E553F5B7259}"/>
              </a:ext>
            </a:extLst>
          </p:cNvPr>
          <p:cNvSpPr/>
          <p:nvPr/>
        </p:nvSpPr>
        <p:spPr>
          <a:xfrm>
            <a:off x="13515312" y="6982719"/>
            <a:ext cx="573742" cy="5737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xmlns="" id="{081AB3D3-123D-44CA-94AC-386C2198188F}"/>
              </a:ext>
            </a:extLst>
          </p:cNvPr>
          <p:cNvCxnSpPr>
            <a:cxnSpLocks/>
          </p:cNvCxnSpPr>
          <p:nvPr/>
        </p:nvCxnSpPr>
        <p:spPr>
          <a:xfrm flipV="1">
            <a:off x="17449185" y="7637699"/>
            <a:ext cx="7335" cy="54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B357FEB8-EA4F-4C2D-BADE-83C60DF2B4B0}"/>
              </a:ext>
            </a:extLst>
          </p:cNvPr>
          <p:cNvSpPr/>
          <p:nvPr/>
        </p:nvSpPr>
        <p:spPr>
          <a:xfrm>
            <a:off x="17175964" y="6987130"/>
            <a:ext cx="573742" cy="5737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xmlns="" id="{201B9F75-ED62-4FD4-A8FC-814FC66AC1FD}"/>
              </a:ext>
            </a:extLst>
          </p:cNvPr>
          <p:cNvCxnSpPr>
            <a:cxnSpLocks/>
          </p:cNvCxnSpPr>
          <p:nvPr/>
        </p:nvCxnSpPr>
        <p:spPr>
          <a:xfrm flipV="1">
            <a:off x="15647691" y="7612967"/>
            <a:ext cx="7335" cy="54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xmlns="" id="{CE2A14EB-CF4F-49D4-BA46-5AD29F702A32}"/>
              </a:ext>
            </a:extLst>
          </p:cNvPr>
          <p:cNvSpPr/>
          <p:nvPr/>
        </p:nvSpPr>
        <p:spPr>
          <a:xfrm>
            <a:off x="15374470" y="6962398"/>
            <a:ext cx="573742" cy="57374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弧形 99">
            <a:extLst>
              <a:ext uri="{FF2B5EF4-FFF2-40B4-BE49-F238E27FC236}">
                <a16:creationId xmlns:a16="http://schemas.microsoft.com/office/drawing/2014/main" xmlns="" id="{CDFAA59E-FEB8-40AA-B409-1ACCFA00200B}"/>
              </a:ext>
            </a:extLst>
          </p:cNvPr>
          <p:cNvSpPr/>
          <p:nvPr/>
        </p:nvSpPr>
        <p:spPr>
          <a:xfrm rot="16200000" flipH="1">
            <a:off x="12888396" y="5282500"/>
            <a:ext cx="1828800" cy="1625523"/>
          </a:xfrm>
          <a:prstGeom prst="arc">
            <a:avLst>
              <a:gd name="adj1" fmla="val 17707516"/>
              <a:gd name="adj2" fmla="val 2048500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弧形 102">
            <a:extLst>
              <a:ext uri="{FF2B5EF4-FFF2-40B4-BE49-F238E27FC236}">
                <a16:creationId xmlns:a16="http://schemas.microsoft.com/office/drawing/2014/main" xmlns="" id="{C196B78B-CF8F-4C9F-B25A-76E01D31B895}"/>
              </a:ext>
            </a:extLst>
          </p:cNvPr>
          <p:cNvSpPr/>
          <p:nvPr/>
        </p:nvSpPr>
        <p:spPr>
          <a:xfrm rot="10800000" flipH="1">
            <a:off x="12753928" y="5381112"/>
            <a:ext cx="1828800" cy="1625523"/>
          </a:xfrm>
          <a:prstGeom prst="arc">
            <a:avLst>
              <a:gd name="adj1" fmla="val 17707516"/>
              <a:gd name="adj2" fmla="val 2048500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弧形 103">
            <a:extLst>
              <a:ext uri="{FF2B5EF4-FFF2-40B4-BE49-F238E27FC236}">
                <a16:creationId xmlns:a16="http://schemas.microsoft.com/office/drawing/2014/main" xmlns="" id="{A8C1C528-C307-43AF-8F9D-CB3BE18AE050}"/>
              </a:ext>
            </a:extLst>
          </p:cNvPr>
          <p:cNvSpPr/>
          <p:nvPr/>
        </p:nvSpPr>
        <p:spPr>
          <a:xfrm rot="16200000" flipH="1">
            <a:off x="16572887" y="5291468"/>
            <a:ext cx="1828800" cy="1625523"/>
          </a:xfrm>
          <a:prstGeom prst="arc">
            <a:avLst>
              <a:gd name="adj1" fmla="val 17707516"/>
              <a:gd name="adj2" fmla="val 2048500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弧形 104">
            <a:extLst>
              <a:ext uri="{FF2B5EF4-FFF2-40B4-BE49-F238E27FC236}">
                <a16:creationId xmlns:a16="http://schemas.microsoft.com/office/drawing/2014/main" xmlns="" id="{DA072CBF-A3BB-436B-954E-C1F3D960D69A}"/>
              </a:ext>
            </a:extLst>
          </p:cNvPr>
          <p:cNvSpPr/>
          <p:nvPr/>
        </p:nvSpPr>
        <p:spPr>
          <a:xfrm rot="10800000" flipH="1">
            <a:off x="16438419" y="5390080"/>
            <a:ext cx="1828800" cy="1625523"/>
          </a:xfrm>
          <a:prstGeom prst="arc">
            <a:avLst>
              <a:gd name="adj1" fmla="val 17707516"/>
              <a:gd name="adj2" fmla="val 2048500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弧形 108">
            <a:extLst>
              <a:ext uri="{FF2B5EF4-FFF2-40B4-BE49-F238E27FC236}">
                <a16:creationId xmlns:a16="http://schemas.microsoft.com/office/drawing/2014/main" xmlns="" id="{141E38EE-C6E4-45F1-BA4A-7599535B8D9B}"/>
              </a:ext>
            </a:extLst>
          </p:cNvPr>
          <p:cNvSpPr/>
          <p:nvPr/>
        </p:nvSpPr>
        <p:spPr>
          <a:xfrm rot="16200000" flipH="1">
            <a:off x="14866201" y="3747678"/>
            <a:ext cx="1427627" cy="5009167"/>
          </a:xfrm>
          <a:prstGeom prst="arc">
            <a:avLst>
              <a:gd name="adj1" fmla="val 16365257"/>
              <a:gd name="adj2" fmla="val 2033218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弧形 109">
            <a:extLst>
              <a:ext uri="{FF2B5EF4-FFF2-40B4-BE49-F238E27FC236}">
                <a16:creationId xmlns:a16="http://schemas.microsoft.com/office/drawing/2014/main" xmlns="" id="{AFBB6DEF-EBD8-4E93-8736-C374370B9A96}"/>
              </a:ext>
            </a:extLst>
          </p:cNvPr>
          <p:cNvSpPr/>
          <p:nvPr/>
        </p:nvSpPr>
        <p:spPr>
          <a:xfrm rot="5400000">
            <a:off x="14954332" y="3743033"/>
            <a:ext cx="1427627" cy="5009167"/>
          </a:xfrm>
          <a:prstGeom prst="arc">
            <a:avLst>
              <a:gd name="adj1" fmla="val 16365257"/>
              <a:gd name="adj2" fmla="val 20332188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D8D4BB07-BF91-4D1B-A5F8-81B58B521F00}"/>
              </a:ext>
            </a:extLst>
          </p:cNvPr>
          <p:cNvCxnSpPr>
            <a:cxnSpLocks/>
          </p:cNvCxnSpPr>
          <p:nvPr/>
        </p:nvCxnSpPr>
        <p:spPr>
          <a:xfrm>
            <a:off x="18712698" y="6426630"/>
            <a:ext cx="1870267" cy="756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BE8224A4-CC5A-4B55-9668-A27F9BD5980E}"/>
              </a:ext>
            </a:extLst>
          </p:cNvPr>
          <p:cNvSpPr txBox="1"/>
          <p:nvPr/>
        </p:nvSpPr>
        <p:spPr>
          <a:xfrm>
            <a:off x="19889829" y="7249269"/>
            <a:ext cx="2753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三路（多粒度）</a:t>
            </a:r>
            <a:endParaRPr lang="en-US" altLang="zh-CN" sz="2800">
              <a:solidFill>
                <a:schemeClr val="accent2"/>
              </a:solidFill>
            </a:endParaRPr>
          </a:p>
          <a:p>
            <a:r>
              <a:rPr lang="zh-CN" altLang="en-US" sz="2800">
                <a:solidFill>
                  <a:schemeClr val="accent2"/>
                </a:solidFill>
              </a:rPr>
              <a:t>归一化加权</a:t>
            </a:r>
          </a:p>
        </p:txBody>
      </p:sp>
    </p:spTree>
    <p:extLst>
      <p:ext uri="{BB962C8B-B14F-4D97-AF65-F5344CB8AC3E}">
        <p14:creationId xmlns:p14="http://schemas.microsoft.com/office/powerpoint/2010/main" val="36138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graphicFrame>
        <p:nvGraphicFramePr>
          <p:cNvPr id="11" name="Chart 185">
            <a:extLst>
              <a:ext uri="{FF2B5EF4-FFF2-40B4-BE49-F238E27FC236}">
                <a16:creationId xmlns:a16="http://schemas.microsoft.com/office/drawing/2014/main" xmlns="" id="{7468B200-407A-46E4-938C-1D67480CA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172764"/>
              </p:ext>
            </p:extLst>
          </p:nvPr>
        </p:nvGraphicFramePr>
        <p:xfrm>
          <a:off x="5840965" y="5094513"/>
          <a:ext cx="11476652" cy="735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7D2980B-7AA8-45FA-8AB7-2382B6370D8A}"/>
              </a:ext>
            </a:extLst>
          </p:cNvPr>
          <p:cNvSpPr txBox="1"/>
          <p:nvPr/>
        </p:nvSpPr>
        <p:spPr>
          <a:xfrm>
            <a:off x="9022704" y="4571293"/>
            <a:ext cx="511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/>
              <a:t>F1</a:t>
            </a:r>
            <a:r>
              <a:rPr lang="zh-CN" altLang="en-US" sz="2800" b="1"/>
              <a:t>值迭代：分词</a:t>
            </a:r>
          </a:p>
        </p:txBody>
      </p:sp>
    </p:spTree>
    <p:extLst>
      <p:ext uri="{BB962C8B-B14F-4D97-AF65-F5344CB8AC3E}">
        <p14:creationId xmlns:p14="http://schemas.microsoft.com/office/powerpoint/2010/main" val="5438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ensemble</a:t>
            </a: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联合解码    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    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置信度最优解</a:t>
            </a: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xmlns="" id="{E2B85564-6AD0-4E3E-ADC8-7D8F9D85613A}"/>
              </a:ext>
            </a:extLst>
          </p:cNvPr>
          <p:cNvGrpSpPr/>
          <p:nvPr/>
        </p:nvGrpSpPr>
        <p:grpSpPr>
          <a:xfrm>
            <a:off x="9473455" y="5446691"/>
            <a:ext cx="11378445" cy="5346815"/>
            <a:chOff x="8303727" y="5446691"/>
            <a:chExt cx="15625281" cy="570292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DF6CD203-C599-4802-A66B-F6A739834BBA}"/>
                </a:ext>
              </a:extLst>
            </p:cNvPr>
            <p:cNvSpPr txBox="1"/>
            <p:nvPr/>
          </p:nvSpPr>
          <p:spPr>
            <a:xfrm>
              <a:off x="8303727" y="8089906"/>
              <a:ext cx="2616586" cy="558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prediction2 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896B4655-3416-4C24-87E1-BE4E2236DC2B}"/>
                </a:ext>
              </a:extLst>
            </p:cNvPr>
            <p:cNvSpPr txBox="1"/>
            <p:nvPr/>
          </p:nvSpPr>
          <p:spPr>
            <a:xfrm>
              <a:off x="8303727" y="5606499"/>
              <a:ext cx="2665949" cy="558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prediction1 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xmlns="" id="{1CC4A956-AC6B-4154-9AD7-7F482D9F178A}"/>
                </a:ext>
              </a:extLst>
            </p:cNvPr>
            <p:cNvSpPr txBox="1"/>
            <p:nvPr/>
          </p:nvSpPr>
          <p:spPr>
            <a:xfrm>
              <a:off x="8567135" y="10503532"/>
              <a:ext cx="240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……</a:t>
              </a:r>
              <a:endParaRPr lang="en-US" altLang="zh-CN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B9807381-0269-4018-ADEE-6EB23F322E5D}"/>
                </a:ext>
              </a:extLst>
            </p:cNvPr>
            <p:cNvSpPr/>
            <p:nvPr/>
          </p:nvSpPr>
          <p:spPr>
            <a:xfrm>
              <a:off x="13367043" y="5446691"/>
              <a:ext cx="2214400" cy="768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931C591E-072F-447F-A6E7-67AA5756C5D5}"/>
                </a:ext>
              </a:extLst>
            </p:cNvPr>
            <p:cNvSpPr txBox="1"/>
            <p:nvPr/>
          </p:nvSpPr>
          <p:spPr>
            <a:xfrm>
              <a:off x="13232572" y="5537970"/>
              <a:ext cx="2384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model1</a:t>
              </a:r>
              <a:endParaRPr lang="zh-CN" altLang="en-US" sz="280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xmlns="" id="{F716E4E2-67D1-4467-B03C-6C30AFC60F53}"/>
                </a:ext>
              </a:extLst>
            </p:cNvPr>
            <p:cNvCxnSpPr>
              <a:cxnSpLocks/>
            </p:cNvCxnSpPr>
            <p:nvPr/>
          </p:nvCxnSpPr>
          <p:spPr>
            <a:xfrm>
              <a:off x="11102729" y="5885533"/>
              <a:ext cx="2129843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xmlns="" id="{A5EBF514-DEAD-4421-BDF7-54E2F5AD482A}"/>
                </a:ext>
              </a:extLst>
            </p:cNvPr>
            <p:cNvCxnSpPr>
              <a:cxnSpLocks/>
            </p:cNvCxnSpPr>
            <p:nvPr/>
          </p:nvCxnSpPr>
          <p:spPr>
            <a:xfrm>
              <a:off x="15794382" y="5767399"/>
              <a:ext cx="1915335" cy="2690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xmlns="" id="{5D10A633-826A-4357-98B3-186176799761}"/>
                </a:ext>
              </a:extLst>
            </p:cNvPr>
            <p:cNvCxnSpPr>
              <a:cxnSpLocks/>
            </p:cNvCxnSpPr>
            <p:nvPr/>
          </p:nvCxnSpPr>
          <p:spPr>
            <a:xfrm>
              <a:off x="11235368" y="6313842"/>
              <a:ext cx="1997204" cy="16706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xmlns="" id="{E0553EA1-B512-4178-8E77-8FDC4E844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5368" y="6313842"/>
              <a:ext cx="1997204" cy="159520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xmlns="" id="{99963534-1F2E-4320-A9BE-015453D6D84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11235368" y="8337352"/>
              <a:ext cx="199720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xmlns="" id="{68241477-01CE-4CB8-A13F-6CBAD5502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07649" y="6210659"/>
              <a:ext cx="2042137" cy="171749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xmlns="" id="{A7F706D8-991A-4168-97CB-DDEEC10D0064}"/>
                </a:ext>
              </a:extLst>
            </p:cNvPr>
            <p:cNvSpPr txBox="1"/>
            <p:nvPr/>
          </p:nvSpPr>
          <p:spPr>
            <a:xfrm>
              <a:off x="18304063" y="8077347"/>
              <a:ext cx="240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score2 </a:t>
              </a:r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xmlns="" id="{1D316F44-A9E9-425F-BB8C-9B3189A160C3}"/>
                </a:ext>
              </a:extLst>
            </p:cNvPr>
            <p:cNvCxnSpPr>
              <a:cxnSpLocks/>
            </p:cNvCxnSpPr>
            <p:nvPr/>
          </p:nvCxnSpPr>
          <p:spPr>
            <a:xfrm>
              <a:off x="15907649" y="6307578"/>
              <a:ext cx="2042137" cy="163801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xmlns="" id="{533CBD4C-4660-427E-B612-7CFC44A8594E}"/>
                </a:ext>
              </a:extLst>
            </p:cNvPr>
            <p:cNvCxnSpPr>
              <a:cxnSpLocks/>
            </p:cNvCxnSpPr>
            <p:nvPr/>
          </p:nvCxnSpPr>
          <p:spPr>
            <a:xfrm>
              <a:off x="15907649" y="8337352"/>
              <a:ext cx="1802068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xmlns="" id="{FA6F7704-7C5A-4A69-B1CC-203D5B79DE0E}"/>
                </a:ext>
              </a:extLst>
            </p:cNvPr>
            <p:cNvSpPr/>
            <p:nvPr/>
          </p:nvSpPr>
          <p:spPr>
            <a:xfrm>
              <a:off x="13367043" y="7984463"/>
              <a:ext cx="2214400" cy="768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xmlns="" id="{E16FF62C-FAFD-4A45-96C8-ADA35E004EF4}"/>
                </a:ext>
              </a:extLst>
            </p:cNvPr>
            <p:cNvSpPr txBox="1"/>
            <p:nvPr/>
          </p:nvSpPr>
          <p:spPr>
            <a:xfrm>
              <a:off x="13232572" y="8075742"/>
              <a:ext cx="2384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model2</a:t>
              </a:r>
              <a:endParaRPr lang="zh-CN" altLang="en-US" sz="280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xmlns="" id="{4EF93252-F0D2-443F-BD4B-8D35AC7FE817}"/>
                </a:ext>
              </a:extLst>
            </p:cNvPr>
            <p:cNvSpPr/>
            <p:nvPr/>
          </p:nvSpPr>
          <p:spPr>
            <a:xfrm>
              <a:off x="13367043" y="10380664"/>
              <a:ext cx="2214400" cy="768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xmlns="" id="{E4AE9A33-C774-4D33-B9B0-1A12E03CF9FA}"/>
                </a:ext>
              </a:extLst>
            </p:cNvPr>
            <p:cNvSpPr txBox="1"/>
            <p:nvPr/>
          </p:nvSpPr>
          <p:spPr>
            <a:xfrm>
              <a:off x="13232572" y="10471943"/>
              <a:ext cx="2384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……</a:t>
              </a:r>
              <a:endParaRPr lang="zh-CN" altLang="en-US" sz="280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xmlns="" id="{8DBBBD66-B70D-4A18-B82B-EEF27EBAAE76}"/>
                </a:ext>
              </a:extLst>
            </p:cNvPr>
            <p:cNvSpPr txBox="1"/>
            <p:nvPr/>
          </p:nvSpPr>
          <p:spPr>
            <a:xfrm>
              <a:off x="17102793" y="5527719"/>
              <a:ext cx="240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/>
                <a:t>+ =</a:t>
              </a: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xmlns="" id="{DFFDEDA1-0DC0-4F6E-BA1E-2EC3A372CA29}"/>
                </a:ext>
              </a:extLst>
            </p:cNvPr>
            <p:cNvSpPr txBox="1"/>
            <p:nvPr/>
          </p:nvSpPr>
          <p:spPr>
            <a:xfrm>
              <a:off x="18243843" y="5502687"/>
              <a:ext cx="240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score1 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xmlns="" id="{F9D0807B-0FB4-47BF-9E82-BE81FF169BA7}"/>
                </a:ext>
              </a:extLst>
            </p:cNvPr>
            <p:cNvSpPr txBox="1"/>
            <p:nvPr/>
          </p:nvSpPr>
          <p:spPr>
            <a:xfrm>
              <a:off x="17187652" y="8111146"/>
              <a:ext cx="240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/>
                <a:t>+ =</a:t>
              </a:r>
            </a:p>
          </p:txBody>
        </p:sp>
        <p:sp>
          <p:nvSpPr>
            <p:cNvPr id="144" name="右大括号 143">
              <a:extLst>
                <a:ext uri="{FF2B5EF4-FFF2-40B4-BE49-F238E27FC236}">
                  <a16:creationId xmlns:a16="http://schemas.microsoft.com/office/drawing/2014/main" xmlns="" id="{D3678A0C-EEE0-4B7F-8B2F-142F99716B3D}"/>
                </a:ext>
              </a:extLst>
            </p:cNvPr>
            <p:cNvSpPr/>
            <p:nvPr/>
          </p:nvSpPr>
          <p:spPr>
            <a:xfrm>
              <a:off x="20278165" y="5687439"/>
              <a:ext cx="1237129" cy="504611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xmlns="" id="{04218C23-3865-4CDE-AE8C-06515598D21C}"/>
                </a:ext>
              </a:extLst>
            </p:cNvPr>
            <p:cNvSpPr txBox="1"/>
            <p:nvPr/>
          </p:nvSpPr>
          <p:spPr>
            <a:xfrm>
              <a:off x="21526468" y="7733442"/>
              <a:ext cx="24025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score_max</a:t>
              </a:r>
            </a:p>
            <a:p>
              <a:pPr algn="ctr"/>
              <a:r>
                <a:rPr lang="en-US" altLang="zh-CN" sz="2800"/>
                <a:t>prediction </a:t>
              </a: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xmlns="" id="{4FADF7FE-9BFC-449C-BEF1-BE14A1F9FD07}"/>
                </a:ext>
              </a:extLst>
            </p:cNvPr>
            <p:cNvSpPr txBox="1"/>
            <p:nvPr/>
          </p:nvSpPr>
          <p:spPr>
            <a:xfrm>
              <a:off x="18307628" y="10380664"/>
              <a:ext cx="240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/>
                <a:t>…… 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xmlns="" id="{E38B809F-F746-411B-8CA4-AF89088EC706}"/>
                </a:ext>
              </a:extLst>
            </p:cNvPr>
            <p:cNvSpPr txBox="1"/>
            <p:nvPr/>
          </p:nvSpPr>
          <p:spPr>
            <a:xfrm>
              <a:off x="17191217" y="10414463"/>
              <a:ext cx="240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/>
                <a:t>+ =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0CE63A3-9C19-4A72-8A1E-C51FD23DA701}"/>
              </a:ext>
            </a:extLst>
          </p:cNvPr>
          <p:cNvSpPr txBox="1"/>
          <p:nvPr/>
        </p:nvSpPr>
        <p:spPr>
          <a:xfrm>
            <a:off x="13743301" y="9165155"/>
            <a:ext cx="738664" cy="824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/>
              <a:t>..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283766A9-70A6-42BA-83BB-1CD6B5878F38}"/>
              </a:ext>
            </a:extLst>
          </p:cNvPr>
          <p:cNvSpPr txBox="1"/>
          <p:nvPr/>
        </p:nvSpPr>
        <p:spPr>
          <a:xfrm>
            <a:off x="10426163" y="9165154"/>
            <a:ext cx="738664" cy="8247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/>
              <a:t>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graphicFrame>
        <p:nvGraphicFramePr>
          <p:cNvPr id="11" name="Chart 185">
            <a:extLst>
              <a:ext uri="{FF2B5EF4-FFF2-40B4-BE49-F238E27FC236}">
                <a16:creationId xmlns:a16="http://schemas.microsoft.com/office/drawing/2014/main" xmlns="" id="{7468B200-407A-46E4-938C-1D67480CA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901652"/>
              </p:ext>
            </p:extLst>
          </p:nvPr>
        </p:nvGraphicFramePr>
        <p:xfrm>
          <a:off x="5840965" y="5094513"/>
          <a:ext cx="11476652" cy="735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7D2980B-7AA8-45FA-8AB7-2382B6370D8A}"/>
              </a:ext>
            </a:extLst>
          </p:cNvPr>
          <p:cNvSpPr txBox="1"/>
          <p:nvPr/>
        </p:nvSpPr>
        <p:spPr>
          <a:xfrm>
            <a:off x="9022704" y="4571293"/>
            <a:ext cx="511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/>
              <a:t>F1</a:t>
            </a:r>
            <a:r>
              <a:rPr lang="zh-CN" altLang="en-US" sz="2800" b="1"/>
              <a:t>值迭代：</a:t>
            </a:r>
            <a:r>
              <a:rPr lang="en-US" altLang="zh-CN" sz="2800" b="1"/>
              <a:t>ensemble</a:t>
            </a:r>
            <a:r>
              <a:rPr lang="zh-CN" altLang="en-US" sz="2800" b="1"/>
              <a:t>联合解码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A2C4C7BF-30CF-43A9-B433-B7FF4D6EB303}"/>
              </a:ext>
            </a:extLst>
          </p:cNvPr>
          <p:cNvCxnSpPr>
            <a:cxnSpLocks/>
          </p:cNvCxnSpPr>
          <p:nvPr/>
        </p:nvCxnSpPr>
        <p:spPr>
          <a:xfrm flipV="1">
            <a:off x="10088651" y="9233647"/>
            <a:ext cx="740714" cy="832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7CB135F-E49E-4EB0-9FB5-E7F1850C639D}"/>
              </a:ext>
            </a:extLst>
          </p:cNvPr>
          <p:cNvSpPr txBox="1"/>
          <p:nvPr/>
        </p:nvSpPr>
        <p:spPr>
          <a:xfrm>
            <a:off x="10088651" y="8632177"/>
            <a:ext cx="2753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置信度表征问题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A40AD843-CACB-4EB2-AB1F-ECBCB8B41DE4}"/>
              </a:ext>
            </a:extLst>
          </p:cNvPr>
          <p:cNvCxnSpPr>
            <a:cxnSpLocks/>
          </p:cNvCxnSpPr>
          <p:nvPr/>
        </p:nvCxnSpPr>
        <p:spPr>
          <a:xfrm flipH="1" flipV="1">
            <a:off x="11976849" y="9108142"/>
            <a:ext cx="865598" cy="735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8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Part-of-speech tag &amp; chunk tag</a:t>
            </a: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词法信息、句法信息</a:t>
            </a:r>
          </a:p>
        </p:txBody>
      </p:sp>
    </p:spTree>
    <p:extLst>
      <p:ext uri="{BB962C8B-B14F-4D97-AF65-F5344CB8AC3E}">
        <p14:creationId xmlns:p14="http://schemas.microsoft.com/office/powerpoint/2010/main" val="29265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graphicFrame>
        <p:nvGraphicFramePr>
          <p:cNvPr id="11" name="Chart 185">
            <a:extLst>
              <a:ext uri="{FF2B5EF4-FFF2-40B4-BE49-F238E27FC236}">
                <a16:creationId xmlns:a16="http://schemas.microsoft.com/office/drawing/2014/main" xmlns="" id="{7468B200-407A-46E4-938C-1D67480CA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840298"/>
              </p:ext>
            </p:extLst>
          </p:nvPr>
        </p:nvGraphicFramePr>
        <p:xfrm>
          <a:off x="5840965" y="5094513"/>
          <a:ext cx="11476652" cy="735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7D2980B-7AA8-45FA-8AB7-2382B6370D8A}"/>
              </a:ext>
            </a:extLst>
          </p:cNvPr>
          <p:cNvSpPr txBox="1"/>
          <p:nvPr/>
        </p:nvSpPr>
        <p:spPr>
          <a:xfrm>
            <a:off x="9022704" y="4571293"/>
            <a:ext cx="511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/>
              <a:t>F1</a:t>
            </a:r>
            <a:r>
              <a:rPr lang="zh-CN" altLang="en-US" sz="2800" b="1"/>
              <a:t>值：额外信息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21395BC-5B3F-4F35-8EBD-473F84106827}"/>
              </a:ext>
            </a:extLst>
          </p:cNvPr>
          <p:cNvSpPr txBox="1"/>
          <p:nvPr/>
        </p:nvSpPr>
        <p:spPr>
          <a:xfrm>
            <a:off x="6759388" y="12802201"/>
            <a:ext cx="3890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注： </a:t>
            </a:r>
            <a:r>
              <a:rPr lang="en-US" altLang="zh-CN" sz="1600"/>
              <a:t>CoNLL</a:t>
            </a:r>
            <a:r>
              <a:rPr lang="zh-CN" altLang="en-US" sz="1600"/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9967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学习率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schedule </a:t>
            </a: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手动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learning rate decay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（退火）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4003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不定期： 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4003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定期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anose="05000000000000000000" pitchFamily="2" charset="2"/>
              </a:rPr>
              <a:t>： （反比例）函数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CN" altLang="en-US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2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xmlns="" id="{A18E8C77-55EB-4ABD-85CE-CF27BC263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268952"/>
              </p:ext>
            </p:extLst>
          </p:nvPr>
        </p:nvGraphicFramePr>
        <p:xfrm>
          <a:off x="6233459" y="4213030"/>
          <a:ext cx="13240431" cy="8826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3DC1ECB-C804-41F5-A388-D610CB2B9474}"/>
              </a:ext>
            </a:extLst>
          </p:cNvPr>
          <p:cNvSpPr txBox="1"/>
          <p:nvPr/>
        </p:nvSpPr>
        <p:spPr>
          <a:xfrm>
            <a:off x="6849036" y="13051926"/>
            <a:ext cx="3890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注： </a:t>
            </a:r>
            <a:r>
              <a:rPr lang="en-US" altLang="zh-CN" sz="1600"/>
              <a:t>CoNLL</a:t>
            </a:r>
            <a:r>
              <a:rPr lang="zh-CN" altLang="en-US" sz="1600"/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32840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33161" y="231865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AC1E60FE-9569-40AC-BCBE-3A85A1B71A80}"/>
              </a:ext>
            </a:extLst>
          </p:cNvPr>
          <p:cNvSpPr txBox="1"/>
          <p:nvPr/>
        </p:nvSpPr>
        <p:spPr>
          <a:xfrm>
            <a:off x="2335478" y="3187947"/>
            <a:ext cx="553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</a:t>
            </a:r>
            <a:r>
              <a:rPr lang="en-US" altLang="zh-CN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  </a:t>
            </a:r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相关问题及背景</a:t>
            </a:r>
            <a:endParaRPr lang="zh-CN" altLang="en-US" sz="4000" dirty="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989FEC52-62F1-483B-B409-1008068B61A8}"/>
              </a:ext>
            </a:extLst>
          </p:cNvPr>
          <p:cNvSpPr txBox="1"/>
          <p:nvPr/>
        </p:nvSpPr>
        <p:spPr>
          <a:xfrm>
            <a:off x="2335469" y="4084567"/>
            <a:ext cx="1340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任务背景介绍、现存问题、改进方向</a:t>
            </a:r>
            <a:endParaRPr lang="zh-CN" altLang="en-US" sz="2800" dirty="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B0FE0552-1AE8-4001-8C23-ABE934BE0F8E}"/>
              </a:ext>
            </a:extLst>
          </p:cNvPr>
          <p:cNvSpPr txBox="1"/>
          <p:nvPr/>
        </p:nvSpPr>
        <p:spPr>
          <a:xfrm>
            <a:off x="2335477" y="5460091"/>
            <a:ext cx="6234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</a:t>
            </a:r>
            <a:r>
              <a:rPr lang="en-US" altLang="zh-CN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  </a:t>
            </a:r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  <a:endParaRPr lang="zh-CN" altLang="en-US" sz="4000" dirty="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44E1464B-1779-48B4-9942-63ABEDDD9094}"/>
              </a:ext>
            </a:extLst>
          </p:cNvPr>
          <p:cNvSpPr txBox="1"/>
          <p:nvPr/>
        </p:nvSpPr>
        <p:spPr>
          <a:xfrm>
            <a:off x="2335469" y="6356711"/>
            <a:ext cx="1340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数据、相关方法探索</a:t>
            </a:r>
            <a:endParaRPr lang="zh-CN" altLang="en-US" sz="2800" dirty="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685AACCF-25C3-4C7A-B76C-BB572291A0DF}"/>
              </a:ext>
            </a:extLst>
          </p:cNvPr>
          <p:cNvSpPr txBox="1"/>
          <p:nvPr/>
        </p:nvSpPr>
        <p:spPr>
          <a:xfrm>
            <a:off x="2335478" y="7732235"/>
            <a:ext cx="4908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</a:t>
            </a:r>
            <a:r>
              <a:rPr lang="en-US" altLang="zh-CN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   </a:t>
            </a:r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成果和展望</a:t>
            </a:r>
            <a:endParaRPr lang="zh-CN" altLang="en-US" sz="4000" dirty="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8CAF267E-00F7-4612-89A6-CB2C4C3C62BC}"/>
              </a:ext>
            </a:extLst>
          </p:cNvPr>
          <p:cNvSpPr txBox="1"/>
          <p:nvPr/>
        </p:nvSpPr>
        <p:spPr>
          <a:xfrm>
            <a:off x="2335469" y="8628855"/>
            <a:ext cx="1340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后续工作</a:t>
            </a:r>
            <a:endParaRPr lang="zh-CN" altLang="en-US" sz="2800" dirty="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73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Normalization  </a:t>
            </a:r>
            <a:endParaRPr lang="zh-CN" altLang="en-US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47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成果展示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3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成果与展望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错误数量对比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11" name="Chart 182">
            <a:extLst>
              <a:ext uri="{FF2B5EF4-FFF2-40B4-BE49-F238E27FC236}">
                <a16:creationId xmlns:a16="http://schemas.microsoft.com/office/drawing/2014/main" xmlns="" id="{A85B2BC0-25BA-4C05-A8AC-5871D6A59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458545"/>
              </p:ext>
            </p:extLst>
          </p:nvPr>
        </p:nvGraphicFramePr>
        <p:xfrm>
          <a:off x="6974541" y="3827045"/>
          <a:ext cx="10524565" cy="907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hape 186">
            <a:extLst>
              <a:ext uri="{FF2B5EF4-FFF2-40B4-BE49-F238E27FC236}">
                <a16:creationId xmlns:a16="http://schemas.microsoft.com/office/drawing/2014/main" xmlns="" id="{96D672E5-1F87-468B-AE05-429A4A7B133D}"/>
              </a:ext>
            </a:extLst>
          </p:cNvPr>
          <p:cNvSpPr/>
          <p:nvPr/>
        </p:nvSpPr>
        <p:spPr>
          <a:xfrm>
            <a:off x="7514123" y="12874744"/>
            <a:ext cx="806601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just">
              <a:lnSpc>
                <a:spcPct val="120000"/>
              </a:lnSpc>
              <a:defRPr sz="2000">
                <a:solidFill>
                  <a:srgbClr val="0F2D95"/>
                </a:solidFill>
                <a:latin typeface="HYQiHei-50S Regularx"/>
                <a:ea typeface="HYQiHei-50S Regularx"/>
                <a:cs typeface="HYQiHei-50S Regularx"/>
                <a:sym typeface="HYQiHei-50S Regularx"/>
              </a:defRPr>
            </a:lvl1pPr>
          </a:lstStyle>
          <a:p>
            <a:r>
              <a:rPr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注：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反馈依据业务方评测结果， 线上结果为自主判断（仅考虑冲突部分）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 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总量分别为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 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200(74)</a:t>
            </a:r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6C9592E-DD5B-4EEF-80C4-47CCA046FD77}"/>
              </a:ext>
            </a:extLst>
          </p:cNvPr>
          <p:cNvSpPr txBox="1"/>
          <p:nvPr/>
        </p:nvSpPr>
        <p:spPr>
          <a:xfrm>
            <a:off x="9676274" y="8527511"/>
            <a:ext cx="2753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错误数减少：</a:t>
            </a:r>
            <a:endParaRPr lang="en-US" altLang="zh-CN" sz="2800">
              <a:solidFill>
                <a:schemeClr val="accent2"/>
              </a:solidFill>
            </a:endParaRPr>
          </a:p>
          <a:p>
            <a:r>
              <a:rPr lang="en-US" altLang="zh-CN" sz="2800">
                <a:solidFill>
                  <a:schemeClr val="accent2"/>
                </a:solidFill>
              </a:rPr>
              <a:t>(18-10)/18=44%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FB825C5-FDD3-432B-B905-EE2C98DC46A0}"/>
              </a:ext>
            </a:extLst>
          </p:cNvPr>
          <p:cNvSpPr txBox="1"/>
          <p:nvPr/>
        </p:nvSpPr>
        <p:spPr>
          <a:xfrm>
            <a:off x="15580136" y="6648223"/>
            <a:ext cx="2753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</a:rPr>
              <a:t>错误数减少：</a:t>
            </a:r>
            <a:endParaRPr lang="en-US" altLang="zh-CN" sz="2800">
              <a:solidFill>
                <a:schemeClr val="accent2"/>
              </a:solidFill>
            </a:endParaRPr>
          </a:p>
          <a:p>
            <a:r>
              <a:rPr lang="en-US" altLang="zh-CN" sz="2800">
                <a:solidFill>
                  <a:schemeClr val="accent2"/>
                </a:solidFill>
              </a:rPr>
              <a:t>(55-19)/74=49%</a:t>
            </a:r>
            <a:endParaRPr lang="zh-CN" altLang="en-US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成果展示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3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成果与展望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满意率对比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FF9DE04F-BD73-45A0-B27B-4B5CB0C51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79831"/>
              </p:ext>
            </p:extLst>
          </p:nvPr>
        </p:nvGraphicFramePr>
        <p:xfrm>
          <a:off x="3561975" y="6573514"/>
          <a:ext cx="18365694" cy="481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131">
                  <a:extLst>
                    <a:ext uri="{9D8B030D-6E8A-4147-A177-3AD203B41FA5}">
                      <a16:colId xmlns:a16="http://schemas.microsoft.com/office/drawing/2014/main" xmlns="" val="432540085"/>
                    </a:ext>
                  </a:extLst>
                </a:gridCol>
                <a:gridCol w="2852767">
                  <a:extLst>
                    <a:ext uri="{9D8B030D-6E8A-4147-A177-3AD203B41FA5}">
                      <a16:colId xmlns:a16="http://schemas.microsoft.com/office/drawing/2014/main" xmlns="" val="1424733653"/>
                    </a:ext>
                  </a:extLst>
                </a:gridCol>
                <a:gridCol w="3060949">
                  <a:extLst>
                    <a:ext uri="{9D8B030D-6E8A-4147-A177-3AD203B41FA5}">
                      <a16:colId xmlns:a16="http://schemas.microsoft.com/office/drawing/2014/main" xmlns="" val="2522468986"/>
                    </a:ext>
                  </a:extLst>
                </a:gridCol>
                <a:gridCol w="3060949">
                  <a:extLst>
                    <a:ext uri="{9D8B030D-6E8A-4147-A177-3AD203B41FA5}">
                      <a16:colId xmlns:a16="http://schemas.microsoft.com/office/drawing/2014/main" xmlns="" val="3293437378"/>
                    </a:ext>
                  </a:extLst>
                </a:gridCol>
                <a:gridCol w="3060949">
                  <a:extLst>
                    <a:ext uri="{9D8B030D-6E8A-4147-A177-3AD203B41FA5}">
                      <a16:colId xmlns:a16="http://schemas.microsoft.com/office/drawing/2014/main" xmlns="" val="1155988105"/>
                    </a:ext>
                  </a:extLst>
                </a:gridCol>
                <a:gridCol w="3060949">
                  <a:extLst>
                    <a:ext uri="{9D8B030D-6E8A-4147-A177-3AD203B41FA5}">
                      <a16:colId xmlns:a16="http://schemas.microsoft.com/office/drawing/2014/main" xmlns="" val="206541952"/>
                    </a:ext>
                  </a:extLst>
                </a:gridCol>
              </a:tblGrid>
              <a:tr h="687518">
                <a:tc>
                  <a:txBody>
                    <a:bodyPr/>
                    <a:lstStyle/>
                    <a:p>
                      <a:pPr algn="ctr"/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/>
                        <a:t>实体数</a:t>
                      </a:r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/>
                        <a:t>满意率</a:t>
                      </a:r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/>
                        <a:t>实体数</a:t>
                      </a:r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/>
                        <a:t>满意率</a:t>
                      </a:r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/>
                        <a:t>满意率变化</a:t>
                      </a:r>
                    </a:p>
                  </a:txBody>
                  <a:tcPr marL="87272" marR="87272" marT="43636" marB="43636"/>
                </a:tc>
                <a:extLst>
                  <a:ext uri="{0D108BD9-81ED-4DB2-BD59-A6C34878D82A}">
                    <a16:rowId xmlns:a16="http://schemas.microsoft.com/office/drawing/2014/main" xmlns="" val="3995224655"/>
                  </a:ext>
                </a:extLst>
              </a:tr>
              <a:tr h="6875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CT_MEDICAL_CHECK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100%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0%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chemeClr val="accent2"/>
                          </a:solidFill>
                        </a:rPr>
                        <a:t>-100%</a:t>
                      </a:r>
                      <a:endParaRPr lang="zh-CN" altLang="en-US" sz="2300">
                        <a:solidFill>
                          <a:schemeClr val="accent2"/>
                        </a:solidFill>
                      </a:endParaRPr>
                    </a:p>
                  </a:txBody>
                  <a:tcPr marL="87272" marR="87272" marT="43636" marB="43636"/>
                </a:tc>
                <a:extLst>
                  <a:ext uri="{0D108BD9-81ED-4DB2-BD59-A6C34878D82A}">
                    <a16:rowId xmlns:a16="http://schemas.microsoft.com/office/drawing/2014/main" xmlns="" val="295973815"/>
                  </a:ext>
                </a:extLst>
              </a:tr>
              <a:tr h="687518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/>
                        <a:t>CT_MEDICAL_DISEASE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11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64%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11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91%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chemeClr val="accent2"/>
                          </a:solidFill>
                        </a:rPr>
                        <a:t>+27%</a:t>
                      </a:r>
                      <a:endParaRPr lang="zh-CN" altLang="en-US" sz="2300">
                        <a:solidFill>
                          <a:schemeClr val="accent2"/>
                        </a:solidFill>
                      </a:endParaRPr>
                    </a:p>
                  </a:txBody>
                  <a:tcPr marL="87272" marR="87272" marT="43636" marB="43636"/>
                </a:tc>
                <a:extLst>
                  <a:ext uri="{0D108BD9-81ED-4DB2-BD59-A6C34878D82A}">
                    <a16:rowId xmlns:a16="http://schemas.microsoft.com/office/drawing/2014/main" xmlns="" val="2153926145"/>
                  </a:ext>
                </a:extLst>
              </a:tr>
              <a:tr h="687518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/>
                        <a:t>CT_MEDICAL_DRUG</a:t>
                      </a:r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12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33%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15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73%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chemeClr val="accent2"/>
                          </a:solidFill>
                        </a:rPr>
                        <a:t>+40%</a:t>
                      </a:r>
                      <a:endParaRPr lang="zh-CN" altLang="en-US" sz="2300">
                        <a:solidFill>
                          <a:schemeClr val="accent2"/>
                        </a:solidFill>
                      </a:endParaRPr>
                    </a:p>
                  </a:txBody>
                  <a:tcPr marL="87272" marR="87272" marT="43636" marB="43636"/>
                </a:tc>
                <a:extLst>
                  <a:ext uri="{0D108BD9-81ED-4DB2-BD59-A6C34878D82A}">
                    <a16:rowId xmlns:a16="http://schemas.microsoft.com/office/drawing/2014/main" xmlns="" val="434893566"/>
                  </a:ext>
                </a:extLst>
              </a:tr>
              <a:tr h="687518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/>
                        <a:t>CT_MEDICAL_HOSPITAL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9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78%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8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100%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chemeClr val="accent2"/>
                          </a:solidFill>
                        </a:rPr>
                        <a:t>+22%</a:t>
                      </a:r>
                      <a:endParaRPr lang="zh-CN" altLang="en-US" sz="2300">
                        <a:solidFill>
                          <a:schemeClr val="accent2"/>
                        </a:solidFill>
                      </a:endParaRPr>
                    </a:p>
                  </a:txBody>
                  <a:tcPr marL="87272" marR="87272" marT="43636" marB="43636"/>
                </a:tc>
                <a:extLst>
                  <a:ext uri="{0D108BD9-81ED-4DB2-BD59-A6C34878D82A}">
                    <a16:rowId xmlns:a16="http://schemas.microsoft.com/office/drawing/2014/main" xmlns="" val="2955255802"/>
                  </a:ext>
                </a:extLst>
              </a:tr>
              <a:tr h="687518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/>
                        <a:t>CT_MEDICAL_SYMPTOM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4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50%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4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75%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chemeClr val="accent2"/>
                          </a:solidFill>
                        </a:rPr>
                        <a:t>+25%</a:t>
                      </a:r>
                      <a:endParaRPr lang="zh-CN" altLang="en-US" sz="2300">
                        <a:solidFill>
                          <a:schemeClr val="accent2"/>
                        </a:solidFill>
                      </a:endParaRPr>
                    </a:p>
                  </a:txBody>
                  <a:tcPr marL="87272" marR="87272" marT="43636" marB="43636"/>
                </a:tc>
                <a:extLst>
                  <a:ext uri="{0D108BD9-81ED-4DB2-BD59-A6C34878D82A}">
                    <a16:rowId xmlns:a16="http://schemas.microsoft.com/office/drawing/2014/main" xmlns="" val="780330842"/>
                  </a:ext>
                </a:extLst>
              </a:tr>
              <a:tr h="687518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/>
                        <a:t>CT_MEDICAL_THERAPY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2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100%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5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/>
                        <a:t>100%</a:t>
                      </a:r>
                      <a:endParaRPr lang="zh-CN" altLang="en-US" sz="2300"/>
                    </a:p>
                  </a:txBody>
                  <a:tcPr marL="87272" marR="87272" marT="43636" marB="43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chemeClr val="accent2"/>
                          </a:solidFill>
                        </a:rPr>
                        <a:t>+0%</a:t>
                      </a:r>
                      <a:endParaRPr lang="zh-CN" altLang="en-US" sz="2300">
                        <a:solidFill>
                          <a:schemeClr val="accent2"/>
                        </a:solidFill>
                      </a:endParaRPr>
                    </a:p>
                  </a:txBody>
                  <a:tcPr marL="87272" marR="87272" marT="43636" marB="43636"/>
                </a:tc>
                <a:extLst>
                  <a:ext uri="{0D108BD9-81ED-4DB2-BD59-A6C34878D82A}">
                    <a16:rowId xmlns:a16="http://schemas.microsoft.com/office/drawing/2014/main" xmlns="" val="294992678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F79FE5B-11E5-4B11-95D9-0AE78DE2B08B}"/>
              </a:ext>
            </a:extLst>
          </p:cNvPr>
          <p:cNvSpPr txBox="1"/>
          <p:nvPr/>
        </p:nvSpPr>
        <p:spPr>
          <a:xfrm>
            <a:off x="10602257" y="5723042"/>
            <a:ext cx="428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/>
              <a:t>业务方满意率前后对比</a:t>
            </a:r>
          </a:p>
        </p:txBody>
      </p:sp>
    </p:spTree>
    <p:extLst>
      <p:ext uri="{BB962C8B-B14F-4D97-AF65-F5344CB8AC3E}">
        <p14:creationId xmlns:p14="http://schemas.microsoft.com/office/powerpoint/2010/main" val="38501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后续工作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3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成果与展望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F76DB9-E137-460B-9D55-337C63FB2E5E}"/>
              </a:ext>
            </a:extLst>
          </p:cNvPr>
          <p:cNvSpPr txBox="1"/>
          <p:nvPr/>
        </p:nvSpPr>
        <p:spPr>
          <a:xfrm>
            <a:off x="2543297" y="7094827"/>
            <a:ext cx="18723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Ensemble 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想法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MCMC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深入探究</a:t>
            </a:r>
            <a:endParaRPr lang="en-US" altLang="zh-CN" sz="2800" dirty="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LM</a:t>
            </a:r>
            <a:r>
              <a:rPr lang="zh-CN" altLang="en-US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、分词、</a:t>
            </a:r>
            <a:r>
              <a:rPr lang="en-US" altLang="zh-CN" sz="2800" dirty="0" err="1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</a:t>
            </a:r>
            <a:r>
              <a:rPr lang="zh-CN" altLang="en-US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等信息 </a:t>
            </a:r>
            <a:endParaRPr lang="en-US" altLang="zh-CN" sz="2800" dirty="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</a:t>
            </a:r>
            <a:r>
              <a:rPr lang="en-US" altLang="zh-CN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ensemble</a:t>
            </a:r>
            <a:r>
              <a:rPr lang="zh-CN" altLang="en-US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LR</a:t>
            </a:r>
            <a:r>
              <a:rPr lang="zh-CN" altLang="en-US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策略、</a:t>
            </a:r>
            <a:r>
              <a:rPr lang="en-US" altLang="zh-CN" sz="2800" dirty="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Normalization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16AEA12-85D9-48F1-BB2D-3E386BFF6A1B}"/>
              </a:ext>
            </a:extLst>
          </p:cNvPr>
          <p:cNvSpPr txBox="1"/>
          <p:nvPr/>
        </p:nvSpPr>
        <p:spPr>
          <a:xfrm>
            <a:off x="2543297" y="8389065"/>
            <a:ext cx="18723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LR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策略 想法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control variate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xmlns="" id="{F7CB135F-E49E-4EB0-9FB5-E7F1850C639D}"/>
              </a:ext>
            </a:extLst>
          </p:cNvPr>
          <p:cNvSpPr txBox="1"/>
          <p:nvPr/>
        </p:nvSpPr>
        <p:spPr>
          <a:xfrm>
            <a:off x="8290572" y="5817554"/>
            <a:ext cx="2753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额外信息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xmlns="" id="{F7CB135F-E49E-4EB0-9FB5-E7F1850C639D}"/>
              </a:ext>
            </a:extLst>
          </p:cNvPr>
          <p:cNvSpPr txBox="1"/>
          <p:nvPr/>
        </p:nvSpPr>
        <p:spPr>
          <a:xfrm>
            <a:off x="11044368" y="6456190"/>
            <a:ext cx="2753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模型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xmlns="" id="{F7CB135F-E49E-4EB0-9FB5-E7F1850C639D}"/>
              </a:ext>
            </a:extLst>
          </p:cNvPr>
          <p:cNvSpPr txBox="1"/>
          <p:nvPr/>
        </p:nvSpPr>
        <p:spPr>
          <a:xfrm>
            <a:off x="6591444" y="7848879"/>
            <a:ext cx="2753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模型</a:t>
            </a:r>
            <a:r>
              <a:rPr lang="zh-CN" altLang="en-US" sz="2800" smtClean="0">
                <a:solidFill>
                  <a:schemeClr val="accent2"/>
                </a:solidFill>
              </a:rPr>
              <a:t>选优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xmlns="" id="{F7CB135F-E49E-4EB0-9FB5-E7F1850C639D}"/>
              </a:ext>
            </a:extLst>
          </p:cNvPr>
          <p:cNvSpPr txBox="1"/>
          <p:nvPr/>
        </p:nvSpPr>
        <p:spPr>
          <a:xfrm>
            <a:off x="7706370" y="9200073"/>
            <a:ext cx="309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自动化</a:t>
            </a:r>
            <a:r>
              <a:rPr lang="zh-CN" altLang="en-US" sz="2800" smtClean="0">
                <a:solidFill>
                  <a:schemeClr val="accent2"/>
                </a:solidFill>
              </a:rPr>
              <a:t>学习率退火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3207" y="6996437"/>
            <a:ext cx="101415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8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</a:t>
            </a:r>
            <a:endParaRPr lang="zh-CN" altLang="en-US" sz="128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3206" y="9150873"/>
            <a:ext cx="368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Thanks for watching</a:t>
            </a:r>
            <a:endParaRPr lang="zh-CN" altLang="en-US" sz="24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2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任务背景介绍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1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相关问题及背景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F76DB9-E137-460B-9D55-337C63FB2E5E}"/>
              </a:ext>
            </a:extLst>
          </p:cNvPr>
          <p:cNvSpPr txBox="1"/>
          <p:nvPr/>
        </p:nvSpPr>
        <p:spPr>
          <a:xfrm>
            <a:off x="2543297" y="6357740"/>
            <a:ext cx="1872343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医疗子任务示例：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成分分析：微信搜索下， 对每个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进行实体抓取和分类， 为下游任务提供帮助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D68292D-250D-4188-A7A1-C26CEE164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85" y="6652638"/>
            <a:ext cx="15369813" cy="63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任务背景介绍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1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相关问题及背景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15186877" y="5215902"/>
            <a:ext cx="1872343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各类别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qv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排行榜实时查看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5FBE07C-B96A-4CB6-9E19-6A6AB61C0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42" y="6308342"/>
            <a:ext cx="9803861" cy="2168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84CE558-B9C7-41F2-A901-381387B65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95" y="9440293"/>
            <a:ext cx="12501554" cy="20262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9E74292-A010-4843-9ECF-B184E4954421}"/>
              </a:ext>
            </a:extLst>
          </p:cNvPr>
          <p:cNvSpPr txBox="1"/>
          <p:nvPr/>
        </p:nvSpPr>
        <p:spPr>
          <a:xfrm>
            <a:off x="2695697" y="5215902"/>
            <a:ext cx="1872343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类别示例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DE4F72F7-700E-4A77-AFE0-39FED72AB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712" y="6521238"/>
            <a:ext cx="8513680" cy="49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现存问题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1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相关问题及背景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F76DB9-E137-460B-9D55-337C63FB2E5E}"/>
              </a:ext>
            </a:extLst>
          </p:cNvPr>
          <p:cNvSpPr txBox="1"/>
          <p:nvPr/>
        </p:nvSpPr>
        <p:spPr>
          <a:xfrm>
            <a:off x="2543297" y="7298969"/>
            <a:ext cx="18723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训练数据问题  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自动标注不准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标注不规范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词典问题 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错误率：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1462/3000 = 48.7%</a:t>
            </a: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标签词典冲突</a:t>
            </a: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zh-CN" altLang="en-US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C15070F-2284-47D6-9DD5-A024DF4ED51A}"/>
              </a:ext>
            </a:extLst>
          </p:cNvPr>
          <p:cNvSpPr txBox="1"/>
          <p:nvPr/>
        </p:nvSpPr>
        <p:spPr>
          <a:xfrm>
            <a:off x="10536516" y="9948429"/>
            <a:ext cx="13232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训练数据错误示例</a:t>
            </a:r>
            <a:r>
              <a:rPr lang="zh-CN" altLang="en-US" sz="2800"/>
              <a:t>：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&lt;disease&gt;</a:t>
            </a:r>
            <a:r>
              <a:rPr lang="zh-CN" altLang="en-US" sz="2800"/>
              <a:t>根管治疗</a:t>
            </a:r>
            <a:r>
              <a:rPr lang="en-US" altLang="zh-CN" sz="2800"/>
              <a:t>&lt;/disease&gt;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&lt;symptom&gt;</a:t>
            </a:r>
            <a:r>
              <a:rPr lang="zh-CN" altLang="en-US" sz="2800"/>
              <a:t>头晕，冒冷汗</a:t>
            </a:r>
            <a:r>
              <a:rPr lang="en-US" altLang="zh-CN" sz="2800"/>
              <a:t>&lt;/symptom&gt;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&lt;symptom&gt;</a:t>
            </a:r>
            <a:r>
              <a:rPr lang="zh-CN" altLang="en-US" sz="2800"/>
              <a:t>肝功能下降</a:t>
            </a:r>
            <a:r>
              <a:rPr lang="en-US" altLang="zh-CN" sz="2800"/>
              <a:t>&lt;/symptom&gt;      &lt;disease&gt;</a:t>
            </a:r>
            <a:r>
              <a:rPr lang="zh-CN" altLang="en-US" sz="2800"/>
              <a:t>肝功能下降</a:t>
            </a:r>
            <a:r>
              <a:rPr lang="en-US" altLang="zh-CN" sz="2800"/>
              <a:t>&lt;/disease&gt;</a:t>
            </a:r>
          </a:p>
          <a:p>
            <a:endParaRPr lang="en-US" altLang="zh-CN" sz="2800"/>
          </a:p>
          <a:p>
            <a:endParaRPr lang="zh-CN" altLang="en-US" sz="280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xmlns="" id="{902483C1-C3AC-4644-9BA7-AD4DA695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69365"/>
              </p:ext>
            </p:extLst>
          </p:nvPr>
        </p:nvGraphicFramePr>
        <p:xfrm>
          <a:off x="10536516" y="5236887"/>
          <a:ext cx="13184096" cy="4145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12">
                  <a:extLst>
                    <a:ext uri="{9D8B030D-6E8A-4147-A177-3AD203B41FA5}">
                      <a16:colId xmlns:a16="http://schemas.microsoft.com/office/drawing/2014/main" xmlns="" val="1115576766"/>
                    </a:ext>
                  </a:extLst>
                </a:gridCol>
                <a:gridCol w="1648012">
                  <a:extLst>
                    <a:ext uri="{9D8B030D-6E8A-4147-A177-3AD203B41FA5}">
                      <a16:colId xmlns:a16="http://schemas.microsoft.com/office/drawing/2014/main" xmlns="" val="3301542686"/>
                    </a:ext>
                  </a:extLst>
                </a:gridCol>
                <a:gridCol w="1648012">
                  <a:extLst>
                    <a:ext uri="{9D8B030D-6E8A-4147-A177-3AD203B41FA5}">
                      <a16:colId xmlns:a16="http://schemas.microsoft.com/office/drawing/2014/main" xmlns="" val="4097353710"/>
                    </a:ext>
                  </a:extLst>
                </a:gridCol>
                <a:gridCol w="1648012">
                  <a:extLst>
                    <a:ext uri="{9D8B030D-6E8A-4147-A177-3AD203B41FA5}">
                      <a16:colId xmlns:a16="http://schemas.microsoft.com/office/drawing/2014/main" xmlns="" val="1311923615"/>
                    </a:ext>
                  </a:extLst>
                </a:gridCol>
                <a:gridCol w="1648012">
                  <a:extLst>
                    <a:ext uri="{9D8B030D-6E8A-4147-A177-3AD203B41FA5}">
                      <a16:colId xmlns:a16="http://schemas.microsoft.com/office/drawing/2014/main" xmlns="" val="2951274309"/>
                    </a:ext>
                  </a:extLst>
                </a:gridCol>
                <a:gridCol w="1648012">
                  <a:extLst>
                    <a:ext uri="{9D8B030D-6E8A-4147-A177-3AD203B41FA5}">
                      <a16:colId xmlns:a16="http://schemas.microsoft.com/office/drawing/2014/main" xmlns="" val="2245439731"/>
                    </a:ext>
                  </a:extLst>
                </a:gridCol>
                <a:gridCol w="1648012">
                  <a:extLst>
                    <a:ext uri="{9D8B030D-6E8A-4147-A177-3AD203B41FA5}">
                      <a16:colId xmlns:a16="http://schemas.microsoft.com/office/drawing/2014/main" xmlns="" val="3690178432"/>
                    </a:ext>
                  </a:extLst>
                </a:gridCol>
                <a:gridCol w="1648012">
                  <a:extLst>
                    <a:ext uri="{9D8B030D-6E8A-4147-A177-3AD203B41FA5}">
                      <a16:colId xmlns:a16="http://schemas.microsoft.com/office/drawing/2014/main" xmlns="" val="1547911851"/>
                    </a:ext>
                  </a:extLst>
                </a:gridCol>
              </a:tblGrid>
              <a:tr h="527849"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Check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Department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Diesease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Drug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Hospital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Symptom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Therapy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extLst>
                  <a:ext uri="{0D108BD9-81ED-4DB2-BD59-A6C34878D82A}">
                    <a16:rowId xmlns:a16="http://schemas.microsoft.com/office/drawing/2014/main" xmlns="" val="120739105"/>
                  </a:ext>
                </a:extLst>
              </a:tr>
              <a:tr h="4795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Check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-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27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45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73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8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extLst>
                  <a:ext uri="{0D108BD9-81ED-4DB2-BD59-A6C34878D82A}">
                    <a16:rowId xmlns:a16="http://schemas.microsoft.com/office/drawing/2014/main" xmlns="" val="3306999794"/>
                  </a:ext>
                </a:extLst>
              </a:tr>
              <a:tr h="499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Department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-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extLst>
                  <a:ext uri="{0D108BD9-81ED-4DB2-BD59-A6C34878D82A}">
                    <a16:rowId xmlns:a16="http://schemas.microsoft.com/office/drawing/2014/main" xmlns="" val="1504462285"/>
                  </a:ext>
                </a:extLst>
              </a:tr>
              <a:tr h="527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Disease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-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13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5844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34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extLst>
                  <a:ext uri="{0D108BD9-81ED-4DB2-BD59-A6C34878D82A}">
                    <a16:rowId xmlns:a16="http://schemas.microsoft.com/office/drawing/2014/main" xmlns="" val="1102181252"/>
                  </a:ext>
                </a:extLst>
              </a:tr>
              <a:tr h="527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Drug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-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10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extLst>
                  <a:ext uri="{0D108BD9-81ED-4DB2-BD59-A6C34878D82A}">
                    <a16:rowId xmlns:a16="http://schemas.microsoft.com/office/drawing/2014/main" xmlns="" val="1881638133"/>
                  </a:ext>
                </a:extLst>
              </a:tr>
              <a:tr h="527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Hospital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-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0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extLst>
                  <a:ext uri="{0D108BD9-81ED-4DB2-BD59-A6C34878D82A}">
                    <a16:rowId xmlns:a16="http://schemas.microsoft.com/office/drawing/2014/main" xmlns="" val="2127120064"/>
                  </a:ext>
                </a:extLst>
              </a:tr>
              <a:tr h="527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Symptom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-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8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extLst>
                  <a:ext uri="{0D108BD9-81ED-4DB2-BD59-A6C34878D82A}">
                    <a16:rowId xmlns:a16="http://schemas.microsoft.com/office/drawing/2014/main" xmlns="" val="1052088662"/>
                  </a:ext>
                </a:extLst>
              </a:tr>
              <a:tr h="527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Therapy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aseline="0"/>
                    </a:p>
                  </a:txBody>
                  <a:tcPr marL="74160" marR="74160" marT="37081" marB="37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/>
                        <a:t>-</a:t>
                      </a:r>
                      <a:endParaRPr lang="zh-CN" altLang="en-US" sz="2200" baseline="0"/>
                    </a:p>
                  </a:txBody>
                  <a:tcPr marL="74160" marR="74160" marT="37081" marB="37081"/>
                </a:tc>
                <a:extLst>
                  <a:ext uri="{0D108BD9-81ED-4DB2-BD59-A6C34878D82A}">
                    <a16:rowId xmlns:a16="http://schemas.microsoft.com/office/drawing/2014/main" xmlns="" val="1911946893"/>
                  </a:ext>
                </a:extLst>
              </a:tr>
            </a:tbl>
          </a:graphicData>
        </a:graphic>
      </p:graphicFrame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25A462B3-9DE4-4212-9333-B2AD72564A42}"/>
              </a:ext>
            </a:extLst>
          </p:cNvPr>
          <p:cNvSpPr/>
          <p:nvPr/>
        </p:nvSpPr>
        <p:spPr>
          <a:xfrm>
            <a:off x="20022399" y="6418729"/>
            <a:ext cx="2488655" cy="10931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17830663-0FA8-4F80-A2F5-A9D47587A90F}"/>
              </a:ext>
            </a:extLst>
          </p:cNvPr>
          <p:cNvSpPr txBox="1"/>
          <p:nvPr/>
        </p:nvSpPr>
        <p:spPr>
          <a:xfrm>
            <a:off x="2543296" y="9948744"/>
            <a:ext cx="18723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模型方法： 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策略（词典依赖）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26AFCD83-C663-48B9-9BEE-536854BB4FA3}"/>
              </a:ext>
            </a:extLst>
          </p:cNvPr>
          <p:cNvSpPr txBox="1"/>
          <p:nvPr/>
        </p:nvSpPr>
        <p:spPr>
          <a:xfrm>
            <a:off x="14985999" y="4478727"/>
            <a:ext cx="428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/>
              <a:t>标签词典互相冲突数目</a:t>
            </a:r>
          </a:p>
        </p:txBody>
      </p:sp>
    </p:spTree>
    <p:extLst>
      <p:ext uri="{BB962C8B-B14F-4D97-AF65-F5344CB8AC3E}">
        <p14:creationId xmlns:p14="http://schemas.microsoft.com/office/powerpoint/2010/main" val="15340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改进方向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1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相关问题及背景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F76DB9-E137-460B-9D55-337C63FB2E5E}"/>
              </a:ext>
            </a:extLst>
          </p:cNvPr>
          <p:cNvSpPr txBox="1"/>
          <p:nvPr/>
        </p:nvSpPr>
        <p:spPr>
          <a:xfrm>
            <a:off x="2543297" y="6357740"/>
            <a:ext cx="1872343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330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FF76DB9-E137-460B-9D55-337C63FB2E5E}"/>
              </a:ext>
            </a:extLst>
          </p:cNvPr>
          <p:cNvSpPr txBox="1"/>
          <p:nvPr/>
        </p:nvSpPr>
        <p:spPr>
          <a:xfrm>
            <a:off x="2543297" y="9974279"/>
            <a:ext cx="18723430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词典重构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8CF4063-9232-4934-8019-3CF44BDF558C}"/>
              </a:ext>
            </a:extLst>
          </p:cNvPr>
          <p:cNvSpPr txBox="1"/>
          <p:nvPr/>
        </p:nvSpPr>
        <p:spPr>
          <a:xfrm>
            <a:off x="2543297" y="5063502"/>
            <a:ext cx="18723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标注规范化     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类别限定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case (symptom VS disease)</a:t>
            </a: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4003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胀气、烫伤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0D755E9-DE30-4415-BB13-2EAB703BA0EC}"/>
              </a:ext>
            </a:extLst>
          </p:cNvPr>
          <p:cNvSpPr txBox="1"/>
          <p:nvPr/>
        </p:nvSpPr>
        <p:spPr>
          <a:xfrm>
            <a:off x="14746710" y="3698719"/>
            <a:ext cx="567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成分分析任务：医疗子任务数据集</a:t>
            </a:r>
            <a:endParaRPr lang="en-US" altLang="zh-CN" sz="2800" b="1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xmlns="" id="{F28C2639-F612-4009-8617-950D1F5D6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95543"/>
              </p:ext>
            </p:extLst>
          </p:nvPr>
        </p:nvGraphicFramePr>
        <p:xfrm>
          <a:off x="12239105" y="4221939"/>
          <a:ext cx="10693013" cy="712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728AF24-C724-493C-99C2-B62E931B3973}"/>
              </a:ext>
            </a:extLst>
          </p:cNvPr>
          <p:cNvSpPr txBox="1"/>
          <p:nvPr/>
        </p:nvSpPr>
        <p:spPr>
          <a:xfrm>
            <a:off x="2543297" y="8166394"/>
            <a:ext cx="18723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重标注</a:t>
            </a:r>
            <a:endParaRPr lang="en-US" altLang="zh-CN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4859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243/4570</a:t>
            </a:r>
            <a:endParaRPr lang="zh-CN" altLang="en-US" sz="2800">
              <a:solidFill>
                <a:srgbClr val="00419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930522F-6682-4EB2-884C-BA7581D46CA0}"/>
              </a:ext>
            </a:extLst>
          </p:cNvPr>
          <p:cNvSpPr txBox="1"/>
          <p:nvPr/>
        </p:nvSpPr>
        <p:spPr>
          <a:xfrm>
            <a:off x="15006918" y="11492753"/>
            <a:ext cx="3890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实体总量：</a:t>
            </a:r>
            <a:r>
              <a:rPr lang="en-US" altLang="zh-CN" sz="1600"/>
              <a:t>4570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6443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graphicFrame>
        <p:nvGraphicFramePr>
          <p:cNvPr id="18" name="Chart 185">
            <a:extLst>
              <a:ext uri="{FF2B5EF4-FFF2-40B4-BE49-F238E27FC236}">
                <a16:creationId xmlns:a16="http://schemas.microsoft.com/office/drawing/2014/main" xmlns="" id="{0F766B49-C513-405E-9586-55D9005EE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333761"/>
              </p:ext>
            </p:extLst>
          </p:nvPr>
        </p:nvGraphicFramePr>
        <p:xfrm>
          <a:off x="5840965" y="5094513"/>
          <a:ext cx="11476652" cy="735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0CBEAAE-4B72-4B8B-BEF1-8034FA123455}"/>
              </a:ext>
            </a:extLst>
          </p:cNvPr>
          <p:cNvSpPr txBox="1"/>
          <p:nvPr/>
        </p:nvSpPr>
        <p:spPr>
          <a:xfrm>
            <a:off x="9293291" y="457129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/>
              <a:t>F1</a:t>
            </a:r>
            <a:r>
              <a:rPr lang="zh-CN" altLang="en-US" sz="2800" b="1"/>
              <a:t>值迭代：数据</a:t>
            </a:r>
          </a:p>
        </p:txBody>
      </p:sp>
    </p:spTree>
    <p:extLst>
      <p:ext uri="{BB962C8B-B14F-4D97-AF65-F5344CB8AC3E}">
        <p14:creationId xmlns:p14="http://schemas.microsoft.com/office/powerpoint/2010/main" val="40394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90895" y="3505144"/>
            <a:ext cx="5577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00419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581" y="299610"/>
            <a:ext cx="182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400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623" y="290022"/>
            <a:ext cx="3890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现阶段工作</a:t>
            </a:r>
          </a:p>
        </p:txBody>
      </p:sp>
      <p:graphicFrame>
        <p:nvGraphicFramePr>
          <p:cNvPr id="11" name="Chart 185">
            <a:extLst>
              <a:ext uri="{FF2B5EF4-FFF2-40B4-BE49-F238E27FC236}">
                <a16:creationId xmlns:a16="http://schemas.microsoft.com/office/drawing/2014/main" xmlns="" id="{7468B200-407A-46E4-938C-1D67480CA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898435"/>
              </p:ext>
            </p:extLst>
          </p:nvPr>
        </p:nvGraphicFramePr>
        <p:xfrm>
          <a:off x="5840965" y="5094513"/>
          <a:ext cx="11476652" cy="735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7D2980B-7AA8-45FA-8AB7-2382B6370D8A}"/>
              </a:ext>
            </a:extLst>
          </p:cNvPr>
          <p:cNvSpPr txBox="1"/>
          <p:nvPr/>
        </p:nvSpPr>
        <p:spPr>
          <a:xfrm>
            <a:off x="9293291" y="457129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/>
              <a:t>F1</a:t>
            </a:r>
            <a:r>
              <a:rPr lang="zh-CN" altLang="en-US" sz="2800" b="1"/>
              <a:t>值迭代：优化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007CD72-9E58-462F-A55C-5A72707343F2}"/>
              </a:ext>
            </a:extLst>
          </p:cNvPr>
          <p:cNvSpPr txBox="1"/>
          <p:nvPr/>
        </p:nvSpPr>
        <p:spPr>
          <a:xfrm>
            <a:off x="12254206" y="8675042"/>
            <a:ext cx="288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accent2"/>
                </a:solidFill>
              </a:rPr>
              <a:t>预热</a:t>
            </a:r>
          </a:p>
        </p:txBody>
      </p:sp>
    </p:spTree>
    <p:extLst>
      <p:ext uri="{BB962C8B-B14F-4D97-AF65-F5344CB8AC3E}">
        <p14:creationId xmlns:p14="http://schemas.microsoft.com/office/powerpoint/2010/main" val="17524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10043</TotalTime>
  <Words>1106</Words>
  <Application>Microsoft Macintosh PowerPoint</Application>
  <PresentationFormat>Custom</PresentationFormat>
  <Paragraphs>345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Calibri Light</vt:lpstr>
      <vt:lpstr>HYQiHei-50S Regularx</vt:lpstr>
      <vt:lpstr>Microsoft JhengHei</vt:lpstr>
      <vt:lpstr>Microsoft YaHei UI</vt:lpstr>
      <vt:lpstr>Wingdings</vt:lpstr>
      <vt:lpstr>宋体</vt:lpstr>
      <vt:lpstr>等线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IT天空</dc:creator>
  <cp:lastModifiedBy>Microsoft Office User</cp:lastModifiedBy>
  <cp:revision>757</cp:revision>
  <dcterms:created xsi:type="dcterms:W3CDTF">2017-09-05T08:52:34Z</dcterms:created>
  <dcterms:modified xsi:type="dcterms:W3CDTF">2018-08-20T07:38:58Z</dcterms:modified>
</cp:coreProperties>
</file>