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8" r:id="rId10"/>
    <p:sldId id="263" r:id="rId11"/>
    <p:sldId id="264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>
        <p:scale>
          <a:sx n="100" d="100"/>
          <a:sy n="100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5864C-65C2-0244-8F1A-A6D900FB9449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9D18B-B6A7-274A-9B96-E6D809B2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86922-1F2C-EC40-BFB2-C11B1D9A11E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0E23A-47C4-224F-A365-3A8C7A0C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8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E23A-47C4-224F-A365-3A8C7A0C00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23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E23A-47C4-224F-A365-3A8C7A0C00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3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E23A-47C4-224F-A365-3A8C7A0C00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52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E23A-47C4-224F-A365-3A8C7A0C00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0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E23A-47C4-224F-A365-3A8C7A0C00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53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E23A-47C4-224F-A365-3A8C7A0C00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E23A-47C4-224F-A365-3A8C7A0C00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E23A-47C4-224F-A365-3A8C7A0C00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9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E23A-47C4-224F-A365-3A8C7A0C00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0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E23A-47C4-224F-A365-3A8C7A0C00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3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E23A-47C4-224F-A365-3A8C7A0C00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4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E23A-47C4-224F-A365-3A8C7A0C00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5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E23A-47C4-224F-A365-3A8C7A0C00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E23A-47C4-224F-A365-3A8C7A0C00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8D91-C8CD-D048-897D-B8CC8675ACA4}" type="datetime1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Convolutional Deep Neural Networks for Document-based Question Answering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F6DF-DE64-F843-BD77-E67BBE66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306F-6FE7-3446-A24C-3FA98D733071}" type="datetime1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Convolutional Deep Neural Networks for Document-based Question Answering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F6DF-DE64-F843-BD77-E67BBE66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7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204-E0DC-4040-8170-B583CFD1F178}" type="datetime1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Convolutional Deep Neural Networks for Document-based Question Answering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F6DF-DE64-F843-BD77-E67BBE66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1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9404-ADB0-EA43-9EFC-88EE823C31E4}" type="datetime1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Convolutional Deep Neural Networks for Document-based Question Answering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F6DF-DE64-F843-BD77-E67BBE66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773-A72E-F44D-B5B9-9C2A2F66A8C1}" type="datetime1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Convolutional Deep Neural Networks for Document-based Question Answering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F6DF-DE64-F843-BD77-E67BBE66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B84-100F-B942-9D2A-5841B6D29A19}" type="datetime1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Convolutional Deep Neural Networks for Document-based Question Answering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F6DF-DE64-F843-BD77-E67BBE66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B5BF-C03E-2F48-B0EC-02B6B79EB769}" type="datetime1">
              <a:rPr lang="en-US" smtClean="0"/>
              <a:t>12/3/16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Convolutional Deep Neural Networks for Document-based Question Answering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F6DF-DE64-F843-BD77-E67BBE66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4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0A0E-7FA7-964C-BD16-2AAE26474536}" type="datetime1">
              <a:rPr lang="en-US" smtClean="0"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Convolutional Deep Neural Networks for Document-based Question Answering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F6DF-DE64-F843-BD77-E67BBE66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6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2E22-5AA8-534C-A5CC-6F24181AE738}" type="datetime1">
              <a:rPr lang="en-US" smtClean="0"/>
              <a:t>12/3/16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Convolutional Deep Neural Networks for Document-based Question Answering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F6DF-DE64-F843-BD77-E67BBE66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6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F45E-6BCE-8042-B3F9-64E10A25384E}" type="datetime1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Convolutional Deep Neural Networks for Document-based Question Answering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F6DF-DE64-F843-BD77-E67BBE66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E7B5-157C-E540-A5EF-44B89646F661}" type="datetime1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Convolutional Deep Neural Networks for Document-based Question Answering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F6DF-DE64-F843-BD77-E67BBE66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260B1-9784-0B4C-A57D-7F776497BB20}" type="datetime1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Convolutional Deep Neural Networks for Document-based Question Answering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3F6DF-DE64-F843-BD77-E67BBE66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8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Convolutional Deep Neural Networks for Document-based Question Answering</a:t>
            </a:r>
            <a:br>
              <a:rPr lang="en-US" sz="4000" dirty="0" smtClean="0">
                <a:solidFill>
                  <a:schemeClr val="tx1"/>
                </a:solidFill>
              </a:rPr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Xipeng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Qiu</a:t>
            </a:r>
            <a:endParaRPr lang="zh-CN" altLang="en-US" dirty="0" smtClean="0"/>
          </a:p>
          <a:p>
            <a:r>
              <a:rPr lang="en-US" altLang="zh-CN" sz="1800" dirty="0" err="1" smtClean="0"/>
              <a:t>Fudan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University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i="1" dirty="0" smtClean="0"/>
              <a:t>NLPCC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2016</a:t>
            </a:r>
            <a:endParaRPr lang="en-US" sz="18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5BC0D55-29EE-A04A-A68C-481504FA9D40}" type="datetime1">
              <a:rPr lang="en-US" smtClean="0">
                <a:solidFill>
                  <a:schemeClr val="tx1"/>
                </a:solidFill>
              </a:rPr>
              <a:pPr algn="ctr"/>
              <a:t>12/3/16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Convolutional Deep Neural Networks for Document-based Question Answering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053F6DF-DE64-F843-BD77-E67BBE66682D}" type="slidenum">
              <a:rPr lang="en-US" smtClean="0">
                <a:solidFill>
                  <a:schemeClr val="tx1"/>
                </a:solidFill>
              </a:rPr>
              <a:pPr algn="ctr"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60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Attentive Pooling 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167"/>
            <a:ext cx="10515600" cy="4232253"/>
          </a:xfr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5BC0D55-29EE-A04A-A68C-481504FA9D40}" type="datetime1">
              <a:rPr lang="en-US" smtClean="0">
                <a:solidFill>
                  <a:schemeClr val="tx1"/>
                </a:solidFill>
              </a:rPr>
              <a:pPr algn="ctr"/>
              <a:t>12/3/16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Convolutional Deep Neural Networks for Document-based Question Answering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053F6DF-DE64-F843-BD77-E67BBE66682D}" type="slidenum">
              <a:rPr lang="en-US" smtClean="0">
                <a:solidFill>
                  <a:schemeClr val="tx1"/>
                </a:solidFill>
              </a:rPr>
              <a:pPr algn="ctr"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Attentive Pooling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attention matrix </a:t>
            </a:r>
            <a:r>
              <a:rPr lang="en-US" dirty="0" smtClean="0"/>
              <a:t>G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en-US" dirty="0" smtClean="0"/>
              <a:t> </a:t>
            </a:r>
            <a:endParaRPr lang="en-US" dirty="0"/>
          </a:p>
          <a:p>
            <a:endParaRPr lang="zh-CN" altLang="en-US" dirty="0" smtClean="0"/>
          </a:p>
          <a:p>
            <a:r>
              <a:rPr lang="en-US" dirty="0"/>
              <a:t>apply row-wise and column-wise max-pooling over G </a:t>
            </a:r>
            <a:endParaRPr lang="zh-CN" altLang="en-US" dirty="0" smtClean="0"/>
          </a:p>
          <a:p>
            <a:r>
              <a:rPr lang="en-US" dirty="0"/>
              <a:t>the representations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dirty="0" smtClean="0"/>
              <a:t>dot </a:t>
            </a:r>
            <a:r>
              <a:rPr lang="en-US" dirty="0"/>
              <a:t>product </a:t>
            </a: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5BC0D55-29EE-A04A-A68C-481504FA9D40}" type="datetime1">
              <a:rPr lang="en-US" smtClean="0">
                <a:solidFill>
                  <a:schemeClr val="tx1"/>
                </a:solidFill>
              </a:rPr>
              <a:pPr algn="ctr"/>
              <a:t>12/3/16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Convolutional Deep Neural Networks for Document-based Question Answering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053F6DF-DE64-F843-BD77-E67BBE66682D}" type="slidenum">
              <a:rPr lang="en-US" smtClean="0">
                <a:solidFill>
                  <a:schemeClr val="tx1"/>
                </a:solidFill>
              </a:rPr>
              <a:pPr algn="ctr"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362200"/>
            <a:ext cx="2609022" cy="44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785393"/>
            <a:ext cx="1435100" cy="9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results on the NLPCC-DBQA Task </a:t>
            </a:r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5BC0D55-29EE-A04A-A68C-481504FA9D40}" type="datetime1">
              <a:rPr lang="en-US" smtClean="0">
                <a:solidFill>
                  <a:schemeClr val="tx1"/>
                </a:solidFill>
              </a:rPr>
              <a:pPr algn="ctr"/>
              <a:t>12/3/16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Convolutional Deep Neural Networks for Document-based Question Answering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053F6DF-DE64-F843-BD77-E67BBE66682D}" type="slidenum">
              <a:rPr lang="en-US" smtClean="0">
                <a:solidFill>
                  <a:schemeClr val="tx1"/>
                </a:solidFill>
              </a:rPr>
              <a:pPr algn="ctr"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2904014"/>
            <a:ext cx="5681472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Attentive pooling </a:t>
            </a:r>
            <a:r>
              <a:rPr lang="en-US" dirty="0" smtClean="0"/>
              <a:t>Visualization</a:t>
            </a:r>
            <a:endParaRPr lang="zh-CN" alt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5BC0D55-29EE-A04A-A68C-481504FA9D40}" type="datetime1">
              <a:rPr lang="en-US" smtClean="0">
                <a:solidFill>
                  <a:schemeClr val="tx1"/>
                </a:solidFill>
              </a:rPr>
              <a:pPr algn="ctr"/>
              <a:t>12/3/16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Convolutional Deep Neural Networks for Document-based Question Answering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053F6DF-DE64-F843-BD77-E67BBE66682D}" type="slidenum">
              <a:rPr lang="en-US" smtClean="0">
                <a:solidFill>
                  <a:schemeClr val="tx1"/>
                </a:solidFill>
              </a:rPr>
              <a:pPr algn="ctr"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088" y="3028982"/>
            <a:ext cx="5449824" cy="19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5BC0D55-29EE-A04A-A68C-481504FA9D40}" type="datetime1">
              <a:rPr lang="en-US" smtClean="0">
                <a:solidFill>
                  <a:schemeClr val="tx1"/>
                </a:solidFill>
              </a:rPr>
              <a:pPr algn="ctr"/>
              <a:t>12/3/16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Convolutional Deep Neural Networks for Document-based Question Answering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053F6DF-DE64-F843-BD77-E67BBE66682D}" type="slidenum">
              <a:rPr lang="en-US" smtClean="0">
                <a:solidFill>
                  <a:schemeClr val="tx1"/>
                </a:solidFill>
              </a:rPr>
              <a:pPr algn="ctr"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2330" y="2967335"/>
            <a:ext cx="3167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47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Answering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 smtClean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</a:t>
            </a:r>
            <a:endParaRPr lang="zh-CN" altLang="en-US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endParaRPr lang="zh-CN" altLang="en-US" dirty="0" smtClean="0"/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atch(interaction)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(bidirectional)</a:t>
            </a:r>
            <a:r>
              <a:rPr lang="zh-CN" altLang="en-US" dirty="0" smtClean="0"/>
              <a:t> 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CNN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Alignment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 smtClean="0"/>
              <a:t>mechanism</a:t>
            </a:r>
            <a:endParaRPr lang="zh-CN" altLang="en-US" dirty="0"/>
          </a:p>
          <a:p>
            <a:pPr lvl="1"/>
            <a:endParaRPr lang="zh-CN" altLang="en-US" dirty="0" smtClean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5BC0D55-29EE-A04A-A68C-481504FA9D40}" type="datetime1">
              <a:rPr lang="en-US" smtClean="0">
                <a:solidFill>
                  <a:schemeClr val="tx1"/>
                </a:solidFill>
              </a:rPr>
              <a:pPr algn="ctr"/>
              <a:t>12/3/16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Convolutional Deep Neural Networks for Document-based Question Answering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053F6DF-DE64-F843-BD77-E67BBE66682D}" type="slidenum">
              <a:rPr lang="en-US" smtClean="0">
                <a:solidFill>
                  <a:schemeClr val="tx1"/>
                </a:solidFill>
              </a:rPr>
              <a:pPr algn="ctr"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Sentence Model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5BC0D55-29EE-A04A-A68C-481504FA9D40}" type="datetime1">
              <a:rPr lang="en-US" smtClean="0">
                <a:solidFill>
                  <a:schemeClr val="tx1"/>
                </a:solidFill>
              </a:rPr>
              <a:pPr algn="ctr"/>
              <a:t>12/3/16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Convolutional Deep Neural Networks for Document-based Question Answering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053F6DF-DE64-F843-BD77-E67BBE66682D}" type="slidenum">
              <a:rPr lang="en-US" smtClean="0">
                <a:solidFill>
                  <a:schemeClr val="tx1"/>
                </a:solidFill>
              </a:rPr>
              <a:pPr algn="ctr"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24" y="2346230"/>
            <a:ext cx="9674352" cy="3310128"/>
          </a:xfrm>
        </p:spPr>
      </p:pic>
    </p:spTree>
    <p:extLst>
      <p:ext uri="{BB962C8B-B14F-4D97-AF65-F5344CB8AC3E}">
        <p14:creationId xmlns:p14="http://schemas.microsoft.com/office/powerpoint/2010/main" val="6045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Convolutional Sentence Model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368313"/>
            <a:ext cx="6172200" cy="2111849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zh-CN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Goal</a:t>
            </a:r>
            <a:endParaRPr lang="zh-CN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/>
              <a:t>l</a:t>
            </a:r>
            <a:r>
              <a:rPr lang="en-US" sz="2000" dirty="0" smtClean="0"/>
              <a:t>earn intermediate </a:t>
            </a:r>
            <a:r>
              <a:rPr lang="en-US" sz="2000" dirty="0"/>
              <a:t>feature </a:t>
            </a:r>
            <a:r>
              <a:rPr lang="en-US" sz="2000" dirty="0" smtClean="0"/>
              <a:t>representations 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Embedding </a:t>
            </a:r>
            <a:r>
              <a:rPr lang="en-US" sz="2400" dirty="0"/>
              <a:t>layer </a:t>
            </a:r>
            <a:endParaRPr lang="zh-CN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/>
              <a:t>p</a:t>
            </a:r>
            <a:r>
              <a:rPr lang="en-US" altLang="zh-CN" sz="2000" dirty="0" smtClean="0"/>
              <a:t>re-trained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word2vec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embedding</a:t>
            </a:r>
            <a:endParaRPr lang="zh-CN" alt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/>
              <a:t>w</a:t>
            </a:r>
            <a:r>
              <a:rPr lang="en-US" altLang="zh-CN" sz="2000" dirty="0" smtClean="0"/>
              <a:t>ord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overlap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features</a:t>
            </a:r>
            <a:endParaRPr lang="zh-CN" alt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sentence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matrix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5BC0D55-29EE-A04A-A68C-481504FA9D40}" type="datetime1">
              <a:rPr lang="en-US" smtClean="0">
                <a:solidFill>
                  <a:schemeClr val="tx1"/>
                </a:solidFill>
              </a:rPr>
              <a:pPr algn="ctr"/>
              <a:t>12/3/16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Convolutional Deep Neural Networks for Document-based Question Answering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053F6DF-DE64-F843-BD77-E67BBE66682D}" type="slidenum">
              <a:rPr lang="en-US" smtClean="0">
                <a:solidFill>
                  <a:schemeClr val="tx1"/>
                </a:solidFill>
              </a:rPr>
              <a:pPr algn="ctr"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272206"/>
            <a:ext cx="1384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Convolutional Sentence Model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368313"/>
            <a:ext cx="6172200" cy="2111849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zh-CN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Convolution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layer</a:t>
            </a:r>
            <a:endParaRPr lang="zh-CN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extract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patterns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Non-linearity layer</a:t>
            </a:r>
            <a:endParaRPr lang="zh-CN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800" dirty="0"/>
              <a:t>l</a:t>
            </a:r>
            <a:r>
              <a:rPr lang="en-US" altLang="zh-CN" sz="1800" dirty="0" smtClean="0"/>
              <a:t>earn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non-linear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decision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boundaries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Max-pooling layer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ag</a:t>
            </a:r>
            <a:r>
              <a:rPr lang="en-US" sz="2000" dirty="0" smtClean="0"/>
              <a:t>gregate </a:t>
            </a:r>
            <a:r>
              <a:rPr lang="en-US" sz="2000" dirty="0"/>
              <a:t>the information and reduce the representation </a:t>
            </a:r>
          </a:p>
          <a:p>
            <a:pPr marL="285750" indent="-285750">
              <a:buFont typeface="Arial" charset="0"/>
              <a:buChar char="•"/>
            </a:pPr>
            <a:endParaRPr lang="zh-CN" altLang="en-US" sz="2400" dirty="0" smtClean="0"/>
          </a:p>
          <a:p>
            <a:pPr lvl="1"/>
            <a:endParaRPr lang="zh-CN" altLang="en-US" sz="2000" dirty="0" smtClean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5BC0D55-29EE-A04A-A68C-481504FA9D40}" type="datetime1">
              <a:rPr lang="en-US" smtClean="0">
                <a:solidFill>
                  <a:schemeClr val="tx1"/>
                </a:solidFill>
              </a:rPr>
              <a:pPr algn="ctr"/>
              <a:t>12/3/16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Convolutional Deep Neural Networks for Document-based Question Answering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053F6DF-DE64-F843-BD77-E67BBE66682D}" type="slidenum">
              <a:rPr lang="en-US" smtClean="0">
                <a:solidFill>
                  <a:schemeClr val="tx1"/>
                </a:solidFill>
              </a:rPr>
              <a:pPr algn="ctr"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Matching Model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7649"/>
            <a:ext cx="10515600" cy="3867290"/>
          </a:xfr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5BC0D55-29EE-A04A-A68C-481504FA9D40}" type="datetime1">
              <a:rPr lang="en-US" smtClean="0">
                <a:solidFill>
                  <a:schemeClr val="tx1"/>
                </a:solidFill>
              </a:rPr>
              <a:pPr algn="ctr"/>
              <a:t>12/3/16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Convolutional Deep Neural Networks for Document-based Question Answering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053F6DF-DE64-F843-BD77-E67BBE66682D}" type="slidenum">
              <a:rPr lang="en-US" smtClean="0">
                <a:solidFill>
                  <a:schemeClr val="tx1"/>
                </a:solidFill>
              </a:rPr>
              <a:pPr algn="ctr"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Convolutional Matching Model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289272"/>
            <a:ext cx="6172200" cy="226993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zh-CN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Interact layer </a:t>
            </a:r>
            <a:endParaRPr lang="en-US" sz="2200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s</a:t>
            </a:r>
            <a:endParaRPr lang="zh-CN" alt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where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                </a:t>
            </a:r>
            <a:r>
              <a:rPr lang="en-US" sz="2000" dirty="0" smtClean="0"/>
              <a:t>is </a:t>
            </a:r>
            <a:r>
              <a:rPr lang="en-US" sz="2000" dirty="0"/>
              <a:t>a similarity matrix and is optimized during the training </a:t>
            </a:r>
            <a:r>
              <a:rPr lang="zh-CN" altLang="en-US" sz="2000" dirty="0" smtClean="0"/>
              <a:t>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5BC0D55-29EE-A04A-A68C-481504FA9D40}" type="datetime1">
              <a:rPr lang="en-US" smtClean="0">
                <a:solidFill>
                  <a:schemeClr val="tx1"/>
                </a:solidFill>
              </a:rPr>
              <a:pPr algn="ctr"/>
              <a:t>12/3/16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Convolutional Deep Neural Networks for Document-based Question Answering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053F6DF-DE64-F843-BD77-E67BBE66682D}" type="slidenum">
              <a:rPr lang="en-US" smtClean="0">
                <a:solidFill>
                  <a:schemeClr val="tx1"/>
                </a:solidFill>
              </a:rPr>
              <a:pPr algn="ctr"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2933700"/>
            <a:ext cx="2705100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06" y="3290887"/>
            <a:ext cx="9652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Convolutional Matching Model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289272"/>
            <a:ext cx="6172200" cy="226993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zh-CN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Multi-layer perceptron </a:t>
            </a:r>
            <a:r>
              <a:rPr lang="en-US" sz="2400" dirty="0" smtClean="0"/>
              <a:t> </a:t>
            </a:r>
            <a:endParaRPr lang="en-US" sz="2400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/>
              <a:t>h</a:t>
            </a:r>
            <a:r>
              <a:rPr lang="en-US" altLang="zh-CN" sz="2000" dirty="0" smtClean="0"/>
              <a:t>idden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layer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:</a:t>
            </a:r>
            <a:endParaRPr lang="zh-CN" altLang="en-US" sz="2000" dirty="0" smtClean="0"/>
          </a:p>
          <a:p>
            <a:pPr marL="1200150" lvl="2" indent="-285750">
              <a:buFont typeface="Arial" charset="0"/>
              <a:buChar char="•"/>
            </a:pPr>
            <a:endParaRPr lang="zh-CN" altLang="en-US" sz="1800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/>
              <a:t>l</a:t>
            </a:r>
            <a:r>
              <a:rPr lang="en-US" altLang="zh-CN" sz="2000" dirty="0" smtClean="0"/>
              <a:t>ogistic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regression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:</a:t>
            </a:r>
            <a:endParaRPr lang="zh-CN" altLang="en-US" sz="2000" dirty="0" smtClean="0"/>
          </a:p>
          <a:p>
            <a:pPr marL="1200150" lvl="2" indent="-285750">
              <a:buFont typeface="Arial" charset="0"/>
              <a:buChar char="•"/>
            </a:pPr>
            <a:endParaRPr lang="zh-CN" altLang="en-US" sz="1800" dirty="0" smtClean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5BC0D55-29EE-A04A-A68C-481504FA9D40}" type="datetime1">
              <a:rPr lang="en-US" smtClean="0">
                <a:solidFill>
                  <a:schemeClr val="tx1"/>
                </a:solidFill>
              </a:rPr>
              <a:pPr algn="ctr"/>
              <a:t>12/3/16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Convolutional Deep Neural Networks for Document-based Question Answering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053F6DF-DE64-F843-BD77-E67BBE66682D}" type="slidenum">
              <a:rPr lang="en-US" smtClean="0">
                <a:solidFill>
                  <a:schemeClr val="tx1"/>
                </a:solidFill>
              </a:rPr>
              <a:pPr algn="ctr"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290887"/>
            <a:ext cx="1104900" cy="266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07" y="3894234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Convolutional Matching Model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289272"/>
            <a:ext cx="6172200" cy="226993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zh-CN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Training</a:t>
            </a:r>
            <a:endParaRPr lang="zh-CN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err="1"/>
              <a:t>minimise</a:t>
            </a:r>
            <a:r>
              <a:rPr lang="en-US" sz="2000" dirty="0"/>
              <a:t> the cross-entropy cost function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742950" lvl="1" indent="-285750">
              <a:buFont typeface="Arial" charset="0"/>
              <a:buChar char="•"/>
            </a:pPr>
            <a:endParaRPr lang="en-US" sz="22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5BC0D55-29EE-A04A-A68C-481504FA9D40}" type="datetime1">
              <a:rPr lang="en-US" smtClean="0">
                <a:solidFill>
                  <a:schemeClr val="tx1"/>
                </a:solidFill>
              </a:rPr>
              <a:pPr algn="ctr"/>
              <a:t>12/3/16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Convolutional Deep Neural Networks for Document-based Question Answering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053F6DF-DE64-F843-BD77-E67BBE66682D}" type="slidenum">
              <a:rPr lang="en-US" smtClean="0">
                <a:solidFill>
                  <a:schemeClr val="tx1"/>
                </a:solidFill>
              </a:rPr>
              <a:pPr algn="ctr"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740944"/>
            <a:ext cx="2540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323</Words>
  <Application>Microsoft Macintosh PowerPoint</Application>
  <PresentationFormat>Widescreen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宋体</vt:lpstr>
      <vt:lpstr>Arial</vt:lpstr>
      <vt:lpstr>Office Theme</vt:lpstr>
      <vt:lpstr>Convolutional Deep Neural Networks for Document-based Question Answering </vt:lpstr>
      <vt:lpstr>Document-based Question Answering</vt:lpstr>
      <vt:lpstr>Convolutional Sentence Model </vt:lpstr>
      <vt:lpstr>Convolutional Sentence Model </vt:lpstr>
      <vt:lpstr>Convolutional Sentence Model </vt:lpstr>
      <vt:lpstr>Convolutional Matching Model </vt:lpstr>
      <vt:lpstr>Convolutional Matching Model </vt:lpstr>
      <vt:lpstr>Convolutional Matching Model </vt:lpstr>
      <vt:lpstr>Convolutional Matching Model </vt:lpstr>
      <vt:lpstr>Attentive Pooling </vt:lpstr>
      <vt:lpstr>Attentive Pooling </vt:lpstr>
      <vt:lpstr>Experiments</vt:lpstr>
      <vt:lpstr>Experiments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dcterms:created xsi:type="dcterms:W3CDTF">2016-12-01T06:16:10Z</dcterms:created>
  <dcterms:modified xsi:type="dcterms:W3CDTF">2016-12-04T06:22:13Z</dcterms:modified>
</cp:coreProperties>
</file>