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82" r:id="rId2"/>
    <p:sldId id="284" r:id="rId3"/>
    <p:sldId id="309" r:id="rId4"/>
    <p:sldId id="310" r:id="rId5"/>
    <p:sldId id="312" r:id="rId6"/>
    <p:sldId id="313" r:id="rId7"/>
    <p:sldId id="314" r:id="rId8"/>
    <p:sldId id="315" r:id="rId9"/>
    <p:sldId id="316" r:id="rId10"/>
    <p:sldId id="323" r:id="rId11"/>
    <p:sldId id="317" r:id="rId12"/>
    <p:sldId id="318" r:id="rId13"/>
    <p:sldId id="321" r:id="rId14"/>
    <p:sldId id="319" r:id="rId15"/>
    <p:sldId id="320" r:id="rId16"/>
    <p:sldId id="322"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92"/>
    <p:restoredTop sz="94580"/>
  </p:normalViewPr>
  <p:slideViewPr>
    <p:cSldViewPr snapToGrid="0" snapToObjects="1">
      <p:cViewPr>
        <p:scale>
          <a:sx n="99" d="100"/>
          <a:sy n="99" d="100"/>
        </p:scale>
        <p:origin x="5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E111F4-D165-4248-9CB2-14B26794D59F}" type="datetime1">
              <a:rPr lang="en-US" smtClean="0"/>
              <a:t>4/22/18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E8C931-2AB9-A142-ACAF-9E4124860E61}" type="slidenum">
              <a:rPr lang="en-US" smtClean="0"/>
              <a:t>‹#›</a:t>
            </a:fld>
            <a:endParaRPr lang="en-US"/>
          </a:p>
        </p:txBody>
      </p:sp>
    </p:spTree>
    <p:extLst>
      <p:ext uri="{BB962C8B-B14F-4D97-AF65-F5344CB8AC3E}">
        <p14:creationId xmlns:p14="http://schemas.microsoft.com/office/powerpoint/2010/main" val="12152315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1DEB5-54B5-234C-90AB-DE92CE6F2317}" type="datetime1">
              <a:rPr lang="en-US" smtClean="0"/>
              <a:t>4/22/18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77061-D769-E04C-8025-49181BEF5FAB}" type="slidenum">
              <a:rPr lang="en-US" smtClean="0"/>
              <a:t>‹#›</a:t>
            </a:fld>
            <a:endParaRPr lang="en-US"/>
          </a:p>
        </p:txBody>
      </p:sp>
    </p:spTree>
    <p:extLst>
      <p:ext uri="{BB962C8B-B14F-4D97-AF65-F5344CB8AC3E}">
        <p14:creationId xmlns:p14="http://schemas.microsoft.com/office/powerpoint/2010/main" val="55702834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77061-D769-E04C-8025-49181BEF5FAB}" type="slidenum">
              <a:rPr lang="en-US" smtClean="0"/>
              <a:t>1</a:t>
            </a:fld>
            <a:endParaRPr lang="en-US"/>
          </a:p>
        </p:txBody>
      </p:sp>
    </p:spTree>
    <p:extLst>
      <p:ext uri="{BB962C8B-B14F-4D97-AF65-F5344CB8AC3E}">
        <p14:creationId xmlns:p14="http://schemas.microsoft.com/office/powerpoint/2010/main" val="1930157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31792D-CE22-7D44-B38C-051363639360}" type="datetime1">
              <a:rPr lang="en-US" smtClean="0"/>
              <a:t>4/22/18</a:t>
            </a:fld>
            <a:endParaRPr lang="en-US" dirty="0"/>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dirty="0"/>
          </a:p>
        </p:txBody>
      </p:sp>
      <p:sp>
        <p:nvSpPr>
          <p:cNvPr id="6" name="Slide Number Placeholder 5"/>
          <p:cNvSpPr>
            <a:spLocks noGrp="1"/>
          </p:cNvSpPr>
          <p:nvPr>
            <p:ph type="sldNum" sz="quarter" idx="12"/>
          </p:nvPr>
        </p:nvSpPr>
        <p:spPr/>
        <p:txBody>
          <a:bodyPr/>
          <a:lstStyle/>
          <a:p>
            <a:fld id="{245155AA-C3E4-264E-A7CE-0A502DD765D0}" type="slidenum">
              <a:rPr lang="en-US" smtClean="0"/>
              <a:t>‹#›</a:t>
            </a:fld>
            <a:endParaRPr lang="en-US" dirty="0"/>
          </a:p>
        </p:txBody>
      </p:sp>
    </p:spTree>
    <p:extLst>
      <p:ext uri="{BB962C8B-B14F-4D97-AF65-F5344CB8AC3E}">
        <p14:creationId xmlns:p14="http://schemas.microsoft.com/office/powerpoint/2010/main" val="3138910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711991-B1BC-BE44-9D02-93A44E6258B3}"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a:t>
            </a:fld>
            <a:endParaRPr lang="en-US"/>
          </a:p>
        </p:txBody>
      </p:sp>
    </p:spTree>
    <p:extLst>
      <p:ext uri="{BB962C8B-B14F-4D97-AF65-F5344CB8AC3E}">
        <p14:creationId xmlns:p14="http://schemas.microsoft.com/office/powerpoint/2010/main" val="196456174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94986-9AEF-9A4A-BB3D-79764D6144EF}"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a:t>
            </a:fld>
            <a:endParaRPr lang="en-US"/>
          </a:p>
        </p:txBody>
      </p:sp>
    </p:spTree>
    <p:extLst>
      <p:ext uri="{BB962C8B-B14F-4D97-AF65-F5344CB8AC3E}">
        <p14:creationId xmlns:p14="http://schemas.microsoft.com/office/powerpoint/2010/main" val="8282092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9C519-182A-4543-8AEF-C8C5FF5267B3}"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a:t>
            </a:fld>
            <a:endParaRPr lang="en-US"/>
          </a:p>
        </p:txBody>
      </p:sp>
    </p:spTree>
    <p:extLst>
      <p:ext uri="{BB962C8B-B14F-4D97-AF65-F5344CB8AC3E}">
        <p14:creationId xmlns:p14="http://schemas.microsoft.com/office/powerpoint/2010/main" val="6047605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C6018E-2DCD-D246-A48F-75D89342E7AB}"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a:t>
            </a:fld>
            <a:endParaRPr lang="en-US"/>
          </a:p>
        </p:txBody>
      </p:sp>
    </p:spTree>
    <p:extLst>
      <p:ext uri="{BB962C8B-B14F-4D97-AF65-F5344CB8AC3E}">
        <p14:creationId xmlns:p14="http://schemas.microsoft.com/office/powerpoint/2010/main" val="1709668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4E2403-CC94-5647-BDC3-5A925FCB64DB}" type="datetime1">
              <a:rPr lang="en-US" smtClean="0"/>
              <a:t>4/22/18</a:t>
            </a:fld>
            <a:endParaRPr lang="en-US"/>
          </a:p>
        </p:txBody>
      </p:sp>
      <p:sp>
        <p:nvSpPr>
          <p:cNvPr id="6" name="Footer Placeholder 5"/>
          <p:cNvSpPr>
            <a:spLocks noGrp="1"/>
          </p:cNvSpPr>
          <p:nvPr>
            <p:ph type="ftr" sz="quarter" idx="11"/>
          </p:nvPr>
        </p:nvSpPr>
        <p:spPr/>
        <p:txBody>
          <a:bodyPr/>
          <a:lstStyle/>
          <a:p>
            <a:r>
              <a:rPr lang="en-US" smtClean="0"/>
              <a:t>Averaging Weights Leads to Wider Optima and Better Generalization</a:t>
            </a:r>
            <a:endParaRPr lang="en-US"/>
          </a:p>
        </p:txBody>
      </p:sp>
      <p:sp>
        <p:nvSpPr>
          <p:cNvPr id="7" name="Slide Number Placeholder 6"/>
          <p:cNvSpPr>
            <a:spLocks noGrp="1"/>
          </p:cNvSpPr>
          <p:nvPr>
            <p:ph type="sldNum" sz="quarter" idx="12"/>
          </p:nvPr>
        </p:nvSpPr>
        <p:spPr/>
        <p:txBody>
          <a:bodyPr/>
          <a:lstStyle/>
          <a:p>
            <a:fld id="{245155AA-C3E4-264E-A7CE-0A502DD765D0}" type="slidenum">
              <a:rPr lang="en-US" smtClean="0"/>
              <a:t>‹#›</a:t>
            </a:fld>
            <a:endParaRPr lang="en-US"/>
          </a:p>
        </p:txBody>
      </p:sp>
    </p:spTree>
    <p:extLst>
      <p:ext uri="{BB962C8B-B14F-4D97-AF65-F5344CB8AC3E}">
        <p14:creationId xmlns:p14="http://schemas.microsoft.com/office/powerpoint/2010/main" val="1060391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BCD590-5380-8242-BA41-E7D5DF1C0BC1}" type="datetime1">
              <a:rPr lang="en-US" smtClean="0"/>
              <a:t>4/22/18</a:t>
            </a:fld>
            <a:endParaRPr lang="en-US"/>
          </a:p>
        </p:txBody>
      </p:sp>
      <p:sp>
        <p:nvSpPr>
          <p:cNvPr id="8" name="Footer Placeholder 7"/>
          <p:cNvSpPr>
            <a:spLocks noGrp="1"/>
          </p:cNvSpPr>
          <p:nvPr>
            <p:ph type="ftr" sz="quarter" idx="11"/>
          </p:nvPr>
        </p:nvSpPr>
        <p:spPr/>
        <p:txBody>
          <a:bodyPr/>
          <a:lstStyle/>
          <a:p>
            <a:r>
              <a:rPr lang="en-US" smtClean="0"/>
              <a:t>Averaging Weights Leads to Wider Optima and Better Generalization</a:t>
            </a:r>
            <a:endParaRPr lang="en-US"/>
          </a:p>
        </p:txBody>
      </p:sp>
      <p:sp>
        <p:nvSpPr>
          <p:cNvPr id="9" name="Slide Number Placeholder 8"/>
          <p:cNvSpPr>
            <a:spLocks noGrp="1"/>
          </p:cNvSpPr>
          <p:nvPr>
            <p:ph type="sldNum" sz="quarter" idx="12"/>
          </p:nvPr>
        </p:nvSpPr>
        <p:spPr/>
        <p:txBody>
          <a:bodyPr/>
          <a:lstStyle/>
          <a:p>
            <a:fld id="{245155AA-C3E4-264E-A7CE-0A502DD765D0}" type="slidenum">
              <a:rPr lang="en-US" smtClean="0"/>
              <a:t>‹#›</a:t>
            </a:fld>
            <a:endParaRPr lang="en-US"/>
          </a:p>
        </p:txBody>
      </p:sp>
    </p:spTree>
    <p:extLst>
      <p:ext uri="{BB962C8B-B14F-4D97-AF65-F5344CB8AC3E}">
        <p14:creationId xmlns:p14="http://schemas.microsoft.com/office/powerpoint/2010/main" val="193650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9F3743-B638-274A-87D8-0F054E7D03D8}" type="datetime1">
              <a:rPr lang="en-US" smtClean="0"/>
              <a:t>4/22/18</a:t>
            </a:fld>
            <a:endParaRPr lang="en-US"/>
          </a:p>
        </p:txBody>
      </p:sp>
      <p:sp>
        <p:nvSpPr>
          <p:cNvPr id="4" name="Footer Placeholder 3"/>
          <p:cNvSpPr>
            <a:spLocks noGrp="1"/>
          </p:cNvSpPr>
          <p:nvPr>
            <p:ph type="ftr" sz="quarter" idx="11"/>
          </p:nvPr>
        </p:nvSpPr>
        <p:spPr/>
        <p:txBody>
          <a:bodyPr/>
          <a:lstStyle/>
          <a:p>
            <a:r>
              <a:rPr lang="en-US" smtClean="0"/>
              <a:t>Averaging Weights Leads to Wider Optima and Better Generalization</a:t>
            </a:r>
            <a:endParaRPr lang="en-US"/>
          </a:p>
        </p:txBody>
      </p:sp>
      <p:sp>
        <p:nvSpPr>
          <p:cNvPr id="5" name="Slide Number Placeholder 4"/>
          <p:cNvSpPr>
            <a:spLocks noGrp="1"/>
          </p:cNvSpPr>
          <p:nvPr>
            <p:ph type="sldNum" sz="quarter" idx="12"/>
          </p:nvPr>
        </p:nvSpPr>
        <p:spPr/>
        <p:txBody>
          <a:bodyPr/>
          <a:lstStyle/>
          <a:p>
            <a:fld id="{245155AA-C3E4-264E-A7CE-0A502DD765D0}" type="slidenum">
              <a:rPr lang="en-US" smtClean="0"/>
              <a:t>‹#›</a:t>
            </a:fld>
            <a:endParaRPr lang="en-US"/>
          </a:p>
        </p:txBody>
      </p:sp>
    </p:spTree>
    <p:extLst>
      <p:ext uri="{BB962C8B-B14F-4D97-AF65-F5344CB8AC3E}">
        <p14:creationId xmlns:p14="http://schemas.microsoft.com/office/powerpoint/2010/main" val="17160578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B3097-6B9C-6245-BAC7-BF866E7C4311}" type="datetime1">
              <a:rPr lang="en-US" smtClean="0"/>
              <a:t>4/22/18</a:t>
            </a:fld>
            <a:endParaRPr lang="en-US"/>
          </a:p>
        </p:txBody>
      </p:sp>
      <p:sp>
        <p:nvSpPr>
          <p:cNvPr id="3" name="Footer Placeholder 2"/>
          <p:cNvSpPr>
            <a:spLocks noGrp="1"/>
          </p:cNvSpPr>
          <p:nvPr>
            <p:ph type="ftr" sz="quarter" idx="11"/>
          </p:nvPr>
        </p:nvSpPr>
        <p:spPr/>
        <p:txBody>
          <a:bodyPr/>
          <a:lstStyle/>
          <a:p>
            <a:r>
              <a:rPr lang="en-US" smtClean="0"/>
              <a:t>Averaging Weights Leads to Wider Optima and Better Generalization</a:t>
            </a:r>
            <a:endParaRPr lang="en-US"/>
          </a:p>
        </p:txBody>
      </p:sp>
      <p:sp>
        <p:nvSpPr>
          <p:cNvPr id="4" name="Slide Number Placeholder 3"/>
          <p:cNvSpPr>
            <a:spLocks noGrp="1"/>
          </p:cNvSpPr>
          <p:nvPr>
            <p:ph type="sldNum" sz="quarter" idx="12"/>
          </p:nvPr>
        </p:nvSpPr>
        <p:spPr/>
        <p:txBody>
          <a:bodyPr/>
          <a:lstStyle/>
          <a:p>
            <a:fld id="{245155AA-C3E4-264E-A7CE-0A502DD765D0}" type="slidenum">
              <a:rPr lang="en-US" smtClean="0"/>
              <a:t>‹#›</a:t>
            </a:fld>
            <a:endParaRPr lang="en-US"/>
          </a:p>
        </p:txBody>
      </p:sp>
    </p:spTree>
    <p:extLst>
      <p:ext uri="{BB962C8B-B14F-4D97-AF65-F5344CB8AC3E}">
        <p14:creationId xmlns:p14="http://schemas.microsoft.com/office/powerpoint/2010/main" val="1078855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430D5-53EC-1D46-AFD9-64568BBC6771}" type="datetime1">
              <a:rPr lang="en-US" smtClean="0"/>
              <a:t>4/22/18</a:t>
            </a:fld>
            <a:endParaRPr lang="en-US"/>
          </a:p>
        </p:txBody>
      </p:sp>
      <p:sp>
        <p:nvSpPr>
          <p:cNvPr id="6" name="Footer Placeholder 5"/>
          <p:cNvSpPr>
            <a:spLocks noGrp="1"/>
          </p:cNvSpPr>
          <p:nvPr>
            <p:ph type="ftr" sz="quarter" idx="11"/>
          </p:nvPr>
        </p:nvSpPr>
        <p:spPr/>
        <p:txBody>
          <a:bodyPr/>
          <a:lstStyle/>
          <a:p>
            <a:r>
              <a:rPr lang="en-US" smtClean="0"/>
              <a:t>Averaging Weights Leads to Wider Optima and Better Generalization</a:t>
            </a:r>
            <a:endParaRPr lang="en-US"/>
          </a:p>
        </p:txBody>
      </p:sp>
      <p:sp>
        <p:nvSpPr>
          <p:cNvPr id="7" name="Slide Number Placeholder 6"/>
          <p:cNvSpPr>
            <a:spLocks noGrp="1"/>
          </p:cNvSpPr>
          <p:nvPr>
            <p:ph type="sldNum" sz="quarter" idx="12"/>
          </p:nvPr>
        </p:nvSpPr>
        <p:spPr/>
        <p:txBody>
          <a:bodyPr/>
          <a:lstStyle/>
          <a:p>
            <a:fld id="{245155AA-C3E4-264E-A7CE-0A502DD765D0}" type="slidenum">
              <a:rPr lang="en-US" smtClean="0"/>
              <a:t>‹#›</a:t>
            </a:fld>
            <a:endParaRPr lang="en-US"/>
          </a:p>
        </p:txBody>
      </p:sp>
    </p:spTree>
    <p:extLst>
      <p:ext uri="{BB962C8B-B14F-4D97-AF65-F5344CB8AC3E}">
        <p14:creationId xmlns:p14="http://schemas.microsoft.com/office/powerpoint/2010/main" val="111691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E5EDC-2F24-0748-A956-659A2A7F42C8}" type="datetime1">
              <a:rPr lang="en-US" smtClean="0"/>
              <a:t>4/22/18</a:t>
            </a:fld>
            <a:endParaRPr lang="en-US"/>
          </a:p>
        </p:txBody>
      </p:sp>
      <p:sp>
        <p:nvSpPr>
          <p:cNvPr id="6" name="Footer Placeholder 5"/>
          <p:cNvSpPr>
            <a:spLocks noGrp="1"/>
          </p:cNvSpPr>
          <p:nvPr>
            <p:ph type="ftr" sz="quarter" idx="11"/>
          </p:nvPr>
        </p:nvSpPr>
        <p:spPr/>
        <p:txBody>
          <a:bodyPr/>
          <a:lstStyle/>
          <a:p>
            <a:r>
              <a:rPr lang="en-US" smtClean="0"/>
              <a:t>Averaging Weights Leads to Wider Optima and Better Generalization</a:t>
            </a:r>
            <a:endParaRPr lang="en-US"/>
          </a:p>
        </p:txBody>
      </p:sp>
      <p:sp>
        <p:nvSpPr>
          <p:cNvPr id="7" name="Slide Number Placeholder 6"/>
          <p:cNvSpPr>
            <a:spLocks noGrp="1"/>
          </p:cNvSpPr>
          <p:nvPr>
            <p:ph type="sldNum" sz="quarter" idx="12"/>
          </p:nvPr>
        </p:nvSpPr>
        <p:spPr/>
        <p:txBody>
          <a:bodyPr/>
          <a:lstStyle/>
          <a:p>
            <a:fld id="{245155AA-C3E4-264E-A7CE-0A502DD765D0}" type="slidenum">
              <a:rPr lang="en-US" smtClean="0"/>
              <a:t>‹#›</a:t>
            </a:fld>
            <a:endParaRPr lang="en-US"/>
          </a:p>
        </p:txBody>
      </p:sp>
    </p:spTree>
    <p:extLst>
      <p:ext uri="{BB962C8B-B14F-4D97-AF65-F5344CB8AC3E}">
        <p14:creationId xmlns:p14="http://schemas.microsoft.com/office/powerpoint/2010/main" val="8326868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838200" y="6356350"/>
            <a:ext cx="10515600" cy="36512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200">
                <a:solidFill>
                  <a:schemeClr val="tx1"/>
                </a:solidFill>
              </a:defRPr>
            </a:lvl1pPr>
          </a:lstStyle>
          <a:p>
            <a:fld id="{AEAAEEE1-C8D7-2148-9C42-AF018FB1814D}" type="datetime1">
              <a:rPr lang="en-US" smtClean="0"/>
              <a:t>4/22/18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chemeClr val="tx1"/>
                </a:solidFill>
              </a:defRPr>
            </a:lvl1pPr>
          </a:lstStyle>
          <a:p>
            <a:r>
              <a:rPr lang="en-US" smtClean="0"/>
              <a:t>Averaging Weights Leads to Wider Optima and Better Generalization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ctr">
              <a:defRPr sz="1200">
                <a:solidFill>
                  <a:schemeClr val="tx1"/>
                </a:solidFill>
              </a:defRPr>
            </a:lvl1pPr>
          </a:lstStyle>
          <a:p>
            <a:fld id="{245155AA-C3E4-264E-A7CE-0A502DD765D0}" type="slidenum">
              <a:rPr lang="en-US" smtClean="0"/>
              <a:pPr/>
              <a:t>‹#›</a:t>
            </a:fld>
            <a:endParaRPr lang="en-US" dirty="0"/>
          </a:p>
        </p:txBody>
      </p:sp>
    </p:spTree>
    <p:extLst>
      <p:ext uri="{BB962C8B-B14F-4D97-AF65-F5344CB8AC3E}">
        <p14:creationId xmlns:p14="http://schemas.microsoft.com/office/powerpoint/2010/main" val="2114025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t>Averaging Weights Leads to Wider Optima and Better </a:t>
            </a:r>
            <a:r>
              <a:rPr lang="en-US" sz="4000" dirty="0" smtClean="0"/>
              <a:t>Generalization</a:t>
            </a:r>
            <a:r>
              <a:rPr lang="zh-CN" altLang="en-US" sz="4000" dirty="0" smtClean="0"/>
              <a:t/>
            </a:r>
            <a:br>
              <a:rPr lang="zh-CN" altLang="en-US" sz="4000" dirty="0" smtClean="0"/>
            </a:br>
            <a:endParaRPr lang="en-US" sz="4000" dirty="0"/>
          </a:p>
        </p:txBody>
      </p:sp>
      <p:sp>
        <p:nvSpPr>
          <p:cNvPr id="3" name="Subtitle 2"/>
          <p:cNvSpPr>
            <a:spLocks noGrp="1"/>
          </p:cNvSpPr>
          <p:nvPr>
            <p:ph type="subTitle" idx="1"/>
          </p:nvPr>
        </p:nvSpPr>
        <p:spPr/>
        <p:txBody>
          <a:bodyPr/>
          <a:lstStyle/>
          <a:p>
            <a:r>
              <a:rPr lang="en-US" dirty="0"/>
              <a:t>Pavel </a:t>
            </a:r>
            <a:r>
              <a:rPr lang="en-US" dirty="0" err="1"/>
              <a:t>Izmailov</a:t>
            </a:r>
            <a:r>
              <a:rPr lang="en-US" dirty="0"/>
              <a:t>, </a:t>
            </a:r>
            <a:r>
              <a:rPr lang="en-US" dirty="0" err="1"/>
              <a:t>Dmitrii</a:t>
            </a:r>
            <a:r>
              <a:rPr lang="en-US" dirty="0"/>
              <a:t> </a:t>
            </a:r>
            <a:r>
              <a:rPr lang="en-US" dirty="0" err="1"/>
              <a:t>Podoprikhin</a:t>
            </a:r>
            <a:r>
              <a:rPr lang="en-US" dirty="0"/>
              <a:t>, </a:t>
            </a:r>
            <a:r>
              <a:rPr lang="en-US" dirty="0" err="1"/>
              <a:t>Timur</a:t>
            </a:r>
            <a:r>
              <a:rPr lang="en-US" dirty="0"/>
              <a:t> </a:t>
            </a:r>
            <a:r>
              <a:rPr lang="en-US" dirty="0" err="1"/>
              <a:t>Garipov</a:t>
            </a:r>
            <a:r>
              <a:rPr lang="en-US" dirty="0"/>
              <a:t>, Dmitry </a:t>
            </a:r>
            <a:r>
              <a:rPr lang="en-US" dirty="0" err="1"/>
              <a:t>Vetrov</a:t>
            </a:r>
            <a:r>
              <a:rPr lang="en-US" dirty="0"/>
              <a:t>, Andrew Gordon </a:t>
            </a:r>
            <a:r>
              <a:rPr lang="en-US" dirty="0" smtClean="0"/>
              <a:t>Wilson</a:t>
            </a:r>
            <a:endParaRPr lang="zh-CN" altLang="en-US" dirty="0" smtClean="0"/>
          </a:p>
          <a:p>
            <a:r>
              <a:rPr lang="en-US" dirty="0" smtClean="0"/>
              <a:t>Cornell University</a:t>
            </a:r>
            <a:r>
              <a:rPr lang="en-US" altLang="zh-CN" dirty="0" smtClean="0"/>
              <a:t>,</a:t>
            </a:r>
            <a:r>
              <a:rPr lang="en-US" dirty="0"/>
              <a:t> Moscow State </a:t>
            </a:r>
            <a:r>
              <a:rPr lang="en-US" dirty="0" smtClean="0"/>
              <a:t>University</a:t>
            </a:r>
            <a:r>
              <a:rPr lang="en-US" altLang="zh-CN" dirty="0" smtClean="0"/>
              <a:t>,</a:t>
            </a:r>
            <a:r>
              <a:rPr lang="zh-CN" altLang="en-US" dirty="0" smtClean="0"/>
              <a:t> </a:t>
            </a:r>
            <a:r>
              <a:rPr lang="en-US" dirty="0"/>
              <a:t>Higher School of Economics</a:t>
            </a:r>
            <a:endParaRPr lang="zh-CN" altLang="en-US" dirty="0" smtClean="0"/>
          </a:p>
        </p:txBody>
      </p:sp>
      <p:sp>
        <p:nvSpPr>
          <p:cNvPr id="4" name="Date Placeholder 3"/>
          <p:cNvSpPr>
            <a:spLocks noGrp="1"/>
          </p:cNvSpPr>
          <p:nvPr>
            <p:ph type="dt" sz="half" idx="10"/>
          </p:nvPr>
        </p:nvSpPr>
        <p:spPr/>
        <p:txBody>
          <a:bodyPr/>
          <a:lstStyle/>
          <a:p>
            <a:fld id="{57706388-AFF6-C245-B023-D96055B954C4}" type="datetime1">
              <a:rPr lang="en-US" smtClean="0"/>
              <a:t>4/22/18</a:t>
            </a:fld>
            <a:endParaRPr lang="en-US" dirty="0"/>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dirty="0"/>
          </a:p>
        </p:txBody>
      </p:sp>
      <p:sp>
        <p:nvSpPr>
          <p:cNvPr id="6" name="Slide Number Placeholder 5"/>
          <p:cNvSpPr>
            <a:spLocks noGrp="1"/>
          </p:cNvSpPr>
          <p:nvPr>
            <p:ph type="sldNum" sz="quarter" idx="12"/>
          </p:nvPr>
        </p:nvSpPr>
        <p:spPr/>
        <p:txBody>
          <a:bodyPr/>
          <a:lstStyle/>
          <a:p>
            <a:fld id="{245155AA-C3E4-264E-A7CE-0A502DD765D0}" type="slidenum">
              <a:rPr lang="en-US" smtClean="0"/>
              <a:t>1</a:t>
            </a:fld>
            <a:endParaRPr lang="en-US" dirty="0"/>
          </a:p>
        </p:txBody>
      </p:sp>
    </p:spTree>
    <p:extLst>
      <p:ext uri="{BB962C8B-B14F-4D97-AF65-F5344CB8AC3E}">
        <p14:creationId xmlns:p14="http://schemas.microsoft.com/office/powerpoint/2010/main" val="583625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Connection to </a:t>
            </a:r>
            <a:r>
              <a:rPr lang="en-US" sz="4000" dirty="0" err="1"/>
              <a:t>Ensembling</a:t>
            </a:r>
            <a:endParaRPr lang="zh-CN" altLang="en-US" sz="4000"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1387" y="2671836"/>
            <a:ext cx="4000500" cy="1206500"/>
          </a:xfrm>
        </p:spPr>
      </p:pic>
      <p:sp>
        <p:nvSpPr>
          <p:cNvPr id="4" name="Date Placeholder 3"/>
          <p:cNvSpPr>
            <a:spLocks noGrp="1"/>
          </p:cNvSpPr>
          <p:nvPr>
            <p:ph type="dt" sz="half" idx="10"/>
          </p:nvPr>
        </p:nvSpPr>
        <p:spPr/>
        <p:txBody>
          <a:bodyPr/>
          <a:lstStyle/>
          <a:p>
            <a:fld id="{3F927F8D-CFE8-6044-AF46-8375FC0AF9E5}" type="datetime1">
              <a:rPr lang="en-US" smtClean="0"/>
              <a:t>4/23/18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10</a:t>
            </a:fld>
            <a:endParaRPr lang="en-US"/>
          </a:p>
        </p:txBody>
      </p:sp>
      <p:sp>
        <p:nvSpPr>
          <p:cNvPr id="12" name="Content Placeholder 11"/>
          <p:cNvSpPr>
            <a:spLocks noGrp="1"/>
          </p:cNvSpPr>
          <p:nvPr>
            <p:ph sz="half" idx="1"/>
          </p:nvPr>
        </p:nvSpPr>
        <p:spPr/>
        <p:txBody>
          <a:bodyPr>
            <a:normAutofit/>
          </a:bodyPr>
          <a:lstStyle/>
          <a:p>
            <a:r>
              <a:rPr lang="en-US" altLang="zh-CN" sz="2400" dirty="0" smtClean="0"/>
              <a:t>Ensemble</a:t>
            </a:r>
            <a:endParaRPr lang="zh-CN" altLang="en-US" sz="2400" dirty="0" smtClean="0"/>
          </a:p>
          <a:p>
            <a:endParaRPr lang="zh-CN" altLang="en-US" sz="2400" dirty="0"/>
          </a:p>
          <a:p>
            <a:endParaRPr lang="zh-CN" altLang="en-US" sz="2400" dirty="0" smtClean="0"/>
          </a:p>
          <a:p>
            <a:r>
              <a:rPr lang="en-US" sz="2400" dirty="0" smtClean="0"/>
              <a:t>Consider </a:t>
            </a:r>
            <a:r>
              <a:rPr lang="en-US" sz="2400" dirty="0"/>
              <a:t>the linearization of f at </a:t>
            </a:r>
            <a:r>
              <a:rPr lang="en-US" sz="2400" dirty="0" err="1"/>
              <a:t>wSWA</a:t>
            </a:r>
            <a:r>
              <a:rPr lang="en-US" sz="2400" dirty="0"/>
              <a:t>.</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100" y="2360686"/>
            <a:ext cx="1447800" cy="6223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0500" y="4214092"/>
            <a:ext cx="3937000" cy="520700"/>
          </a:xfrm>
          <a:prstGeom prst="rect">
            <a:avLst/>
          </a:prstGeom>
        </p:spPr>
      </p:pic>
    </p:spTree>
    <p:extLst>
      <p:ext uri="{BB962C8B-B14F-4D97-AF65-F5344CB8AC3E}">
        <p14:creationId xmlns:p14="http://schemas.microsoft.com/office/powerpoint/2010/main" val="528495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Connection to Convex </a:t>
            </a:r>
            <a:r>
              <a:rPr lang="en-US" sz="4000" dirty="0" smtClean="0"/>
              <a:t>Minimizatio</a:t>
            </a:r>
            <a:r>
              <a:rPr lang="en-US" altLang="zh-CN" sz="4000" dirty="0" smtClean="0"/>
              <a:t>n</a:t>
            </a:r>
            <a:endParaRPr lang="zh-CN" altLang="en-US" sz="4000" dirty="0"/>
          </a:p>
        </p:txBody>
      </p:sp>
      <p:sp>
        <p:nvSpPr>
          <p:cNvPr id="4" name="Date Placeholder 3"/>
          <p:cNvSpPr>
            <a:spLocks noGrp="1"/>
          </p:cNvSpPr>
          <p:nvPr>
            <p:ph type="dt" sz="half" idx="10"/>
          </p:nvPr>
        </p:nvSpPr>
        <p:spPr/>
        <p:txBody>
          <a:bodyPr/>
          <a:lstStyle/>
          <a:p>
            <a:fld id="{3F927F8D-CFE8-6044-AF46-8375FC0AF9E5}"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11</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Note that the samples from a multidimensional Gaussian are concentrated on the </a:t>
                </a:r>
                <a:r>
                  <a:rPr lang="en-US" dirty="0" err="1" smtClean="0"/>
                  <a:t>ellipsoi</a:t>
                </a:r>
                <a:endParaRPr lang="zh-CN" altLang="en-US" dirty="0" smtClean="0"/>
              </a:p>
              <a:p>
                <a:endParaRPr lang="zh-CN" altLang="en-US" dirty="0"/>
              </a:p>
              <a:p>
                <a:endParaRPr lang="zh-CN" altLang="en-US" dirty="0" smtClean="0"/>
              </a:p>
              <a:p>
                <a:pPr marL="0" indent="0">
                  <a:buNone/>
                </a:pPr>
                <a:endParaRPr lang="zh-CN" altLang="en-US" dirty="0" smtClean="0"/>
              </a:p>
              <a:p>
                <a14:m>
                  <m:oMath xmlns:m="http://schemas.openxmlformats.org/officeDocument/2006/math">
                    <m:r>
                      <a:rPr lang="en-US" altLang="zh-CN" b="0" i="1" smtClean="0">
                        <a:latin typeface="Cambria Math" charset="0"/>
                      </a:rPr>
                      <m:t>𝑤</m:t>
                    </m:r>
                  </m:oMath>
                </a14:m>
                <a:r>
                  <a:rPr lang="en-US" altLang="zh-CN" baseline="-25000" dirty="0" smtClean="0"/>
                  <a:t>SWA</a:t>
                </a:r>
                <a:r>
                  <a:rPr lang="en-US" dirty="0" smtClean="0"/>
                  <a:t> </a:t>
                </a:r>
                <a:r>
                  <a:rPr lang="en-US" dirty="0"/>
                  <a:t>is guaranteed to converge to </a:t>
                </a:r>
                <a14:m>
                  <m:oMath xmlns:m="http://schemas.openxmlformats.org/officeDocument/2006/math">
                    <m:r>
                      <a:rPr lang="en-US" altLang="zh-CN" i="1">
                        <a:latin typeface="Cambria Math" charset="0"/>
                      </a:rPr>
                      <m:t>𝑤</m:t>
                    </m:r>
                    <m:r>
                      <a:rPr lang="en-US" altLang="zh-CN" i="1">
                        <a:latin typeface="Cambria Math" charset="0"/>
                      </a:rPr>
                      <m:t> </m:t>
                    </m:r>
                  </m:oMath>
                </a14:m>
                <a:r>
                  <a:rPr lang="en-US" altLang="zh-CN" baseline="30000" dirty="0" smtClean="0"/>
                  <a:t>^</a:t>
                </a:r>
                <a:r>
                  <a:rPr lang="en-US" dirty="0" smtClean="0"/>
                  <a:t> </a:t>
                </a:r>
                <a:r>
                  <a:rPr lang="en-US" dirty="0"/>
                  <a:t>as </a:t>
                </a:r>
                <a14:m>
                  <m:oMath xmlns:m="http://schemas.openxmlformats.org/officeDocument/2006/math">
                    <m:r>
                      <m:rPr>
                        <m:sty m:val="p"/>
                      </m:rPr>
                      <a:rPr lang="en-US" altLang="zh-CN" i="1" smtClean="0">
                        <a:latin typeface="Cambria Math" charset="0"/>
                      </a:rPr>
                      <m:t>k</m:t>
                    </m:r>
                  </m:oMath>
                </a14:m>
                <a:r>
                  <a:rPr lang="en-US" dirty="0" smtClean="0"/>
                  <a:t> →</a:t>
                </a:r>
                <a:r>
                  <a:rPr lang="zh-CN" altLang="en-US" dirty="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767" y="3248059"/>
            <a:ext cx="4315833" cy="753235"/>
          </a:xfrm>
          <a:prstGeom prst="rect">
            <a:avLst/>
          </a:prstGeom>
        </p:spPr>
      </p:pic>
    </p:spTree>
    <p:extLst>
      <p:ext uri="{BB962C8B-B14F-4D97-AF65-F5344CB8AC3E}">
        <p14:creationId xmlns:p14="http://schemas.microsoft.com/office/powerpoint/2010/main" val="2121636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Experiments</a:t>
            </a:r>
            <a:r>
              <a:rPr lang="en-US" altLang="zh-CN" sz="4000" dirty="0"/>
              <a:t>:</a:t>
            </a:r>
            <a:r>
              <a:rPr lang="en-US" sz="4000" dirty="0" smtClean="0"/>
              <a:t> CIFAR</a:t>
            </a:r>
            <a:r>
              <a:rPr lang="zh-CN" altLang="en-US" sz="4000" dirty="0" smtClean="0"/>
              <a:t> </a:t>
            </a:r>
            <a:r>
              <a:rPr lang="en-US" altLang="zh-CN" sz="4000" dirty="0" smtClean="0"/>
              <a:t>&amp;</a:t>
            </a:r>
            <a:r>
              <a:rPr lang="zh-CN" altLang="en-US" sz="4000" dirty="0" smtClean="0"/>
              <a:t> </a:t>
            </a:r>
            <a:r>
              <a:rPr lang="en-US" sz="4000" dirty="0" err="1"/>
              <a:t>ImageNet</a:t>
            </a:r>
            <a:endParaRPr lang="zh-CN" altLang="en-US" sz="4000" dirty="0"/>
          </a:p>
        </p:txBody>
      </p:sp>
      <p:sp>
        <p:nvSpPr>
          <p:cNvPr id="4" name="Date Placeholder 3"/>
          <p:cNvSpPr>
            <a:spLocks noGrp="1"/>
          </p:cNvSpPr>
          <p:nvPr>
            <p:ph type="dt" sz="half" idx="10"/>
          </p:nvPr>
        </p:nvSpPr>
        <p:spPr/>
        <p:txBody>
          <a:bodyPr/>
          <a:lstStyle/>
          <a:p>
            <a:fld id="{3F927F8D-CFE8-6044-AF46-8375FC0AF9E5}"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12</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800" y="2356644"/>
            <a:ext cx="8026400" cy="3289300"/>
          </a:xfrm>
        </p:spPr>
      </p:pic>
    </p:spTree>
    <p:extLst>
      <p:ext uri="{BB962C8B-B14F-4D97-AF65-F5344CB8AC3E}">
        <p14:creationId xmlns:p14="http://schemas.microsoft.com/office/powerpoint/2010/main" val="484058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Experiments</a:t>
            </a:r>
            <a:r>
              <a:rPr lang="en-US" altLang="zh-CN" sz="4000" dirty="0"/>
              <a:t>:</a:t>
            </a:r>
            <a:r>
              <a:rPr lang="en-US" sz="4000" dirty="0" smtClean="0"/>
              <a:t> CIFAR</a:t>
            </a:r>
            <a:r>
              <a:rPr lang="zh-CN" altLang="en-US" sz="4000" dirty="0" smtClean="0"/>
              <a:t> </a:t>
            </a:r>
            <a:r>
              <a:rPr lang="en-US" altLang="zh-CN" sz="4000" dirty="0" smtClean="0"/>
              <a:t>&amp;</a:t>
            </a:r>
            <a:r>
              <a:rPr lang="zh-CN" altLang="en-US" sz="4000" dirty="0" smtClean="0"/>
              <a:t> </a:t>
            </a:r>
            <a:r>
              <a:rPr lang="en-US" sz="4000" dirty="0" err="1"/>
              <a:t>ImageNet</a:t>
            </a:r>
            <a:endParaRPr lang="zh-CN" altLang="en-US" sz="4000" dirty="0"/>
          </a:p>
        </p:txBody>
      </p:sp>
      <p:sp>
        <p:nvSpPr>
          <p:cNvPr id="4" name="Date Placeholder 3"/>
          <p:cNvSpPr>
            <a:spLocks noGrp="1"/>
          </p:cNvSpPr>
          <p:nvPr>
            <p:ph type="dt" sz="half" idx="10"/>
          </p:nvPr>
        </p:nvSpPr>
        <p:spPr/>
        <p:txBody>
          <a:bodyPr/>
          <a:lstStyle/>
          <a:p>
            <a:fld id="{3F927F8D-CFE8-6044-AF46-8375FC0AF9E5}"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13</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9550" y="3080544"/>
            <a:ext cx="4152900" cy="1841500"/>
          </a:xfrm>
        </p:spPr>
      </p:pic>
    </p:spTree>
    <p:extLst>
      <p:ext uri="{BB962C8B-B14F-4D97-AF65-F5344CB8AC3E}">
        <p14:creationId xmlns:p14="http://schemas.microsoft.com/office/powerpoint/2010/main" val="1432441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Experiments</a:t>
            </a:r>
            <a:r>
              <a:rPr lang="en-US" altLang="zh-CN" sz="4000" dirty="0"/>
              <a:t>:</a:t>
            </a:r>
            <a:r>
              <a:rPr lang="en-US" sz="4000" dirty="0" smtClean="0"/>
              <a:t> </a:t>
            </a:r>
            <a:r>
              <a:rPr lang="en-US" sz="3600" dirty="0"/>
              <a:t>Effect of the Learning Rate Schedule</a:t>
            </a:r>
            <a:endParaRPr lang="zh-CN" altLang="en-US" sz="3600" dirty="0"/>
          </a:p>
        </p:txBody>
      </p:sp>
      <p:sp>
        <p:nvSpPr>
          <p:cNvPr id="4" name="Date Placeholder 3"/>
          <p:cNvSpPr>
            <a:spLocks noGrp="1"/>
          </p:cNvSpPr>
          <p:nvPr>
            <p:ph type="dt" sz="half" idx="10"/>
          </p:nvPr>
        </p:nvSpPr>
        <p:spPr/>
        <p:txBody>
          <a:bodyPr/>
          <a:lstStyle/>
          <a:p>
            <a:fld id="{3F927F8D-CFE8-6044-AF46-8375FC0AF9E5}"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14</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6277" y="1690688"/>
            <a:ext cx="4619446" cy="3718439"/>
          </a:xfrm>
        </p:spPr>
      </p:pic>
    </p:spTree>
    <p:extLst>
      <p:ext uri="{BB962C8B-B14F-4D97-AF65-F5344CB8AC3E}">
        <p14:creationId xmlns:p14="http://schemas.microsoft.com/office/powerpoint/2010/main" val="1358417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Experiments</a:t>
            </a:r>
            <a:r>
              <a:rPr lang="en-US" altLang="zh-CN" sz="4000" dirty="0" smtClean="0"/>
              <a:t>:</a:t>
            </a:r>
            <a:r>
              <a:rPr lang="zh-CN" altLang="en-US" sz="4000" dirty="0" smtClean="0"/>
              <a:t> </a:t>
            </a:r>
            <a:r>
              <a:rPr lang="en-US" sz="3600" dirty="0"/>
              <a:t>DNN training with a fixed learning rate</a:t>
            </a:r>
            <a:endParaRPr lang="zh-CN" altLang="en-US" sz="3600" dirty="0"/>
          </a:p>
        </p:txBody>
      </p:sp>
      <p:sp>
        <p:nvSpPr>
          <p:cNvPr id="4" name="Date Placeholder 3"/>
          <p:cNvSpPr>
            <a:spLocks noGrp="1"/>
          </p:cNvSpPr>
          <p:nvPr>
            <p:ph type="dt" sz="half" idx="10"/>
          </p:nvPr>
        </p:nvSpPr>
        <p:spPr/>
        <p:txBody>
          <a:bodyPr/>
          <a:lstStyle/>
          <a:p>
            <a:fld id="{3F927F8D-CFE8-6044-AF46-8375FC0AF9E5}"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15</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9050" y="1690688"/>
            <a:ext cx="4533900" cy="4191719"/>
          </a:xfrm>
        </p:spPr>
      </p:pic>
    </p:spTree>
    <p:extLst>
      <p:ext uri="{BB962C8B-B14F-4D97-AF65-F5344CB8AC3E}">
        <p14:creationId xmlns:p14="http://schemas.microsoft.com/office/powerpoint/2010/main" val="391329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Discussion</a:t>
            </a:r>
            <a:endParaRPr lang="zh-CN" altLang="en-US" sz="3600" dirty="0"/>
          </a:p>
        </p:txBody>
      </p:sp>
      <p:sp>
        <p:nvSpPr>
          <p:cNvPr id="4" name="Date Placeholder 3"/>
          <p:cNvSpPr>
            <a:spLocks noGrp="1"/>
          </p:cNvSpPr>
          <p:nvPr>
            <p:ph type="dt" sz="half" idx="10"/>
          </p:nvPr>
        </p:nvSpPr>
        <p:spPr/>
        <p:txBody>
          <a:bodyPr/>
          <a:lstStyle/>
          <a:p>
            <a:fld id="{3F927F8D-CFE8-6044-AF46-8375FC0AF9E5}"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16</a:t>
            </a:fld>
            <a:endParaRPr lang="en-US"/>
          </a:p>
        </p:txBody>
      </p:sp>
      <p:sp>
        <p:nvSpPr>
          <p:cNvPr id="3" name="Content Placeholder 2"/>
          <p:cNvSpPr>
            <a:spLocks noGrp="1"/>
          </p:cNvSpPr>
          <p:nvPr>
            <p:ph idx="1"/>
          </p:nvPr>
        </p:nvSpPr>
        <p:spPr/>
        <p:txBody>
          <a:bodyPr/>
          <a:lstStyle/>
          <a:p>
            <a:r>
              <a:rPr lang="en-US" dirty="0"/>
              <a:t>Furthermore, a cyclic learning rate enables SWA to explore regions of high posterior density over neural network weights. Such learning rate schedules could be developed in conjunction with stochastic MCMC approaches, to encourage exploration while still providing high quality samples</a:t>
            </a:r>
            <a:r>
              <a:rPr lang="en-US" dirty="0" smtClean="0"/>
              <a:t>.</a:t>
            </a:r>
            <a:endParaRPr lang="zh-CN" altLang="en-US" dirty="0" smtClean="0"/>
          </a:p>
          <a:p>
            <a:endParaRPr lang="zh-CN" altLang="en-US" dirty="0" smtClean="0"/>
          </a:p>
          <a:p>
            <a:r>
              <a:rPr lang="mr-IN" altLang="zh-CN" dirty="0" smtClean="0"/>
              <a:t>…</a:t>
            </a:r>
            <a:endParaRPr lang="zh-CN" altLang="en-US" dirty="0" smtClean="0"/>
          </a:p>
          <a:p>
            <a:endParaRPr lang="en-US" dirty="0"/>
          </a:p>
        </p:txBody>
      </p:sp>
    </p:spTree>
    <p:extLst>
      <p:ext uri="{BB962C8B-B14F-4D97-AF65-F5344CB8AC3E}">
        <p14:creationId xmlns:p14="http://schemas.microsoft.com/office/powerpoint/2010/main" val="1866021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649566-9EB2-3F42-B74A-034698DE5369}" type="datetime1">
              <a:rPr lang="en-US" smtClean="0"/>
              <a:t>4/22/18</a:t>
            </a:fld>
            <a:endParaRPr lang="en-US"/>
          </a:p>
        </p:txBody>
      </p:sp>
      <p:sp>
        <p:nvSpPr>
          <p:cNvPr id="3" name="Footer Placeholder 2"/>
          <p:cNvSpPr>
            <a:spLocks noGrp="1"/>
          </p:cNvSpPr>
          <p:nvPr>
            <p:ph type="ftr" sz="quarter" idx="11"/>
          </p:nvPr>
        </p:nvSpPr>
        <p:spPr/>
        <p:txBody>
          <a:bodyPr/>
          <a:lstStyle/>
          <a:p>
            <a:r>
              <a:rPr lang="en-US" smtClean="0"/>
              <a:t>Averaging Weights Leads to Wider Optima and Better Generalization</a:t>
            </a:r>
            <a:endParaRPr lang="en-US"/>
          </a:p>
        </p:txBody>
      </p:sp>
      <p:sp>
        <p:nvSpPr>
          <p:cNvPr id="4" name="Slide Number Placeholder 3"/>
          <p:cNvSpPr>
            <a:spLocks noGrp="1"/>
          </p:cNvSpPr>
          <p:nvPr>
            <p:ph type="sldNum" sz="quarter" idx="12"/>
          </p:nvPr>
        </p:nvSpPr>
        <p:spPr/>
        <p:txBody>
          <a:bodyPr/>
          <a:lstStyle/>
          <a:p>
            <a:fld id="{245155AA-C3E4-264E-A7CE-0A502DD765D0}" type="slidenum">
              <a:rPr lang="en-US" smtClean="0"/>
              <a:t>17</a:t>
            </a:fld>
            <a:endParaRPr lang="en-US"/>
          </a:p>
        </p:txBody>
      </p:sp>
      <p:sp>
        <p:nvSpPr>
          <p:cNvPr id="9" name="Rectangle 8"/>
          <p:cNvSpPr/>
          <p:nvPr/>
        </p:nvSpPr>
        <p:spPr>
          <a:xfrm>
            <a:off x="4512330" y="2967335"/>
            <a:ext cx="3167342" cy="923330"/>
          </a:xfrm>
          <a:prstGeom prst="rect">
            <a:avLst/>
          </a:prstGeom>
          <a:noFill/>
        </p:spPr>
        <p:txBody>
          <a:bodyPr wrap="none" lIns="91440" tIns="45720" rIns="91440" bIns="45720">
            <a:spAutoFit/>
          </a:bodyPr>
          <a:lstStyle/>
          <a:p>
            <a:pPr algn="ctr"/>
            <a:r>
              <a:rPr lang="en-US" altLang="zh-CN"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a:t>
            </a:r>
            <a:r>
              <a:rPr lang="zh-CN" alt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altLang="zh-CN"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you</a:t>
            </a:r>
            <a:endPar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572160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Stochastic Weight Averaging</a:t>
            </a:r>
            <a:endParaRPr lang="zh-CN" altLang="en-US" sz="4000" dirty="0"/>
          </a:p>
        </p:txBody>
      </p:sp>
      <p:sp>
        <p:nvSpPr>
          <p:cNvPr id="4" name="Date Placeholder 3"/>
          <p:cNvSpPr>
            <a:spLocks noGrp="1"/>
          </p:cNvSpPr>
          <p:nvPr>
            <p:ph type="dt" sz="half" idx="10"/>
          </p:nvPr>
        </p:nvSpPr>
        <p:spPr/>
        <p:txBody>
          <a:bodyPr/>
          <a:lstStyle/>
          <a:p>
            <a:fld id="{3F927F8D-CFE8-6044-AF46-8375FC0AF9E5}"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2</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050" y="2585244"/>
            <a:ext cx="8089900" cy="2832100"/>
          </a:xfrm>
        </p:spPr>
      </p:pic>
    </p:spTree>
    <p:extLst>
      <p:ext uri="{BB962C8B-B14F-4D97-AF65-F5344CB8AC3E}">
        <p14:creationId xmlns:p14="http://schemas.microsoft.com/office/powerpoint/2010/main" val="1024015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Analysis of SGD Trajectories</a:t>
            </a:r>
            <a:endParaRPr lang="zh-CN" altLang="en-US" sz="4000" dirty="0"/>
          </a:p>
        </p:txBody>
      </p:sp>
      <p:sp>
        <p:nvSpPr>
          <p:cNvPr id="4" name="Date Placeholder 3"/>
          <p:cNvSpPr>
            <a:spLocks noGrp="1"/>
          </p:cNvSpPr>
          <p:nvPr>
            <p:ph type="dt" sz="half" idx="10"/>
          </p:nvPr>
        </p:nvSpPr>
        <p:spPr/>
        <p:txBody>
          <a:bodyPr/>
          <a:lstStyle/>
          <a:p>
            <a:fld id="{3F927F8D-CFE8-6044-AF46-8375FC0AF9E5}"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3</a:t>
            </a:fld>
            <a:endParaRPr lang="en-US"/>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7950" y="1893094"/>
            <a:ext cx="4102100" cy="4216400"/>
          </a:xfrm>
        </p:spPr>
      </p:pic>
      <mc:AlternateContent xmlns:mc="http://schemas.openxmlformats.org/markup-compatibility/2006">
        <mc:Choice xmlns:a14="http://schemas.microsoft.com/office/drawing/2010/main" Requires="a14">
          <p:sp>
            <p:nvSpPr>
              <p:cNvPr id="12" name="Content Placeholder 11"/>
              <p:cNvSpPr>
                <a:spLocks noGrp="1"/>
              </p:cNvSpPr>
              <p:nvPr>
                <p:ph sz="half" idx="2"/>
              </p:nvPr>
            </p:nvSpPr>
            <p:spPr/>
            <p:txBody>
              <a:bodyPr>
                <a:normAutofit/>
              </a:bodyPr>
              <a:lstStyle/>
              <a:p>
                <a:r>
                  <a:rPr lang="en-US" sz="2400" dirty="0" smtClean="0"/>
                  <a:t>In each cycle we linearly decrease the learning rate from α</a:t>
                </a:r>
                <a:r>
                  <a:rPr lang="en-US" altLang="zh-CN" sz="2400" baseline="-25000" dirty="0" smtClean="0"/>
                  <a:t>1</a:t>
                </a:r>
                <a:r>
                  <a:rPr lang="en-US" sz="2400" dirty="0" smtClean="0"/>
                  <a:t> </a:t>
                </a:r>
                <a:r>
                  <a:rPr lang="en-US" sz="2400" dirty="0"/>
                  <a:t>to </a:t>
                </a:r>
                <a:r>
                  <a:rPr lang="en-US" sz="2400" dirty="0" smtClean="0"/>
                  <a:t>α</a:t>
                </a:r>
                <a:r>
                  <a:rPr lang="en-US" altLang="zh-CN" sz="2400" baseline="-25000" dirty="0" smtClean="0"/>
                  <a:t>2</a:t>
                </a:r>
                <a:r>
                  <a:rPr lang="en-US" sz="2400" dirty="0" smtClean="0"/>
                  <a:t>. </a:t>
                </a:r>
                <a:r>
                  <a:rPr lang="en-US" sz="2400" dirty="0"/>
                  <a:t>The formula for the learning rate at iteration </a:t>
                </a:r>
                <a14:m>
                  <m:oMath xmlns:m="http://schemas.openxmlformats.org/officeDocument/2006/math">
                    <m:r>
                      <a:rPr lang="en-US" altLang="zh-CN" sz="2400" b="0" i="1" smtClean="0">
                        <a:latin typeface="Cambria Math" charset="0"/>
                      </a:rPr>
                      <m:t>𝑖</m:t>
                    </m:r>
                  </m:oMath>
                </a14:m>
                <a:r>
                  <a:rPr lang="en-US" sz="2400" dirty="0" smtClean="0"/>
                  <a:t> </a:t>
                </a:r>
                <a:r>
                  <a:rPr lang="en-US" sz="2400" dirty="0"/>
                  <a:t>is given by</a:t>
                </a:r>
              </a:p>
            </p:txBody>
          </p:sp>
        </mc:Choice>
        <mc:Fallback>
          <p:sp>
            <p:nvSpPr>
              <p:cNvPr id="12" name="Content Placeholder 11"/>
              <p:cNvSpPr>
                <a:spLocks noGrp="1" noRot="1" noChangeAspect="1" noMove="1" noResize="1" noEditPoints="1" noAdjustHandles="1" noChangeArrowheads="1" noChangeShapeType="1" noTextEdit="1"/>
              </p:cNvSpPr>
              <p:nvPr>
                <p:ph sz="half" idx="2"/>
              </p:nvPr>
            </p:nvSpPr>
            <p:spPr>
              <a:blipFill rotWithShape="0">
                <a:blip r:embed="rId3"/>
                <a:stretch>
                  <a:fillRect l="-1647" t="-1961" r="-941"/>
                </a:stretch>
              </a:blipFill>
            </p:spPr>
            <p:txBody>
              <a:bodyPr/>
              <a:lstStyle/>
              <a:p>
                <a:r>
                  <a:rPr lang="en-US">
                    <a:noFill/>
                  </a:rPr>
                  <a:t> </a:t>
                </a:r>
              </a:p>
            </p:txBody>
          </p:sp>
        </mc:Fallback>
      </mc:AlternateContent>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93" y="3578365"/>
            <a:ext cx="2709613" cy="845858"/>
          </a:xfrm>
          <a:prstGeom prst="rect">
            <a:avLst/>
          </a:prstGeom>
        </p:spPr>
      </p:pic>
    </p:spTree>
    <p:extLst>
      <p:ext uri="{BB962C8B-B14F-4D97-AF65-F5344CB8AC3E}">
        <p14:creationId xmlns:p14="http://schemas.microsoft.com/office/powerpoint/2010/main" val="206979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Analysis of SGD Trajectories</a:t>
            </a:r>
            <a:endParaRPr lang="zh-CN" altLang="en-US" sz="4000" dirty="0"/>
          </a:p>
        </p:txBody>
      </p:sp>
      <p:sp>
        <p:nvSpPr>
          <p:cNvPr id="4" name="Date Placeholder 3"/>
          <p:cNvSpPr>
            <a:spLocks noGrp="1"/>
          </p:cNvSpPr>
          <p:nvPr>
            <p:ph type="dt" sz="half" idx="10"/>
          </p:nvPr>
        </p:nvSpPr>
        <p:spPr/>
        <p:txBody>
          <a:bodyPr/>
          <a:lstStyle/>
          <a:p>
            <a:fld id="{3F927F8D-CFE8-6044-AF46-8375FC0AF9E5}"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4</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4032" y="1825625"/>
            <a:ext cx="6383935" cy="4351338"/>
          </a:xfrm>
        </p:spPr>
      </p:pic>
    </p:spTree>
    <p:extLst>
      <p:ext uri="{BB962C8B-B14F-4D97-AF65-F5344CB8AC3E}">
        <p14:creationId xmlns:p14="http://schemas.microsoft.com/office/powerpoint/2010/main" val="704363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SWA </a:t>
            </a:r>
            <a:r>
              <a:rPr lang="en-US" sz="4000" dirty="0" smtClean="0"/>
              <a:t>Algorithm</a:t>
            </a:r>
            <a:r>
              <a:rPr lang="zh-CN" altLang="en-US" sz="4000" dirty="0" smtClean="0"/>
              <a:t> </a:t>
            </a:r>
            <a:r>
              <a:rPr lang="en-US" altLang="zh-CN" sz="4000" dirty="0" smtClean="0"/>
              <a:t>&amp;</a:t>
            </a:r>
            <a:r>
              <a:rPr lang="zh-CN" altLang="en-US" sz="4000" dirty="0" smtClean="0"/>
              <a:t> </a:t>
            </a:r>
            <a:r>
              <a:rPr lang="en-US" sz="4000" dirty="0"/>
              <a:t>Computational Complexity</a:t>
            </a:r>
            <a:endParaRPr lang="zh-CN" altLang="en-US" sz="4000" dirty="0"/>
          </a:p>
        </p:txBody>
      </p:sp>
      <p:sp>
        <p:nvSpPr>
          <p:cNvPr id="4" name="Date Placeholder 3"/>
          <p:cNvSpPr>
            <a:spLocks noGrp="1"/>
          </p:cNvSpPr>
          <p:nvPr>
            <p:ph type="dt" sz="half" idx="10"/>
          </p:nvPr>
        </p:nvSpPr>
        <p:spPr/>
        <p:txBody>
          <a:bodyPr/>
          <a:lstStyle/>
          <a:p>
            <a:fld id="{3F927F8D-CFE8-6044-AF46-8375FC0AF9E5}"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5</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5750" y="2261394"/>
            <a:ext cx="4000500" cy="3479800"/>
          </a:xfrm>
        </p:spPr>
      </p:pic>
    </p:spTree>
    <p:extLst>
      <p:ext uri="{BB962C8B-B14F-4D97-AF65-F5344CB8AC3E}">
        <p14:creationId xmlns:p14="http://schemas.microsoft.com/office/powerpoint/2010/main" val="876956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Optima Width</a:t>
            </a:r>
            <a:endParaRPr lang="zh-CN" altLang="en-US" sz="4000" dirty="0"/>
          </a:p>
        </p:txBody>
      </p:sp>
      <mc:AlternateContent xmlns:mc="http://schemas.openxmlformats.org/markup-compatibility/2006">
        <mc:Choice xmlns:a14="http://schemas.microsoft.com/office/drawing/2010/main" Requires="a14">
          <p:sp>
            <p:nvSpPr>
              <p:cNvPr id="11" name="Content Placeholder 10"/>
              <p:cNvSpPr>
                <a:spLocks noGrp="1"/>
              </p:cNvSpPr>
              <p:nvPr>
                <p:ph idx="1"/>
              </p:nvPr>
            </p:nvSpPr>
            <p:spPr/>
            <p:txBody>
              <a:bodyPr/>
              <a:lstStyle/>
              <a:p>
                <a:r>
                  <a:rPr lang="en-US" dirty="0"/>
                  <a:t>Let </a:t>
                </a:r>
                <a14:m>
                  <m:oMath xmlns:m="http://schemas.openxmlformats.org/officeDocument/2006/math">
                    <m:r>
                      <a:rPr lang="en-US" altLang="zh-CN" i="1">
                        <a:latin typeface="Cambria Math" charset="0"/>
                      </a:rPr>
                      <m:t>𝑤</m:t>
                    </m:r>
                  </m:oMath>
                </a14:m>
                <a:r>
                  <a:rPr lang="en-US" altLang="zh-CN" baseline="-25000" dirty="0"/>
                  <a:t>SWA</a:t>
                </a:r>
                <a:r>
                  <a:rPr lang="en-US" dirty="0"/>
                  <a:t> and </a:t>
                </a:r>
                <a14:m>
                  <m:oMath xmlns:m="http://schemas.openxmlformats.org/officeDocument/2006/math">
                    <m:r>
                      <a:rPr lang="en-US" altLang="zh-CN" i="1">
                        <a:latin typeface="Cambria Math" charset="0"/>
                      </a:rPr>
                      <m:t>𝑤</m:t>
                    </m:r>
                  </m:oMath>
                </a14:m>
                <a:r>
                  <a:rPr lang="en-US" altLang="zh-CN" baseline="-25000" dirty="0" smtClean="0"/>
                  <a:t>SGD</a:t>
                </a:r>
                <a:r>
                  <a:rPr lang="en-US" dirty="0" smtClean="0"/>
                  <a:t> </a:t>
                </a:r>
                <a:r>
                  <a:rPr lang="en-US" dirty="0"/>
                  <a:t>denote the weights of DNNs trained using SWA and conventional SGD, respectively. Consider the rays</a:t>
                </a:r>
              </a:p>
            </p:txBody>
          </p:sp>
        </mc:Choice>
        <mc:Fallback>
          <p:sp>
            <p:nvSpPr>
              <p:cNvPr id="11" name="Content Placeholder 10"/>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F927F8D-CFE8-6044-AF46-8375FC0AF9E5}"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6</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3216" y="3599633"/>
            <a:ext cx="3094551" cy="804941"/>
          </a:xfrm>
          <a:prstGeom prst="rect">
            <a:avLst/>
          </a:prstGeom>
        </p:spPr>
      </p:pic>
    </p:spTree>
    <p:extLst>
      <p:ext uri="{BB962C8B-B14F-4D97-AF65-F5344CB8AC3E}">
        <p14:creationId xmlns:p14="http://schemas.microsoft.com/office/powerpoint/2010/main" val="1445667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Optima Width</a:t>
            </a:r>
            <a:endParaRPr lang="zh-CN" altLang="en-US" sz="4000" dirty="0"/>
          </a:p>
        </p:txBody>
      </p:sp>
      <p:sp>
        <p:nvSpPr>
          <p:cNvPr id="4" name="Date Placeholder 3"/>
          <p:cNvSpPr>
            <a:spLocks noGrp="1"/>
          </p:cNvSpPr>
          <p:nvPr>
            <p:ph type="dt" sz="half" idx="10"/>
          </p:nvPr>
        </p:nvSpPr>
        <p:spPr/>
        <p:txBody>
          <a:bodyPr/>
          <a:lstStyle/>
          <a:p>
            <a:fld id="{3F927F8D-CFE8-6044-AF46-8375FC0AF9E5}"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7</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300" y="2585244"/>
            <a:ext cx="8407400" cy="2832100"/>
          </a:xfrm>
        </p:spPr>
      </p:pic>
    </p:spTree>
    <p:extLst>
      <p:ext uri="{BB962C8B-B14F-4D97-AF65-F5344CB8AC3E}">
        <p14:creationId xmlns:p14="http://schemas.microsoft.com/office/powerpoint/2010/main" val="827728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Optima Width</a:t>
            </a:r>
            <a:endParaRPr lang="zh-CN" altLang="en-US" sz="4000" dirty="0"/>
          </a:p>
        </p:txBody>
      </p:sp>
      <p:sp>
        <p:nvSpPr>
          <p:cNvPr id="4" name="Date Placeholder 3"/>
          <p:cNvSpPr>
            <a:spLocks noGrp="1"/>
          </p:cNvSpPr>
          <p:nvPr>
            <p:ph type="dt" sz="half" idx="10"/>
          </p:nvPr>
        </p:nvSpPr>
        <p:spPr/>
        <p:txBody>
          <a:bodyPr/>
          <a:lstStyle/>
          <a:p>
            <a:fld id="{3F927F8D-CFE8-6044-AF46-8375FC0AF9E5}" type="datetime1">
              <a:rPr lang="en-US" smtClean="0"/>
              <a:t>4/22/18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8</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534444"/>
            <a:ext cx="8229600" cy="2933700"/>
          </a:xfrm>
        </p:spPr>
      </p:pic>
    </p:spTree>
    <p:extLst>
      <p:ext uri="{BB962C8B-B14F-4D97-AF65-F5344CB8AC3E}">
        <p14:creationId xmlns:p14="http://schemas.microsoft.com/office/powerpoint/2010/main" val="867120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Connection to </a:t>
            </a:r>
            <a:r>
              <a:rPr lang="en-US" sz="4000" dirty="0" err="1"/>
              <a:t>Ensembling</a:t>
            </a:r>
            <a:endParaRPr lang="zh-CN" altLang="en-US" sz="4000" dirty="0"/>
          </a:p>
        </p:txBody>
      </p:sp>
      <p:sp>
        <p:nvSpPr>
          <p:cNvPr id="4" name="Date Placeholder 3"/>
          <p:cNvSpPr>
            <a:spLocks noGrp="1"/>
          </p:cNvSpPr>
          <p:nvPr>
            <p:ph type="dt" sz="half" idx="10"/>
          </p:nvPr>
        </p:nvSpPr>
        <p:spPr/>
        <p:txBody>
          <a:bodyPr/>
          <a:lstStyle/>
          <a:p>
            <a:fld id="{3F927F8D-CFE8-6044-AF46-8375FC0AF9E5}" type="datetime1">
              <a:rPr lang="en-US" smtClean="0"/>
              <a:t>4/23/18</a:t>
            </a:fld>
            <a:endParaRPr lang="en-US"/>
          </a:p>
        </p:txBody>
      </p:sp>
      <p:sp>
        <p:nvSpPr>
          <p:cNvPr id="5" name="Footer Placeholder 4"/>
          <p:cNvSpPr>
            <a:spLocks noGrp="1"/>
          </p:cNvSpPr>
          <p:nvPr>
            <p:ph type="ftr" sz="quarter" idx="11"/>
          </p:nvPr>
        </p:nvSpPr>
        <p:spPr/>
        <p:txBody>
          <a:bodyPr/>
          <a:lstStyle/>
          <a:p>
            <a:r>
              <a:rPr lang="en-US" smtClean="0"/>
              <a:t>Averaging Weights Leads to Wider Optima and Better Generalization</a:t>
            </a:r>
            <a:endParaRPr lang="en-US"/>
          </a:p>
        </p:txBody>
      </p:sp>
      <p:sp>
        <p:nvSpPr>
          <p:cNvPr id="6" name="Slide Number Placeholder 5"/>
          <p:cNvSpPr>
            <a:spLocks noGrp="1"/>
          </p:cNvSpPr>
          <p:nvPr>
            <p:ph type="sldNum" sz="quarter" idx="12"/>
          </p:nvPr>
        </p:nvSpPr>
        <p:spPr/>
        <p:txBody>
          <a:bodyPr/>
          <a:lstStyle/>
          <a:p>
            <a:fld id="{245155AA-C3E4-264E-A7CE-0A502DD765D0}" type="slidenum">
              <a:rPr lang="en-US" smtClean="0"/>
              <a:t>9</a:t>
            </a:fld>
            <a:endParaRPr lang="en-US"/>
          </a:p>
        </p:txBody>
      </p:sp>
      <p:sp>
        <p:nvSpPr>
          <p:cNvPr id="21" name="Content Placeholder 20"/>
          <p:cNvSpPr>
            <a:spLocks noGrp="1"/>
          </p:cNvSpPr>
          <p:nvPr>
            <p:ph idx="1"/>
          </p:nvPr>
        </p:nvSpPr>
        <p:spPr/>
        <p:txBody>
          <a:bodyPr/>
          <a:lstStyle/>
          <a:p>
            <a:r>
              <a:rPr lang="en-US" dirty="0"/>
              <a:t>Loss Surfaces, Mode Connectivity, and Fast </a:t>
            </a:r>
            <a:r>
              <a:rPr lang="en-US" dirty="0" err="1"/>
              <a:t>Ensembling</a:t>
            </a:r>
            <a:r>
              <a:rPr lang="en-US" dirty="0"/>
              <a:t> of DNNs</a:t>
            </a: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50" y="2553494"/>
            <a:ext cx="8597900" cy="2895600"/>
          </a:xfrm>
          <a:prstGeom prst="rect">
            <a:avLst/>
          </a:prstGeom>
        </p:spPr>
      </p:pic>
    </p:spTree>
    <p:extLst>
      <p:ext uri="{BB962C8B-B14F-4D97-AF65-F5344CB8AC3E}">
        <p14:creationId xmlns:p14="http://schemas.microsoft.com/office/powerpoint/2010/main" val="787673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25700</TotalTime>
  <Words>402</Words>
  <Application>Microsoft Macintosh PowerPoint</Application>
  <PresentationFormat>Widescreen</PresentationFormat>
  <Paragraphs>86</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Calibri Light</vt:lpstr>
      <vt:lpstr>Cambria Math</vt:lpstr>
      <vt:lpstr>Mangal</vt:lpstr>
      <vt:lpstr>宋体</vt:lpstr>
      <vt:lpstr>Arial</vt:lpstr>
      <vt:lpstr>Office Theme</vt:lpstr>
      <vt:lpstr>Averaging Weights Leads to Wider Optima and Better Generalization </vt:lpstr>
      <vt:lpstr>Stochastic Weight Averaging</vt:lpstr>
      <vt:lpstr>Analysis of SGD Trajectories</vt:lpstr>
      <vt:lpstr>Analysis of SGD Trajectories</vt:lpstr>
      <vt:lpstr>SWA Algorithm &amp; Computational Complexity</vt:lpstr>
      <vt:lpstr>Optima Width</vt:lpstr>
      <vt:lpstr>Optima Width</vt:lpstr>
      <vt:lpstr>Optima Width</vt:lpstr>
      <vt:lpstr>Connection to Ensembling</vt:lpstr>
      <vt:lpstr>Connection to Ensembling</vt:lpstr>
      <vt:lpstr>Connection to Convex Minimization</vt:lpstr>
      <vt:lpstr>Experiments: CIFAR &amp; ImageNet</vt:lpstr>
      <vt:lpstr>Experiments: CIFAR &amp; ImageNet</vt:lpstr>
      <vt:lpstr>Experiments: Effect of the Learning Rate Schedule</vt:lpstr>
      <vt:lpstr>Experiments: DNN training with a fixed learning rate</vt:lpstr>
      <vt:lpstr>Discussion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464</cp:revision>
  <dcterms:created xsi:type="dcterms:W3CDTF">2016-09-18T10:27:12Z</dcterms:created>
  <dcterms:modified xsi:type="dcterms:W3CDTF">2018-04-23T16:44:21Z</dcterms:modified>
</cp:coreProperties>
</file>