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6" r:id="rId12"/>
    <p:sldId id="265" r:id="rId13"/>
    <p:sldId id="275" r:id="rId14"/>
    <p:sldId id="277" r:id="rId15"/>
    <p:sldId id="266" r:id="rId16"/>
    <p:sldId id="278" r:id="rId17"/>
    <p:sldId id="281" r:id="rId18"/>
    <p:sldId id="282" r:id="rId19"/>
    <p:sldId id="267" r:id="rId20"/>
    <p:sldId id="268" r:id="rId21"/>
    <p:sldId id="279" r:id="rId22"/>
    <p:sldId id="271" r:id="rId23"/>
    <p:sldId id="280" r:id="rId24"/>
    <p:sldId id="270" r:id="rId25"/>
    <p:sldId id="269" r:id="rId26"/>
  </p:sldIdLst>
  <p:sldSz cx="9145588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은진" initials="정" lastIdx="1" clrIdx="0">
    <p:extLst>
      <p:ext uri="{19B8F6BF-5375-455C-9EA6-DF929625EA0E}">
        <p15:presenceInfo xmlns:p15="http://schemas.microsoft.com/office/powerpoint/2012/main" userId="정은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0"/>
    <a:srgbClr val="FAF4EC"/>
    <a:srgbClr val="E7E5CB"/>
    <a:srgbClr val="F8FAEC"/>
    <a:srgbClr val="EEF3D5"/>
    <a:srgbClr val="795C53"/>
    <a:srgbClr val="766B56"/>
    <a:srgbClr val="B6A88C"/>
    <a:srgbClr val="769AB8"/>
    <a:srgbClr val="91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2" autoAdjust="0"/>
    <p:restoredTop sz="94660"/>
  </p:normalViewPr>
  <p:slideViewPr>
    <p:cSldViewPr snapToGrid="0">
      <p:cViewPr>
        <p:scale>
          <a:sx n="82" d="100"/>
          <a:sy n="82" d="100"/>
        </p:scale>
        <p:origin x="29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1475959"/>
            <a:ext cx="7773750" cy="3139805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4736847"/>
            <a:ext cx="6859191" cy="21774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32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1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480157"/>
            <a:ext cx="1972017" cy="764283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60" y="480157"/>
            <a:ext cx="5801732" cy="764283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61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2248387"/>
            <a:ext cx="7888070" cy="3751481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6035359"/>
            <a:ext cx="7888070" cy="19728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54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2400782"/>
            <a:ext cx="3886875" cy="57222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2400782"/>
            <a:ext cx="3886875" cy="57222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28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480158"/>
            <a:ext cx="7888070" cy="1743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2210808"/>
            <a:ext cx="3869012" cy="10834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3294290"/>
            <a:ext cx="3869012" cy="48454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2210808"/>
            <a:ext cx="3888066" cy="10834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3294290"/>
            <a:ext cx="3888066" cy="48454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09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5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601239"/>
            <a:ext cx="2949690" cy="2104337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1298512"/>
            <a:ext cx="4629954" cy="6409043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0" y="2705576"/>
            <a:ext cx="2949690" cy="5012415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86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601239"/>
            <a:ext cx="2949690" cy="2104337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1298512"/>
            <a:ext cx="4629954" cy="6409043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0" y="2705576"/>
            <a:ext cx="2949690" cy="5012415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16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480158"/>
            <a:ext cx="788807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2400782"/>
            <a:ext cx="788807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8358897"/>
            <a:ext cx="20577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FFE1-F870-4E88-B3B7-4065A0A11D0F}" type="datetimeFigureOut">
              <a:rPr lang="ko-KR" altLang="en-US" smtClean="0"/>
              <a:t>2021-08-05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8358897"/>
            <a:ext cx="3086636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8358897"/>
            <a:ext cx="20577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4AE6-286A-46F8-8A82-0B5C1C28B0A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49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583" rtl="0" eaLnBrk="1" latinLnBrk="1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13" Type="http://schemas.openxmlformats.org/officeDocument/2006/relationships/image" Target="../media/image41.png"/><Relationship Id="rId18" Type="http://schemas.openxmlformats.org/officeDocument/2006/relationships/image" Target="../media/image4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12" Type="http://schemas.openxmlformats.org/officeDocument/2006/relationships/image" Target="../media/image40.jpg"/><Relationship Id="rId17" Type="http://schemas.openxmlformats.org/officeDocument/2006/relationships/image" Target="../media/image45.jpg"/><Relationship Id="rId2" Type="http://schemas.openxmlformats.org/officeDocument/2006/relationships/image" Target="../media/image30.png"/><Relationship Id="rId16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5" Type="http://schemas.openxmlformats.org/officeDocument/2006/relationships/image" Target="../media/image4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Relationship Id="rId1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gnmall.kr/kwa-ABS_goods_l-1001001" TargetMode="External"/><Relationship Id="rId3" Type="http://schemas.openxmlformats.org/officeDocument/2006/relationships/hyperlink" Target="https://smartstore.naver.com/dndnsang/" TargetMode="External"/><Relationship Id="rId7" Type="http://schemas.openxmlformats.org/officeDocument/2006/relationships/hyperlink" Target="https://poommall.kr/" TargetMode="External"/><Relationship Id="rId12" Type="http://schemas.openxmlformats.org/officeDocument/2006/relationships/hyperlink" Target="http://www.samdamall.com/index.html?ref=smartphone" TargetMode="External"/><Relationship Id="rId2" Type="http://schemas.openxmlformats.org/officeDocument/2006/relationships/hyperlink" Target="https://gwmart.kr/main/inde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thsj.shopmaul.co.kr/index.php" TargetMode="External"/><Relationship Id="rId11" Type="http://schemas.openxmlformats.org/officeDocument/2006/relationships/hyperlink" Target="http://m.daegujangter.com/main/index" TargetMode="External"/><Relationship Id="rId5" Type="http://schemas.openxmlformats.org/officeDocument/2006/relationships/hyperlink" Target="http://www.nongsarang.co.kr/" TargetMode="External"/><Relationship Id="rId10" Type="http://schemas.openxmlformats.org/officeDocument/2006/relationships/hyperlink" Target="https://jnmall.kr/" TargetMode="External"/><Relationship Id="rId4" Type="http://schemas.openxmlformats.org/officeDocument/2006/relationships/hyperlink" Target="https://marketoyou.com/" TargetMode="External"/><Relationship Id="rId9" Type="http://schemas.openxmlformats.org/officeDocument/2006/relationships/hyperlink" Target="https://www.jbplaza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DE694-EA89-4249-AB26-E99C6F806ED0}"/>
              </a:ext>
            </a:extLst>
          </p:cNvPr>
          <p:cNvSpPr txBox="1"/>
          <p:nvPr/>
        </p:nvSpPr>
        <p:spPr>
          <a:xfrm>
            <a:off x="203995" y="1135260"/>
            <a:ext cx="1386811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주제 설정 동기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9991C-9119-4885-A8BA-5D4AAF3D82D5}"/>
              </a:ext>
            </a:extLst>
          </p:cNvPr>
          <p:cNvSpPr txBox="1"/>
          <p:nvPr/>
        </p:nvSpPr>
        <p:spPr>
          <a:xfrm>
            <a:off x="124908" y="1620944"/>
            <a:ext cx="86934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농업의 유통 판도 뒤바꿀 ‘온라인 유통 혁명</a:t>
            </a:r>
            <a:r>
              <a:rPr lang="ko-KR" altLang="en-US" sz="14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endParaRPr lang="en-US" altLang="ko-KR" sz="1400" b="1" dirty="0">
              <a:solidFill>
                <a:srgbClr val="22222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온라인 유통은 시간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‧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공간적 한계를 초월해 저렴하고 </a:t>
            </a: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편리한 가치를 소비자에게 전달하면서 최근 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년간 판매가 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70% 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증가했다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 </a:t>
            </a:r>
          </a:p>
          <a:p>
            <a:pPr algn="just" latinLnBrk="0"/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 latinLnBrk="0"/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온라인 유통 혁명의 시작은 여기에 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 </a:t>
            </a:r>
          </a:p>
          <a:p>
            <a:pPr algn="just" latinLnBrk="0">
              <a:lnSpc>
                <a:spcPct val="150000"/>
              </a:lnSpc>
            </a:pPr>
            <a:r>
              <a:rPr lang="ko-KR" altLang="en-US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개별화된 소비자 요구를 파악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</a:t>
            </a:r>
            <a:r>
              <a:rPr lang="ko-KR" altLang="en-US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효율적인 상품과 서비스 공급이 이뤄져야 </a:t>
            </a: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경쟁력을 확보할 수 있는 시대이기 때문이다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algn="just" latinLnBrk="0">
              <a:lnSpc>
                <a:spcPct val="150000"/>
              </a:lnSpc>
            </a:pPr>
            <a:endParaRPr lang="ko-KR" altLang="en-US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특히 최근 코로나 사태 이후 비대면 거래가 폭발적으로 늘어나면서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 latinLnBrk="0">
              <a:lnSpc>
                <a:spcPct val="150000"/>
              </a:lnSpc>
            </a:pPr>
            <a:r>
              <a:rPr lang="ko-KR" altLang="en-US" sz="1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온라인 유통혁명은 가속화 될 것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이라는 게 업계 전망이다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algn="just" latinLnBrk="0">
              <a:lnSpc>
                <a:spcPct val="150000"/>
              </a:lnSpc>
            </a:pP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출처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석민정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농업의 유통 판도 뒤바꿀 ‘온라인 유통 혁명’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‧‧‧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스마트한 대응책 모색할 때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농축유통신문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  <a:endParaRPr lang="ko-KR" altLang="en-US" sz="1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26" name="Picture 2" descr=" ※ 이미지를 누르면 크게 볼 수 있습니다.">
            <a:extLst>
              <a:ext uri="{FF2B5EF4-FFF2-40B4-BE49-F238E27FC236}">
                <a16:creationId xmlns:a16="http://schemas.microsoft.com/office/drawing/2014/main" id="{EA852ABE-6021-4BBA-833F-066A8831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64" y="1620944"/>
            <a:ext cx="3354985" cy="30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3FE693-6C0C-4AF9-AC96-396513D81ECF}"/>
              </a:ext>
            </a:extLst>
          </p:cNvPr>
          <p:cNvCxnSpPr>
            <a:cxnSpLocks/>
          </p:cNvCxnSpPr>
          <p:nvPr/>
        </p:nvCxnSpPr>
        <p:spPr>
          <a:xfrm>
            <a:off x="203995" y="1940465"/>
            <a:ext cx="387949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620397-B2EE-45B9-B9D6-597C8366DC6B}"/>
              </a:ext>
            </a:extLst>
          </p:cNvPr>
          <p:cNvSpPr txBox="1"/>
          <p:nvPr/>
        </p:nvSpPr>
        <p:spPr>
          <a:xfrm>
            <a:off x="7716033" y="5905887"/>
            <a:ext cx="110229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문제 현황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FB46F-1FA8-4F38-8409-F79FB4B76E02}"/>
              </a:ext>
            </a:extLst>
          </p:cNvPr>
          <p:cNvSpPr txBox="1"/>
          <p:nvPr/>
        </p:nvSpPr>
        <p:spPr>
          <a:xfrm>
            <a:off x="1075298" y="6380766"/>
            <a:ext cx="7743025" cy="224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6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농산물 유통약자</a:t>
            </a:r>
            <a:r>
              <a:rPr lang="en-US" altLang="ko-KR" sz="16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 </a:t>
            </a:r>
            <a:r>
              <a:rPr lang="ko-KR" altLang="en-US" sz="16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위한 대책 마련 시급하다</a:t>
            </a:r>
            <a:endParaRPr lang="en-US" altLang="ko-KR" sz="1600" b="1" dirty="0">
              <a:solidFill>
                <a:srgbClr val="222222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/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‘농산물 유통개혁’이 온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오프라인을 망라해 전체 농산물 거래 시장에서 진행되어야만 한다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농민들이 생산한 농산물이 제 값을 받고 팔려 나가는 선순환 시스템을 하루 빨리 마련해야 한다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algn="r">
              <a:lnSpc>
                <a:spcPct val="150000"/>
              </a:lnSpc>
            </a:pP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출처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이병로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‘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농산물 유통약자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 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위한 대책 마련 시급하다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한국영농신문</a:t>
            </a:r>
            <a:r>
              <a:rPr lang="en-US" altLang="ko-KR" sz="1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</a:p>
          <a:p>
            <a:pPr algn="r">
              <a:lnSpc>
                <a:spcPct val="150000"/>
              </a:lnSpc>
            </a:pPr>
            <a:endParaRPr lang="en-US" altLang="ko-KR" sz="1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AF89101-3EF8-41A6-8CB5-A1A098EE5374}"/>
              </a:ext>
            </a:extLst>
          </p:cNvPr>
          <p:cNvCxnSpPr>
            <a:cxnSpLocks/>
          </p:cNvCxnSpPr>
          <p:nvPr/>
        </p:nvCxnSpPr>
        <p:spPr>
          <a:xfrm>
            <a:off x="4796380" y="6714969"/>
            <a:ext cx="3884364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3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155260"/>
            <a:ext cx="215724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상품 선호도 테이블 구성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586608"/>
            <a:ext cx="8737598" cy="648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이용자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개인 맞춤형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식품 추천 서비스 구현을 위해서는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상품을 향한 고객의 평점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관심도 등의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행동양식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(User behavior)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데이터를 수집해야 합니다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사용자의 행동양식을 파악하기 위하여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해당 데이터 분석에서는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선호도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데이터를 얻고자 하였습니다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heatmap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chart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시각화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관리테이블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간 상관관계를 분석하였습니다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조회수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'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판매수량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간의 상관관계는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0.34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두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간의 충분한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상관관계가 있음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가정하였습니다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1BC0C-7872-4CD4-8B73-A79227A2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7" y="3158914"/>
            <a:ext cx="4710275" cy="405988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39BB849-855F-44E3-9CDA-2061C28BA5C5}"/>
              </a:ext>
            </a:extLst>
          </p:cNvPr>
          <p:cNvSpPr/>
          <p:nvPr/>
        </p:nvSpPr>
        <p:spPr>
          <a:xfrm>
            <a:off x="4526074" y="5084452"/>
            <a:ext cx="261938" cy="24765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F4DA0-6564-4D97-B6C2-11CC41017199}"/>
              </a:ext>
            </a:extLst>
          </p:cNvPr>
          <p:cNvSpPr/>
          <p:nvPr/>
        </p:nvSpPr>
        <p:spPr>
          <a:xfrm>
            <a:off x="4766690" y="4819071"/>
            <a:ext cx="261938" cy="24765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53BB93-FFD5-4C2D-8682-2AD27CDD017D}"/>
              </a:ext>
            </a:extLst>
          </p:cNvPr>
          <p:cNvCxnSpPr/>
          <p:nvPr/>
        </p:nvCxnSpPr>
        <p:spPr>
          <a:xfrm>
            <a:off x="250295" y="7471341"/>
            <a:ext cx="22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4433C1-EBDA-41D3-BFDA-525E69F84BF8}"/>
              </a:ext>
            </a:extLst>
          </p:cNvPr>
          <p:cNvSpPr/>
          <p:nvPr/>
        </p:nvSpPr>
        <p:spPr>
          <a:xfrm>
            <a:off x="203995" y="1621334"/>
            <a:ext cx="8737598" cy="6360716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1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155260"/>
            <a:ext cx="215724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상품 선호도 테이블 구성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586608"/>
            <a:ext cx="8737598" cy="28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조회수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'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판매수량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이용하여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weighted rating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연산 과정을 수행하였고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 결과로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선호도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데이터를 얻을 수 있었습니다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- R: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개별 상품의 판매 수량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(Rating)</a:t>
            </a:r>
          </a:p>
          <a:p>
            <a:pPr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- v: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개별 상품에 대한 조회수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(Votes)</a:t>
            </a:r>
          </a:p>
          <a:p>
            <a:pPr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- m: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상위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500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위 내에 포함되기 위한 최소 조회수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(minimum votes)</a:t>
            </a:r>
          </a:p>
          <a:p>
            <a:pPr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- C: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전체 상품의 평균 판매 수량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3AC1D7-C8B2-4BC0-AF83-520838106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39"/>
          <a:stretch/>
        </p:blipFill>
        <p:spPr>
          <a:xfrm>
            <a:off x="534645" y="2766348"/>
            <a:ext cx="6127530" cy="3740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4433C1-EBDA-41D3-BFDA-525E69F84BF8}"/>
              </a:ext>
            </a:extLst>
          </p:cNvPr>
          <p:cNvSpPr/>
          <p:nvPr/>
        </p:nvSpPr>
        <p:spPr>
          <a:xfrm>
            <a:off x="203995" y="1621334"/>
            <a:ext cx="8737598" cy="6360716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컴퓨터, 실내, 스크린샷이(가) 표시된 사진&#10;&#10;자동 생성된 설명">
            <a:extLst>
              <a:ext uri="{FF2B5EF4-FFF2-40B4-BE49-F238E27FC236}">
                <a16:creationId xmlns:a16="http://schemas.microsoft.com/office/drawing/2014/main" id="{E612C8AF-E99A-4788-8BC4-BC5CC4E9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1" y="4925499"/>
            <a:ext cx="8558078" cy="26685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9D55A89-D035-449D-8E3B-A84E8154A85C}"/>
              </a:ext>
            </a:extLst>
          </p:cNvPr>
          <p:cNvSpPr/>
          <p:nvPr/>
        </p:nvSpPr>
        <p:spPr>
          <a:xfrm>
            <a:off x="8474529" y="4925500"/>
            <a:ext cx="391014" cy="251849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40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155260"/>
            <a:ext cx="2110941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콘텐츠 기반 필터링 모델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4" y="1649050"/>
            <a:ext cx="8941593" cy="751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간의 유사함을 측정할 수 있는 기준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parameter: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기본분류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분류명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상품유형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제조사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아래 예시는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분류명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기준으로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‘</a:t>
            </a:r>
            <a:r>
              <a:rPr lang="en-US" altLang="ko-KR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구릿뜰농원</a:t>
            </a:r>
            <a:r>
              <a:rPr lang="en-US" altLang="ko-KR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] </a:t>
            </a:r>
            <a:r>
              <a:rPr lang="ko-KR" altLang="en-US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건시</a:t>
            </a:r>
            <a:r>
              <a:rPr lang="en-US" altLang="ko-KR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5</a:t>
            </a:r>
            <a:r>
              <a:rPr lang="ko-KR" altLang="en-US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호 </a:t>
            </a:r>
            <a:r>
              <a:rPr lang="en-US" altLang="ko-KR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24</a:t>
            </a:r>
            <a:r>
              <a:rPr lang="ko-KR" altLang="en-US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</a:t>
            </a:r>
            <a:r>
              <a:rPr lang="en-US" altLang="ko-KR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과 유사한 상품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개를 추천한 것입니다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분류명 간의 유사도는 코사인 유사도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(Cosine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Similarity)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측정하였습니다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분류명 외에도 상품의 다양한 속성을 기준으로 콘텐츠 기반 필터링을 이용한 추천 기능을 수행할 수 있다는 점에서 장점을 지닙니다</a:t>
            </a:r>
            <a:r>
              <a:rPr lang="en-US" altLang="ko-KR" sz="1400" b="0" i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3FFD66-365B-4DB7-9AEA-418A35E803D1}"/>
              </a:ext>
            </a:extLst>
          </p:cNvPr>
          <p:cNvSpPr/>
          <p:nvPr/>
        </p:nvSpPr>
        <p:spPr>
          <a:xfrm>
            <a:off x="203995" y="1621334"/>
            <a:ext cx="8737598" cy="7256448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32E70AC-5B51-4A12-B516-7635C693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4" y="2044581"/>
            <a:ext cx="5743575" cy="28575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02A7E99-4E19-4378-8A69-FC1006A8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7" y="5696329"/>
            <a:ext cx="8542117" cy="21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2069304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아이템 기반 필터링 모델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649050"/>
            <a:ext cx="873759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필요한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선정</a:t>
            </a: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 정보 테이블에서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추출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상품 관리 테이블에서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상품명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추출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weighted rating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연산을 통해 얻은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선호도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추출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아이템 기반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pivot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테이블 구성</a:t>
            </a: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- index: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상품명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- columns: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회원번호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- data: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선호도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57DAB0-6C61-476F-8B6C-71D786E27EE8}"/>
              </a:ext>
            </a:extLst>
          </p:cNvPr>
          <p:cNvSpPr/>
          <p:nvPr/>
        </p:nvSpPr>
        <p:spPr>
          <a:xfrm>
            <a:off x="203995" y="1621334"/>
            <a:ext cx="8737598" cy="7256448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551106-AC9A-4BAD-8D8A-FCA0ADE1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4733764"/>
            <a:ext cx="7998106" cy="3358236"/>
          </a:xfrm>
          <a:prstGeom prst="rect">
            <a:avLst/>
          </a:prstGeom>
        </p:spPr>
      </p:pic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B74365D7-F96C-43FA-9056-DD5FD1FE5297}"/>
              </a:ext>
            </a:extLst>
          </p:cNvPr>
          <p:cNvSpPr/>
          <p:nvPr/>
        </p:nvSpPr>
        <p:spPr>
          <a:xfrm>
            <a:off x="1553513" y="5903178"/>
            <a:ext cx="1739276" cy="587352"/>
          </a:xfrm>
          <a:prstGeom prst="flowChartAlternateProcess">
            <a:avLst/>
          </a:prstGeom>
          <a:solidFill>
            <a:schemeClr val="bg1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회원이 구매한 상품과</a:t>
            </a:r>
            <a:r>
              <a:rPr lang="en-US" altLang="ko-KR" sz="9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해당 상품에 대한 선호도를 </a:t>
            </a:r>
            <a:endParaRPr lang="en-US" altLang="ko-KR" sz="9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 테이블 내에서 확인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69FD84-3839-415D-9571-30C56655D0DE}"/>
              </a:ext>
            </a:extLst>
          </p:cNvPr>
          <p:cNvSpPr/>
          <p:nvPr/>
        </p:nvSpPr>
        <p:spPr>
          <a:xfrm rot="16200000">
            <a:off x="4448971" y="891987"/>
            <a:ext cx="247649" cy="799810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2E212F-C88B-4ED1-A735-78B39D48BB34}"/>
              </a:ext>
            </a:extLst>
          </p:cNvPr>
          <p:cNvSpPr/>
          <p:nvPr/>
        </p:nvSpPr>
        <p:spPr>
          <a:xfrm>
            <a:off x="573740" y="5035115"/>
            <a:ext cx="409128" cy="303663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B330E58-8C2D-4C53-B1AA-6ABB9BC2FAB3}"/>
              </a:ext>
            </a:extLst>
          </p:cNvPr>
          <p:cNvSpPr/>
          <p:nvPr/>
        </p:nvSpPr>
        <p:spPr>
          <a:xfrm>
            <a:off x="1029167" y="5646229"/>
            <a:ext cx="649161" cy="247650"/>
          </a:xfrm>
          <a:prstGeom prst="ellipse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41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2069304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아이템 기반 필터링 모델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649050"/>
            <a:ext cx="8737598" cy="421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아래 예시는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아이템 기반 테이블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에서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선호도 간의 유사도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코사인 유사도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(Cosine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Similarity)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측정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‘</a:t>
            </a:r>
            <a:r>
              <a:rPr lang="ko-KR" altLang="en-US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피크닉사과 가정용 흠과 </a:t>
            </a:r>
            <a:r>
              <a:rPr lang="en-US" altLang="ko-KR" sz="1400" b="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10kg’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과 유사한 상품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개를 추천한 것입니다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아이템 기반 필터링 모델에서 사용된 선호도는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판매수량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과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조회수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기반으로 계산되었으나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선호도가 높은 상품만을 추천하는 것이 아니라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행동양식을 기반으로 유사한 선호도의 상품을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추천하므로 의미가 있습니다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결과적으로 추천 시스템을 통해서 보다 다양한 상품을 이용자 개인 맞춤형으로 추천하는 것이 가능합니다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57DAB0-6C61-476F-8B6C-71D786E27EE8}"/>
              </a:ext>
            </a:extLst>
          </p:cNvPr>
          <p:cNvSpPr/>
          <p:nvPr/>
        </p:nvSpPr>
        <p:spPr>
          <a:xfrm>
            <a:off x="203995" y="1621333"/>
            <a:ext cx="8737598" cy="4374353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6E306F-F9B6-428B-AB20-C2867D7C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5" y="2448673"/>
            <a:ext cx="8168398" cy="46615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E1948A6-3394-438A-9EF1-E98FDF84D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5" y="2914829"/>
            <a:ext cx="8168398" cy="1594465"/>
          </a:xfrm>
          <a:prstGeom prst="rect">
            <a:avLst/>
          </a:prstGeom>
        </p:spPr>
      </p:pic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67A05D8A-F1EE-4BFD-A706-5124C6F61814}"/>
              </a:ext>
            </a:extLst>
          </p:cNvPr>
          <p:cNvSpPr/>
          <p:nvPr/>
        </p:nvSpPr>
        <p:spPr>
          <a:xfrm>
            <a:off x="6842791" y="2636503"/>
            <a:ext cx="1776102" cy="528937"/>
          </a:xfrm>
          <a:prstGeom prst="flowChartAlternateProcess">
            <a:avLst/>
          </a:prstGeom>
          <a:solidFill>
            <a:schemeClr val="bg1"/>
          </a:soli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입력한 상품과 추천된 상품 간의</a:t>
            </a:r>
            <a:endParaRPr lang="en-US" altLang="ko-KR" sz="900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유사도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8483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304849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구매이력 기반 잠재 요인 필터링 모델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751D1-AED2-43AA-85DF-9FF65258B38A}"/>
              </a:ext>
            </a:extLst>
          </p:cNvPr>
          <p:cNvSpPr txBox="1"/>
          <p:nvPr/>
        </p:nvSpPr>
        <p:spPr>
          <a:xfrm>
            <a:off x="203995" y="1649050"/>
            <a:ext cx="87375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구매 이력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파악하기 위해 고객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–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선호도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pivot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테이블 구성하였습니다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M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상품에 대한 고객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N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명의 평균 선호도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구한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값을 위의 고객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선호도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pivot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테이블 각각의 값에서 빼도록 합니다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en-US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102D0-4A45-48A8-9FAC-B3433729125C}"/>
              </a:ext>
            </a:extLst>
          </p:cNvPr>
          <p:cNvSpPr/>
          <p:nvPr/>
        </p:nvSpPr>
        <p:spPr>
          <a:xfrm>
            <a:off x="203995" y="1621334"/>
            <a:ext cx="8737598" cy="7256448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, 모니터, 검은색, 은색이(가) 표시된 사진&#10;&#10;자동 생성된 설명">
            <a:extLst>
              <a:ext uri="{FF2B5EF4-FFF2-40B4-BE49-F238E27FC236}">
                <a16:creationId xmlns:a16="http://schemas.microsoft.com/office/drawing/2014/main" id="{02866986-23F6-4AFF-833B-C0D193F4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6" y="2026443"/>
            <a:ext cx="5457482" cy="298539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250B302-EBE7-4747-BB9D-F0864CF4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6" y="5627614"/>
            <a:ext cx="5538596" cy="30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304849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구매이력 기반 잠재 요인 필터링 모델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751D1-AED2-43AA-85DF-9FF65258B38A}"/>
              </a:ext>
            </a:extLst>
          </p:cNvPr>
          <p:cNvSpPr txBox="1"/>
          <p:nvPr/>
        </p:nvSpPr>
        <p:spPr>
          <a:xfrm>
            <a:off x="203995" y="1649050"/>
            <a:ext cx="8737598" cy="426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Truncated SVD (Singular Value Decomposition,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특이값 분해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통한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행렬 분해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(Matrix Factorization)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과정을 거치고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 과정에서 추천의 기반이 되는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잠재요인을 추출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합니다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* 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Truncated SVD: mxn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크기의 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M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행렬을 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mxm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크기의 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행렬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mxn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크기의 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sigma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행렬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nxn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크기의 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Vt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행렬로 분해한 뒤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                              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상위 </a:t>
            </a:r>
            <a:r>
              <a:rPr lang="en-US" altLang="ko-KR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</a:t>
            </a:r>
            <a:r>
              <a:rPr lang="ko-KR" altLang="en-US" sz="1200" kern="10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대각 성분을 추출하는 행렬 분해 방식</a:t>
            </a:r>
            <a:endParaRPr lang="en-US" altLang="ko-KR" sz="1200" kern="100" dirty="0">
              <a:solidFill>
                <a:schemeClr val="bg2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생성한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U, sigma, Vt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행렬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shape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확인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102D0-4A45-48A8-9FAC-B3433729125C}"/>
              </a:ext>
            </a:extLst>
          </p:cNvPr>
          <p:cNvSpPr/>
          <p:nvPr/>
        </p:nvSpPr>
        <p:spPr>
          <a:xfrm>
            <a:off x="203995" y="1621334"/>
            <a:ext cx="8737598" cy="6241994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874028-5CDC-42FE-AF7D-551871CD8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09"/>
          <a:stretch/>
        </p:blipFill>
        <p:spPr bwMode="auto">
          <a:xfrm>
            <a:off x="585241" y="2395179"/>
            <a:ext cx="3789989" cy="164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B277977-E2DF-4366-A8BB-03BA46A3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1" y="5545046"/>
            <a:ext cx="3789989" cy="20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304849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구매이력 기반 잠재 요인 필터링 모델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751D1-AED2-43AA-85DF-9FF65258B38A}"/>
              </a:ext>
            </a:extLst>
          </p:cNvPr>
          <p:cNvSpPr txBox="1"/>
          <p:nvPr/>
        </p:nvSpPr>
        <p:spPr>
          <a:xfrm>
            <a:off x="203995" y="1649050"/>
            <a:ext cx="8737598" cy="425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U, sigma, Vt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행렬 내적을 수행하여 원본 행렬과 유사하게 복구한 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평균 선호도를 적용합니다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SVD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사용한 행렬 분해를 통해 데이터 변형을 완료하였으므로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입력한 회원 번호에 해당하는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구매이력을 조회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하고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선호도가 높은 데이터 순으로 정렬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하여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추천 상품 리스트를 보여주는 함수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생성합니다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102D0-4A45-48A8-9FAC-B3433729125C}"/>
              </a:ext>
            </a:extLst>
          </p:cNvPr>
          <p:cNvSpPr/>
          <p:nvPr/>
        </p:nvSpPr>
        <p:spPr>
          <a:xfrm>
            <a:off x="203995" y="1621335"/>
            <a:ext cx="8737598" cy="7135804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1C58A67-215F-4891-BD87-1420FD6D3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46"/>
          <a:stretch/>
        </p:blipFill>
        <p:spPr>
          <a:xfrm>
            <a:off x="462845" y="2062027"/>
            <a:ext cx="6355644" cy="260487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1505D8A-1772-4581-B82E-14AC8836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5" y="5759165"/>
            <a:ext cx="8152518" cy="27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304849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구매이력 기반 잠재 요인 필터링 모델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751D1-AED2-43AA-85DF-9FF65258B38A}"/>
              </a:ext>
            </a:extLst>
          </p:cNvPr>
          <p:cNvSpPr txBox="1"/>
          <p:nvPr/>
        </p:nvSpPr>
        <p:spPr>
          <a:xfrm>
            <a:off x="203995" y="1649050"/>
            <a:ext cx="8737598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 sz="1200" b="1" kern="1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already_rated</a:t>
            </a:r>
            <a:r>
              <a:rPr lang="en-US" altLang="ko-KR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(</a:t>
            </a:r>
            <a:r>
              <a:rPr lang="ko-KR" altLang="en-US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 구매이력 출력</a:t>
            </a:r>
            <a:r>
              <a:rPr lang="en-US" altLang="ko-KR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                     recommendation (</a:t>
            </a:r>
            <a:r>
              <a:rPr lang="ko-KR" altLang="en-US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구매 이력 기반의 상품 추천 리스트</a:t>
            </a:r>
            <a:r>
              <a:rPr lang="en-US" altLang="ko-KR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2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4102D0-4A45-48A8-9FAC-B3433729125C}"/>
              </a:ext>
            </a:extLst>
          </p:cNvPr>
          <p:cNvSpPr/>
          <p:nvPr/>
        </p:nvSpPr>
        <p:spPr>
          <a:xfrm>
            <a:off x="203994" y="1621334"/>
            <a:ext cx="8834809" cy="3392420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05F317E7-27D1-4E7C-9944-0250E2742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132106"/>
            <a:ext cx="5279391" cy="1998445"/>
          </a:xfrm>
          <a:prstGeom prst="rect">
            <a:avLst/>
          </a:prstGeom>
        </p:spPr>
      </p:pic>
      <p:pic>
        <p:nvPicPr>
          <p:cNvPr id="28" name="그림 27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B010330B-BBA5-4D41-B25C-795E862C1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26" y="2107831"/>
            <a:ext cx="2636404" cy="27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155260"/>
            <a:ext cx="2902459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하이브리드 추천 시스템 모델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99252" y="2714884"/>
            <a:ext cx="2028562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콘텐츠 기반 필터링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추천 시스템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7367AB-368E-4238-85CC-179D030282DE}"/>
              </a:ext>
            </a:extLst>
          </p:cNvPr>
          <p:cNvSpPr/>
          <p:nvPr/>
        </p:nvSpPr>
        <p:spPr>
          <a:xfrm>
            <a:off x="299252" y="2347107"/>
            <a:ext cx="2028562" cy="1577346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B7FA0-5379-4D08-925D-5EAC06823AC4}"/>
              </a:ext>
            </a:extLst>
          </p:cNvPr>
          <p:cNvSpPr txBox="1"/>
          <p:nvPr/>
        </p:nvSpPr>
        <p:spPr>
          <a:xfrm>
            <a:off x="299252" y="1693217"/>
            <a:ext cx="8531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0%                                                             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 데이터 축적                                                      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100%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6BF74C7-568A-4D68-9746-05C1AC603CDF}"/>
              </a:ext>
            </a:extLst>
          </p:cNvPr>
          <p:cNvSpPr/>
          <p:nvPr/>
        </p:nvSpPr>
        <p:spPr>
          <a:xfrm>
            <a:off x="203994" y="1956122"/>
            <a:ext cx="8737594" cy="3035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10BAC9-227F-49CE-8590-75D7C3C87D1D}"/>
              </a:ext>
            </a:extLst>
          </p:cNvPr>
          <p:cNvCxnSpPr>
            <a:cxnSpLocks/>
          </p:cNvCxnSpPr>
          <p:nvPr/>
        </p:nvCxnSpPr>
        <p:spPr>
          <a:xfrm>
            <a:off x="2483582" y="2000994"/>
            <a:ext cx="0" cy="209728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8F6F8B-8BC2-42A2-B4D6-BA0C5502529C}"/>
              </a:ext>
            </a:extLst>
          </p:cNvPr>
          <p:cNvSpPr txBox="1"/>
          <p:nvPr/>
        </p:nvSpPr>
        <p:spPr>
          <a:xfrm>
            <a:off x="2026382" y="172399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기준치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B2431B-4BAD-47F0-8C89-E4B4E6F8C692}"/>
              </a:ext>
            </a:extLst>
          </p:cNvPr>
          <p:cNvSpPr/>
          <p:nvPr/>
        </p:nvSpPr>
        <p:spPr>
          <a:xfrm>
            <a:off x="2716525" y="2331290"/>
            <a:ext cx="6156973" cy="1577346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AEE12-5F22-40E5-BBAA-32EEAEF99370}"/>
              </a:ext>
            </a:extLst>
          </p:cNvPr>
          <p:cNvSpPr txBox="1"/>
          <p:nvPr/>
        </p:nvSpPr>
        <p:spPr>
          <a:xfrm>
            <a:off x="2674095" y="2714884"/>
            <a:ext cx="6156973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하이브리드 추천 시스템</a:t>
            </a: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콘텐츠 기반 필터링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+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아이템 기반 협업 필터링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+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잠재 요인 협업 필터링 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30DD47-D619-46A5-835A-83BED14CE632}"/>
              </a:ext>
            </a:extLst>
          </p:cNvPr>
          <p:cNvSpPr/>
          <p:nvPr/>
        </p:nvSpPr>
        <p:spPr>
          <a:xfrm>
            <a:off x="203995" y="1621334"/>
            <a:ext cx="8737598" cy="2476941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37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DE694-EA89-4249-AB26-E99C6F806ED0}"/>
              </a:ext>
            </a:extLst>
          </p:cNvPr>
          <p:cNvSpPr txBox="1"/>
          <p:nvPr/>
        </p:nvSpPr>
        <p:spPr>
          <a:xfrm>
            <a:off x="3777215" y="2952495"/>
            <a:ext cx="1591158" cy="523220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사이소 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SWOT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분석 결과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9991C-9119-4885-A8BA-5D4AAF3D82D5}"/>
              </a:ext>
            </a:extLst>
          </p:cNvPr>
          <p:cNvSpPr txBox="1"/>
          <p:nvPr/>
        </p:nvSpPr>
        <p:spPr>
          <a:xfrm>
            <a:off x="203995" y="968087"/>
            <a:ext cx="8693415" cy="1507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SWOT </a:t>
            </a:r>
            <a:r>
              <a:rPr lang="ko-KR" altLang="en-US" sz="14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분석이란</a:t>
            </a:r>
            <a:r>
              <a:rPr lang="en-US" altLang="ko-KR" sz="1400" b="1" dirty="0">
                <a:solidFill>
                  <a:srgbClr val="222222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?</a:t>
            </a: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0" dirty="0">
                <a:solidFill>
                  <a:srgbClr val="202124"/>
                </a:solidFill>
                <a:effectLst/>
                <a:latin typeface="Apple SD Gothic Neo"/>
              </a:rPr>
              <a:t>SWOT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(Strength, Weakness, Opportunity, Threat) </a:t>
            </a:r>
            <a:r>
              <a:rPr lang="ko-KR" altLang="en-US" sz="1600" b="1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분석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내부 환경과 외부 환경 각각 요소를 바탕으로 </a:t>
            </a:r>
            <a:r>
              <a:rPr lang="ko-KR" altLang="en-US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현황을 분석하는 전략 수립 방법입니다</a:t>
            </a:r>
            <a:r>
              <a:rPr lang="en-US" altLang="ko-KR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i="0" dirty="0">
                <a:solidFill>
                  <a:srgbClr val="202124"/>
                </a:solidFill>
                <a:effectLst/>
                <a:latin typeface="Apple SD Gothic Neo"/>
              </a:rPr>
              <a:t>SWOT </a:t>
            </a:r>
            <a:r>
              <a:rPr lang="ko-KR" altLang="en-US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분석을 통해 </a:t>
            </a:r>
            <a:r>
              <a:rPr lang="en-US" altLang="ko-KR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202124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비즈니스가 지닌 잠재적</a:t>
            </a:r>
            <a:r>
              <a:rPr lang="ko-KR" altLang="en-US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가능성과 강점</a:t>
            </a:r>
            <a:r>
              <a:rPr lang="en-US" altLang="ko-KR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위험 요인 등을 발견할 수 있습니다</a:t>
            </a:r>
            <a:r>
              <a:rPr lang="en-US" altLang="ko-KR" sz="140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3FE693-6C0C-4AF9-AC96-396513D81ECF}"/>
              </a:ext>
            </a:extLst>
          </p:cNvPr>
          <p:cNvCxnSpPr>
            <a:cxnSpLocks/>
          </p:cNvCxnSpPr>
          <p:nvPr/>
        </p:nvCxnSpPr>
        <p:spPr>
          <a:xfrm>
            <a:off x="283082" y="1262556"/>
            <a:ext cx="1361758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2000">
                  <a:schemeClr val="accent1">
                    <a:lumMod val="45000"/>
                    <a:lumOff val="55000"/>
                  </a:schemeClr>
                </a:gs>
                <a:gs pos="32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4FB46F-1FA8-4F38-8409-F79FB4B76E02}"/>
              </a:ext>
            </a:extLst>
          </p:cNvPr>
          <p:cNvSpPr txBox="1"/>
          <p:nvPr/>
        </p:nvSpPr>
        <p:spPr>
          <a:xfrm>
            <a:off x="1921106" y="3512922"/>
            <a:ext cx="1257619" cy="81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STRENGTH</a:t>
            </a:r>
          </a:p>
          <a:p>
            <a:pPr algn="ctr"/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050" name="Picture 2" descr="사이소">
            <a:extLst>
              <a:ext uri="{FF2B5EF4-FFF2-40B4-BE49-F238E27FC236}">
                <a16:creationId xmlns:a16="http://schemas.microsoft.com/office/drawing/2014/main" id="{5F00970E-A820-4191-A495-120ACBF7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9" y="2855850"/>
            <a:ext cx="2381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167F8C-F507-4B9E-A553-83D6A1825225}"/>
              </a:ext>
            </a:extLst>
          </p:cNvPr>
          <p:cNvSpPr txBox="1"/>
          <p:nvPr/>
        </p:nvSpPr>
        <p:spPr>
          <a:xfrm>
            <a:off x="5966865" y="3527732"/>
            <a:ext cx="1518599" cy="56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WEAKNESS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1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0A7B8A-5C12-4358-BA09-2960E32E4687}"/>
              </a:ext>
            </a:extLst>
          </p:cNvPr>
          <p:cNvSpPr txBox="1"/>
          <p:nvPr/>
        </p:nvSpPr>
        <p:spPr>
          <a:xfrm>
            <a:off x="1664215" y="5788814"/>
            <a:ext cx="159115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OPPORTUNITY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056C90-F591-415A-81BE-A5B3DE5AADB8}"/>
              </a:ext>
            </a:extLst>
          </p:cNvPr>
          <p:cNvSpPr txBox="1"/>
          <p:nvPr/>
        </p:nvSpPr>
        <p:spPr>
          <a:xfrm>
            <a:off x="6152220" y="5756647"/>
            <a:ext cx="114490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THREAT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AE1F88-5F1F-409C-BD09-109F62664551}"/>
              </a:ext>
            </a:extLst>
          </p:cNvPr>
          <p:cNvSpPr txBox="1"/>
          <p:nvPr/>
        </p:nvSpPr>
        <p:spPr>
          <a:xfrm>
            <a:off x="652550" y="3929225"/>
            <a:ext cx="3749744" cy="1673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쇼핑몰이 지향하는 가치와 정체성이 뚜렷함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경상북도 특산물을 유통한다는 점에서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특수함을 지님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유통 과정을 단축하여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농특산물 유통 과정 혁신에</a:t>
            </a:r>
            <a:r>
              <a:rPr lang="en-US" altLang="ko-KR" sz="1400" dirty="0"/>
              <a:t> </a:t>
            </a:r>
            <a:r>
              <a:rPr lang="ko-KR" altLang="en-US" sz="1400" dirty="0"/>
              <a:t>기여함</a:t>
            </a:r>
            <a:endParaRPr lang="en-US" altLang="ko-KR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B8E6B8-1965-4F03-89CD-08EF69C35720}"/>
              </a:ext>
            </a:extLst>
          </p:cNvPr>
          <p:cNvSpPr/>
          <p:nvPr/>
        </p:nvSpPr>
        <p:spPr>
          <a:xfrm>
            <a:off x="623662" y="3856206"/>
            <a:ext cx="3732771" cy="1859589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8B509D-B515-4AA1-B4C4-DAE005D8D447}"/>
              </a:ext>
            </a:extLst>
          </p:cNvPr>
          <p:cNvSpPr txBox="1"/>
          <p:nvPr/>
        </p:nvSpPr>
        <p:spPr>
          <a:xfrm>
            <a:off x="4933802" y="3898100"/>
            <a:ext cx="3041645" cy="102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판매 품목 유형 간 불균형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업체 간 수익 불균형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한정된 루틴의 마케팅 방식 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E9D47B-8779-41B6-849B-AD8027C05B10}"/>
              </a:ext>
            </a:extLst>
          </p:cNvPr>
          <p:cNvSpPr/>
          <p:nvPr/>
        </p:nvSpPr>
        <p:spPr>
          <a:xfrm>
            <a:off x="4872176" y="3857723"/>
            <a:ext cx="3732771" cy="1859589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1DD52-C8D3-4006-AE80-F50F54F21C32}"/>
              </a:ext>
            </a:extLst>
          </p:cNvPr>
          <p:cNvSpPr txBox="1"/>
          <p:nvPr/>
        </p:nvSpPr>
        <p:spPr>
          <a:xfrm>
            <a:off x="623662" y="6282744"/>
            <a:ext cx="3677854" cy="16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코로나 </a:t>
            </a:r>
            <a:r>
              <a:rPr lang="en-US" altLang="ko-KR" sz="1400" dirty="0"/>
              <a:t>19</a:t>
            </a:r>
            <a:r>
              <a:rPr lang="ko-KR" altLang="en-US" sz="1400" dirty="0"/>
              <a:t>로 인한 온라인 식품 쇼핑몰의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주목도 증가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탄탄히 구축되어 있는 사이트 및 </a:t>
            </a:r>
            <a:r>
              <a:rPr lang="en-US" altLang="ko-KR" sz="1400" dirty="0"/>
              <a:t>SNS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개인 맞춤형 추천 서비스 도입을 통한 수익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증대 및 이용자 만족도 향상 기대</a:t>
            </a:r>
            <a:endParaRPr lang="en-US" altLang="ko-KR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7389D9-A360-4F01-BBD7-E5882DA13CE3}"/>
              </a:ext>
            </a:extLst>
          </p:cNvPr>
          <p:cNvSpPr/>
          <p:nvPr/>
        </p:nvSpPr>
        <p:spPr>
          <a:xfrm>
            <a:off x="623662" y="6173998"/>
            <a:ext cx="3732770" cy="2495436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CF905C-D8BA-4E75-A1DA-B9128CF72112}"/>
              </a:ext>
            </a:extLst>
          </p:cNvPr>
          <p:cNvSpPr txBox="1"/>
          <p:nvPr/>
        </p:nvSpPr>
        <p:spPr>
          <a:xfrm>
            <a:off x="4810026" y="6099320"/>
            <a:ext cx="3732769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사이트 운영 방식은 이용자들의 선택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범위를 한정 시킴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이용자들의 흥미 감소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사이트 이용 지속 기간 감소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잠재 고객 확보 어려움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종류</a:t>
            </a:r>
            <a:r>
              <a:rPr lang="en-US" altLang="ko-KR" sz="1400" dirty="0"/>
              <a:t>, </a:t>
            </a:r>
            <a:r>
              <a:rPr lang="ko-KR" altLang="en-US" sz="1400" dirty="0"/>
              <a:t>가격 면에서 타 쇼핑몰에 비한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강점을 확보하기 어려운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사이트 지속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가능성 위협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F55A35-A24D-48A2-A680-194EF74E054C}"/>
              </a:ext>
            </a:extLst>
          </p:cNvPr>
          <p:cNvSpPr/>
          <p:nvPr/>
        </p:nvSpPr>
        <p:spPr>
          <a:xfrm>
            <a:off x="4844399" y="6149758"/>
            <a:ext cx="3760548" cy="2519679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D8AEAD-A33D-4870-BA26-A24B13080C66}"/>
              </a:ext>
            </a:extLst>
          </p:cNvPr>
          <p:cNvCxnSpPr/>
          <p:nvPr/>
        </p:nvCxnSpPr>
        <p:spPr>
          <a:xfrm>
            <a:off x="4899077" y="6938907"/>
            <a:ext cx="22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5854C86-2B9E-4661-A796-E8A636141079}"/>
              </a:ext>
            </a:extLst>
          </p:cNvPr>
          <p:cNvCxnSpPr/>
          <p:nvPr/>
        </p:nvCxnSpPr>
        <p:spPr>
          <a:xfrm>
            <a:off x="4900300" y="7279356"/>
            <a:ext cx="22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4B19620-0312-4FC1-8A1A-FF885E271AA6}"/>
              </a:ext>
            </a:extLst>
          </p:cNvPr>
          <p:cNvCxnSpPr/>
          <p:nvPr/>
        </p:nvCxnSpPr>
        <p:spPr>
          <a:xfrm>
            <a:off x="4893715" y="7594568"/>
            <a:ext cx="22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76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2946828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 행동 양식 데이터 수집 방안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841251"/>
            <a:ext cx="8737598" cy="5527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이용자 개인 맞춤형 식품 추천 서비스는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 평점 데이터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수집을 통해 성능을 개선할 수 있습니다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해당 데이터 분석에서는 상품에 대한 고객의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선호도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데이터를 상품의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조회수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판매수량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 parameter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이용하여 구했습니다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조회수와 판매수량 간의 상관관계를 살펴볼 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parameter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고객들의 선호도를 어느정도 뒷받침하고 있다고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볼 수 있으나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각 식품에 대한 고객이 상품에 대한 후기와 평점을 남길 수 있는 기능을 추가적으로 구현한다면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사용자</a:t>
            </a:r>
            <a:r>
              <a:rPr lang="en-US" altLang="ko-KR" sz="1400" kern="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행동양식 데이터를 보다 다양한 관점에서 해석할 수 있게 될 것입니다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따라서 상품 후기 및 평점 기능을 활성화하기</a:t>
            </a:r>
            <a:r>
              <a:rPr lang="en-US" altLang="ko-KR" sz="1400" kern="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위해 쇼핑몰 모바일 어플리케이션에 후기와 평점 안내 팝업창을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띄우거나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후기 및 평점을 남길 경우 쿠폰을 지급하는 이벤트를 진행하면 좋을 것 같습니다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* 평점 이벤트 </a:t>
            </a:r>
            <a:r>
              <a:rPr lang="ko-KR" altLang="en-US" sz="1200" kern="0" spc="0" dirty="0" err="1">
                <a:solidFill>
                  <a:schemeClr val="bg2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팝업창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예시 이미지 </a:t>
            </a:r>
            <a:endParaRPr lang="en-US" altLang="ko-KR" sz="1200" kern="0" spc="0" dirty="0">
              <a:solidFill>
                <a:schemeClr val="bg2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3C3832-0F81-4CE5-A4F3-15891DE2A8B9}"/>
              </a:ext>
            </a:extLst>
          </p:cNvPr>
          <p:cNvSpPr/>
          <p:nvPr/>
        </p:nvSpPr>
        <p:spPr>
          <a:xfrm>
            <a:off x="203995" y="1621334"/>
            <a:ext cx="8737598" cy="5804035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1AD4EDA-54ED-47FF-A8A6-8EAF247F4F69}"/>
              </a:ext>
            </a:extLst>
          </p:cNvPr>
          <p:cNvSpPr/>
          <p:nvPr/>
        </p:nvSpPr>
        <p:spPr>
          <a:xfrm>
            <a:off x="774305" y="5199965"/>
            <a:ext cx="7389194" cy="1759206"/>
          </a:xfrm>
          <a:prstGeom prst="flowChartAlternateProcess">
            <a:avLst/>
          </a:prstGeom>
          <a:solidFill>
            <a:srgbClr val="EEF3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03CBA-606C-4BF3-B807-D4CD40953AA8}"/>
              </a:ext>
            </a:extLst>
          </p:cNvPr>
          <p:cNvSpPr txBox="1"/>
          <p:nvPr/>
        </p:nvSpPr>
        <p:spPr>
          <a:xfrm>
            <a:off x="2118425" y="5354201"/>
            <a:ext cx="6251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95C53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‘</a:t>
            </a:r>
            <a:r>
              <a:rPr lang="ko-KR" altLang="en-US" sz="1600" dirty="0" err="1">
                <a:solidFill>
                  <a:srgbClr val="795C53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김철순</a:t>
            </a:r>
            <a:r>
              <a:rPr lang="en-US" altLang="ko-KR" sz="1600" dirty="0">
                <a:solidFill>
                  <a:srgbClr val="795C53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’</a:t>
            </a:r>
            <a:r>
              <a:rPr lang="ko-KR" altLang="en-US" sz="1600" dirty="0">
                <a:solidFill>
                  <a:srgbClr val="795C53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795C53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고객님 </a:t>
            </a:r>
            <a:r>
              <a:rPr lang="en-US" altLang="ko-KR" sz="1600" dirty="0">
                <a:solidFill>
                  <a:srgbClr val="795C53"/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  <a:r>
              <a:rPr lang="en-US" altLang="ko-KR" sz="1600" dirty="0">
                <a:solidFill>
                  <a:srgbClr val="795C5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600" dirty="0">
                <a:solidFill>
                  <a:srgbClr val="795C53"/>
                </a:solidFill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“</a:t>
            </a:r>
            <a:r>
              <a:rPr lang="en-US" altLang="ko-KR" sz="1600" b="1" i="0" dirty="0">
                <a:solidFill>
                  <a:srgbClr val="795C53"/>
                </a:solidFill>
                <a:effectLst/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[</a:t>
            </a:r>
            <a:r>
              <a:rPr lang="ko-KR" altLang="en-US" sz="1600" b="1" i="0" dirty="0" err="1">
                <a:solidFill>
                  <a:srgbClr val="795C53"/>
                </a:solidFill>
                <a:effectLst/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달산마을</a:t>
            </a:r>
            <a:r>
              <a:rPr lang="en-US" altLang="ko-KR" sz="1600" b="1" i="0" dirty="0">
                <a:solidFill>
                  <a:srgbClr val="795C53"/>
                </a:solidFill>
                <a:effectLst/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]</a:t>
            </a:r>
            <a:r>
              <a:rPr lang="ko-KR" altLang="en-US" sz="1600" b="1" i="0" dirty="0" err="1">
                <a:solidFill>
                  <a:srgbClr val="795C53"/>
                </a:solidFill>
                <a:effectLst/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햇</a:t>
            </a:r>
            <a:r>
              <a:rPr lang="ko-KR" altLang="en-US" sz="1600" b="1" i="0" dirty="0">
                <a:solidFill>
                  <a:srgbClr val="795C53"/>
                </a:solidFill>
                <a:effectLst/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복숭아 </a:t>
            </a:r>
            <a:r>
              <a:rPr lang="en-US" altLang="ko-KR" sz="1600" b="1" i="0" dirty="0">
                <a:solidFill>
                  <a:srgbClr val="795C53"/>
                </a:solidFill>
                <a:effectLst/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3kg.5kg” </a:t>
            </a:r>
            <a:r>
              <a:rPr lang="ko-KR" altLang="en-US" sz="16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상품은 어떠셨나요</a:t>
            </a:r>
            <a:r>
              <a:rPr lang="en-US" altLang="ko-KR" sz="16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 </a:t>
            </a:r>
          </a:p>
          <a:p>
            <a:endParaRPr lang="en-US" altLang="ko-KR" sz="1400" dirty="0">
              <a:solidFill>
                <a:srgbClr val="795C53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4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  </a:t>
            </a:r>
            <a:r>
              <a:rPr lang="ko-KR" altLang="en-US" sz="14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 상품에 대한 평점</a:t>
            </a:r>
            <a:r>
              <a:rPr lang="en-US" altLang="ko-KR" sz="14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</a:p>
          <a:p>
            <a:endParaRPr lang="en-US" altLang="ko-KR" sz="1400" dirty="0">
              <a:solidFill>
                <a:srgbClr val="795C53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endParaRPr lang="en-US" altLang="ko-KR" sz="1400" dirty="0">
              <a:solidFill>
                <a:srgbClr val="795C53"/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</a:p>
          <a:p>
            <a:r>
              <a:rPr lang="ko-KR" altLang="en-US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                                     지금 평점을 </a:t>
            </a:r>
            <a:r>
              <a:rPr lang="ko-KR" altLang="en-US" sz="1200" i="0" dirty="0" err="1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남겨주시면</a:t>
            </a:r>
            <a:r>
              <a:rPr lang="ko-KR" altLang="en-US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en-US" altLang="ko-KR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‘10% </a:t>
            </a:r>
            <a:r>
              <a:rPr lang="ko-KR" altLang="en-US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할인 쿠폰</a:t>
            </a:r>
            <a:r>
              <a:rPr lang="en-US" altLang="ko-KR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’</a:t>
            </a:r>
            <a:r>
              <a:rPr lang="ko-KR" altLang="en-US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을 드립니다</a:t>
            </a:r>
            <a:r>
              <a:rPr lang="en-US" altLang="ko-KR" sz="1200" i="0" dirty="0">
                <a:solidFill>
                  <a:srgbClr val="795C53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!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B23F831-5DF4-490C-9B5B-7F03FE8E31D7}"/>
              </a:ext>
            </a:extLst>
          </p:cNvPr>
          <p:cNvSpPr/>
          <p:nvPr/>
        </p:nvSpPr>
        <p:spPr>
          <a:xfrm>
            <a:off x="980503" y="5354201"/>
            <a:ext cx="1123720" cy="113473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sx="99000" sy="99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C5FB4D-587D-4522-95A3-BBE3BE4E5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09" y="5780172"/>
            <a:ext cx="1619480" cy="348896"/>
          </a:xfrm>
          <a:prstGeom prst="rect">
            <a:avLst/>
          </a:prstGeom>
          <a:effectLst>
            <a:outerShdw blurRad="50800" dist="38100" dir="5400000" sx="96000" sy="96000" algn="t" rotWithShape="0">
              <a:prstClr val="black">
                <a:alpha val="12000"/>
              </a:prstClr>
            </a:outerShdw>
          </a:effec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838690D-9E15-4C12-ADEE-4F751DF3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27" y="6259656"/>
            <a:ext cx="1365126" cy="621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12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317820"/>
            <a:ext cx="2858693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 행동 양식 데이터 수집 방안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841251"/>
            <a:ext cx="8737598" cy="717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또한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신규 가입자로부터 몇가지 데이터를 얻어 사용자 행동양식 데이터를 추가적으로 수집할 수 있습니다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spc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chemeClr val="bg2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</a:t>
            </a:r>
            <a:r>
              <a:rPr lang="ko-KR" altLang="en-US" sz="1200" kern="0" spc="0" dirty="0">
                <a:solidFill>
                  <a:schemeClr val="bg2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* 신규 가입자 관심 분야 수집 페이지 예시 이미지</a:t>
            </a:r>
            <a:endParaRPr lang="ko-KR" altLang="en-US" sz="1200" kern="0" spc="0" dirty="0">
              <a:solidFill>
                <a:schemeClr val="bg2">
                  <a:lumMod val="50000"/>
                </a:schemeClr>
              </a:solidFill>
              <a:effectLst/>
              <a:latin typeface="함초롬바탕" panose="02030604000101010101" pitchFamily="18" charset="-128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37490" marR="0" indent="-23749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3C3832-0F81-4CE5-A4F3-15891DE2A8B9}"/>
              </a:ext>
            </a:extLst>
          </p:cNvPr>
          <p:cNvSpPr/>
          <p:nvPr/>
        </p:nvSpPr>
        <p:spPr>
          <a:xfrm>
            <a:off x="203995" y="1759138"/>
            <a:ext cx="8737598" cy="5281742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AD4EDA-54ED-47FF-A8A6-8EAF247F4F69}"/>
              </a:ext>
            </a:extLst>
          </p:cNvPr>
          <p:cNvSpPr/>
          <p:nvPr/>
        </p:nvSpPr>
        <p:spPr>
          <a:xfrm>
            <a:off x="487098" y="2307325"/>
            <a:ext cx="5858618" cy="4306835"/>
          </a:xfrm>
          <a:prstGeom prst="rect">
            <a:avLst/>
          </a:prstGeom>
          <a:solidFill>
            <a:srgbClr val="FAF4EC"/>
          </a:solidFill>
          <a:ln>
            <a:noFill/>
          </a:ln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E5C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03CBA-606C-4BF3-B807-D4CD40953AA8}"/>
              </a:ext>
            </a:extLst>
          </p:cNvPr>
          <p:cNvSpPr txBox="1"/>
          <p:nvPr/>
        </p:nvSpPr>
        <p:spPr>
          <a:xfrm>
            <a:off x="601214" y="2443787"/>
            <a:ext cx="555721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어떤 상품을 찾고 </a:t>
            </a:r>
            <a:r>
              <a:rPr lang="ko-KR" altLang="en-US" sz="1400" dirty="0" err="1"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계신가요</a:t>
            </a:r>
            <a:r>
              <a:rPr lang="en-US" altLang="ko-KR" sz="1400" dirty="0"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고객님의 관심사를 바탕으로 고객님께 맞춤형 상품을 추천해드립니다</a:t>
            </a:r>
            <a:r>
              <a:rPr lang="en-US" altLang="ko-KR" sz="1400" dirty="0"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.</a:t>
            </a:r>
            <a:r>
              <a:rPr lang="ko-KR" altLang="en-US" sz="1400" dirty="0">
                <a:latin typeface="나눔스퀘어라운드 Bold" panose="020B0600000101010101" pitchFamily="34" charset="-127"/>
                <a:ea typeface="나눔스퀘어라운드 Bold" panose="020B0600000101010101" pitchFamily="34" charset="-127"/>
              </a:rPr>
              <a:t> </a:t>
            </a:r>
            <a:endParaRPr lang="en-US" altLang="ko-KR" sz="1400" dirty="0"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쌀</a:t>
            </a:r>
            <a:r>
              <a:rPr lang="en-US" altLang="ko-KR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잡곡 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과일류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채소류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견과류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축산물</a:t>
            </a:r>
            <a:r>
              <a:rPr lang="ko-KR" altLang="en-US" sz="14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 </a:t>
            </a:r>
            <a:r>
              <a:rPr lang="en-US" altLang="ko-KR" sz="14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- </a:t>
            </a:r>
            <a:r>
              <a:rPr lang="ko-KR" altLang="en-US" sz="14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한우</a:t>
            </a:r>
            <a:r>
              <a:rPr lang="en-US" altLang="ko-KR" sz="14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돈육</a:t>
            </a:r>
            <a:r>
              <a:rPr lang="en-US" altLang="ko-KR" sz="14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닭고기</a:t>
            </a:r>
            <a:endParaRPr lang="en-US" altLang="ko-KR" sz="1400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계란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수산물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 err="1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액젓</a:t>
            </a:r>
            <a:r>
              <a:rPr lang="en-US" altLang="ko-KR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젓갈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꿀</a:t>
            </a:r>
            <a:r>
              <a:rPr lang="en-US" altLang="ko-KR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홍삼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endParaRPr lang="en-US" altLang="ko-KR" sz="1400" dirty="0"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endParaRPr lang="en-US" altLang="ko-KR" sz="1400" dirty="0"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  <a:p>
            <a:pPr marL="171450" indent="-171450">
              <a:buFont typeface="Calibri" panose="020F0502020204030204" pitchFamily="34" charset="0"/>
              <a:buChar char="□"/>
            </a:pPr>
            <a:endParaRPr lang="en-US" altLang="ko-KR" sz="1400" dirty="0">
              <a:latin typeface="나눔스퀘어라운드 Bold" panose="020B0600000101010101" pitchFamily="34" charset="-127"/>
              <a:ea typeface="나눔스퀘어라운드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34C41-F650-41EE-819E-0737EB09FD73}"/>
              </a:ext>
            </a:extLst>
          </p:cNvPr>
          <p:cNvSpPr txBox="1"/>
          <p:nvPr/>
        </p:nvSpPr>
        <p:spPr>
          <a:xfrm>
            <a:off x="3037732" y="3438874"/>
            <a:ext cx="3214341" cy="3257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차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김치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 err="1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장류</a:t>
            </a: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 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- </a:t>
            </a:r>
            <a:r>
              <a:rPr lang="ko-KR" altLang="en-US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된장</a:t>
            </a:r>
            <a:r>
              <a:rPr lang="en-US" altLang="ko-KR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청국장</a:t>
            </a:r>
            <a:r>
              <a:rPr lang="en-US" altLang="ko-KR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고추장</a:t>
            </a:r>
            <a:r>
              <a:rPr lang="en-US" altLang="ko-KR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양념류</a:t>
            </a:r>
            <a:r>
              <a:rPr lang="en-US" altLang="ko-KR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참기름</a:t>
            </a:r>
            <a:r>
              <a:rPr lang="en-US" altLang="ko-KR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들기름</a:t>
            </a:r>
            <a:r>
              <a:rPr lang="en-US" altLang="ko-KR" sz="11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100" dirty="0" err="1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간장류</a:t>
            </a:r>
            <a:endParaRPr lang="en-US" altLang="ko-KR" sz="1100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주류</a:t>
            </a:r>
            <a:r>
              <a:rPr lang="en-US" altLang="ko-KR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전통주류</a:t>
            </a:r>
            <a:r>
              <a:rPr lang="en-US" altLang="ko-KR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와인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특산물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가공식품</a:t>
            </a:r>
            <a:r>
              <a:rPr lang="en-US" altLang="ko-KR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– </a:t>
            </a:r>
            <a:r>
              <a:rPr lang="ko-KR" altLang="en-US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원액</a:t>
            </a:r>
            <a:r>
              <a:rPr lang="en-US" altLang="ko-KR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청</a:t>
            </a:r>
            <a:r>
              <a:rPr lang="en-US" altLang="ko-KR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음료</a:t>
            </a:r>
            <a:r>
              <a:rPr lang="en-US" altLang="ko-KR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200" dirty="0" err="1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과일말랭이</a:t>
            </a:r>
            <a:r>
              <a:rPr lang="en-US" altLang="ko-KR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/</a:t>
            </a:r>
            <a:r>
              <a:rPr lang="ko-KR" altLang="en-US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칩</a:t>
            </a:r>
            <a:r>
              <a:rPr lang="en-US" altLang="ko-KR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면류</a:t>
            </a:r>
            <a:r>
              <a:rPr lang="en-US" altLang="ko-KR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, </a:t>
            </a:r>
            <a:r>
              <a:rPr lang="ko-KR" altLang="en-US" sz="1200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가루식품류</a:t>
            </a:r>
            <a:endParaRPr lang="en-US" altLang="ko-KR" sz="1200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Calibri" panose="020F0502020204030204" pitchFamily="34" charset="0"/>
              <a:buChar char="□"/>
            </a:pPr>
            <a:r>
              <a:rPr lang="ko-KR" altLang="en-US" sz="1400" b="1" dirty="0">
                <a:latin typeface="나눔스퀘어라운드 Light" panose="020B0600000101010101" pitchFamily="34" charset="-127"/>
                <a:ea typeface="나눔스퀘어라운드 Light" panose="020B0600000101010101" pitchFamily="34" charset="-127"/>
              </a:rPr>
              <a:t>기타</a:t>
            </a:r>
            <a:endParaRPr lang="en-US" altLang="ko-KR" sz="1400" b="1" dirty="0">
              <a:latin typeface="나눔스퀘어라운드 Light" panose="020B0600000101010101" pitchFamily="34" charset="-127"/>
              <a:ea typeface="나눔스퀘어라운드 Light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7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038186"/>
            <a:ext cx="132735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기타 활용방안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500149"/>
            <a:ext cx="8737598" cy="193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식품 추천 서비스를 기반으로 추천된 맞춤형 식품 외에도 상품 데이터를 추가적으로 활용하여 다양한 추천 카테고리를 개설할 수 있습니다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이처럼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여러 개의 카테고리로 구성된 추천 식품 리스트를 구성한다면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평점 데이터 뿐만 아니라 사용자 행동양식 데이터를 더욱 다양한 관점에서 해석할 수 있게 된다는 점에서 장점이 있습니다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800" kern="0" spc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24940D-F78E-46FE-94AB-08A971BBBBFF}"/>
              </a:ext>
            </a:extLst>
          </p:cNvPr>
          <p:cNvSpPr/>
          <p:nvPr/>
        </p:nvSpPr>
        <p:spPr>
          <a:xfrm>
            <a:off x="203995" y="1442867"/>
            <a:ext cx="8737598" cy="1900375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8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038186"/>
            <a:ext cx="1327350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기타 활용방안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406365"/>
            <a:ext cx="8737598" cy="620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#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핫 트렌드 실시간 인기상품                             </a:t>
            </a: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 #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수요일 </a:t>
            </a:r>
            <a:r>
              <a:rPr lang="ko-KR" altLang="en-US" sz="16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특가전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 할인 상품</a:t>
            </a: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7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# ‘</a:t>
            </a:r>
            <a:r>
              <a:rPr lang="ko-KR" altLang="en-US" sz="16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김철순</a:t>
            </a: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’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님이 구매하신 </a:t>
            </a:r>
            <a:r>
              <a:rPr lang="en-US" altLang="ko-KR" sz="1600" b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600" b="0" dirty="0" err="1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구릿뜰농원</a:t>
            </a:r>
            <a:r>
              <a:rPr lang="en-US" altLang="ko-KR" sz="1600" b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 </a:t>
            </a:r>
            <a:r>
              <a:rPr lang="ko-KR" altLang="en-US" sz="1600" b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건시</a:t>
            </a:r>
            <a:r>
              <a:rPr lang="en-US" altLang="ko-KR" sz="1600" b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sz="1600" b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호 </a:t>
            </a:r>
            <a:r>
              <a:rPr lang="en-US" altLang="ko-KR" sz="1600" b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24</a:t>
            </a:r>
            <a:r>
              <a:rPr lang="ko-KR" altLang="en-US" sz="1600" b="0" dirty="0"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상품과 유사한 상품     </a:t>
            </a: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2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# ‘</a:t>
            </a:r>
            <a:r>
              <a:rPr lang="ko-KR" altLang="en-US" sz="16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김철순</a:t>
            </a: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’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님을 위해 준비했어요</a:t>
            </a: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!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스페셜 추천 상품</a:t>
            </a: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 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#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코로나 </a:t>
            </a:r>
            <a:r>
              <a:rPr lang="en-US" altLang="ko-KR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19 </a:t>
            </a:r>
            <a:r>
              <a:rPr lang="ko-KR" altLang="en-US" sz="1600" kern="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유통 피해 농특산품 특별 </a:t>
            </a:r>
            <a:r>
              <a:rPr lang="ko-KR" altLang="en-US" sz="1600" kern="1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Times New Roman" panose="02020603050405020304" pitchFamily="18" charset="0"/>
              </a:rPr>
              <a:t>판매전</a:t>
            </a: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600" kern="100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24940D-F78E-46FE-94AB-08A971BBBBFF}"/>
              </a:ext>
            </a:extLst>
          </p:cNvPr>
          <p:cNvSpPr/>
          <p:nvPr/>
        </p:nvSpPr>
        <p:spPr>
          <a:xfrm>
            <a:off x="203995" y="1442867"/>
            <a:ext cx="8737598" cy="7292342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과일이(가) 표시된 사진&#10;&#10;자동 생성된 설명">
            <a:extLst>
              <a:ext uri="{FF2B5EF4-FFF2-40B4-BE49-F238E27FC236}">
                <a16:creationId xmlns:a16="http://schemas.microsoft.com/office/drawing/2014/main" id="{CFCDD966-CC3D-4B6A-8487-C14C3B4F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8" y="1837152"/>
            <a:ext cx="3899874" cy="1324707"/>
          </a:xfrm>
          <a:prstGeom prst="rect">
            <a:avLst/>
          </a:prstGeom>
        </p:spPr>
      </p:pic>
      <p:pic>
        <p:nvPicPr>
          <p:cNvPr id="9" name="그림 8" descr="텍스트, 과일이(가) 표시된 사진&#10;&#10;자동 생성된 설명">
            <a:extLst>
              <a:ext uri="{FF2B5EF4-FFF2-40B4-BE49-F238E27FC236}">
                <a16:creationId xmlns:a16="http://schemas.microsoft.com/office/drawing/2014/main" id="{24083434-A1EC-440E-A9CF-31530A83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94" y="1837152"/>
            <a:ext cx="3899874" cy="1324707"/>
          </a:xfrm>
          <a:prstGeom prst="rect">
            <a:avLst/>
          </a:prstGeom>
        </p:spPr>
      </p:pic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0E376DEC-4608-432C-951D-B598130B9712}"/>
              </a:ext>
            </a:extLst>
          </p:cNvPr>
          <p:cNvSpPr/>
          <p:nvPr/>
        </p:nvSpPr>
        <p:spPr>
          <a:xfrm>
            <a:off x="4712676" y="1899413"/>
            <a:ext cx="874207" cy="864270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76F4A-EDEE-4A47-82C5-4BC566400817}"/>
              </a:ext>
            </a:extLst>
          </p:cNvPr>
          <p:cNvSpPr/>
          <p:nvPr/>
        </p:nvSpPr>
        <p:spPr>
          <a:xfrm>
            <a:off x="4679897" y="2798984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그랑농원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직접재배 자연 그대로 사과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100%...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26,800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2691814-23C1-411B-8D7F-FED5420F19CC}"/>
              </a:ext>
            </a:extLst>
          </p:cNvPr>
          <p:cNvSpPr/>
          <p:nvPr/>
        </p:nvSpPr>
        <p:spPr>
          <a:xfrm>
            <a:off x="5619660" y="1899413"/>
            <a:ext cx="874207" cy="864270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A86C83-9CC6-48E0-85EE-7053147F237F}"/>
              </a:ext>
            </a:extLst>
          </p:cNvPr>
          <p:cNvSpPr/>
          <p:nvPr/>
        </p:nvSpPr>
        <p:spPr>
          <a:xfrm>
            <a:off x="5554104" y="2801302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울릉도참섬지기</a:t>
            </a:r>
            <a:r>
              <a:rPr lang="ko-KR" altLang="en-US" sz="5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삶은부지갱이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300g…</a:t>
            </a:r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43,000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55EB2E8-D206-4DE2-B0B8-587CFA99CA81}"/>
              </a:ext>
            </a:extLst>
          </p:cNvPr>
          <p:cNvSpPr/>
          <p:nvPr/>
        </p:nvSpPr>
        <p:spPr>
          <a:xfrm>
            <a:off x="6522731" y="1888123"/>
            <a:ext cx="922617" cy="900000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863FF0-C892-47DA-A8B2-3123DF14980D}"/>
              </a:ext>
            </a:extLst>
          </p:cNvPr>
          <p:cNvSpPr/>
          <p:nvPr/>
        </p:nvSpPr>
        <p:spPr>
          <a:xfrm>
            <a:off x="6522731" y="2797879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한돈 돼지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뒷고기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500g</a:t>
            </a:r>
          </a:p>
          <a:p>
            <a:pPr algn="ctr"/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3,800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C28FA41-5E0A-4AC7-84CB-60FF0AD9759F}"/>
              </a:ext>
            </a:extLst>
          </p:cNvPr>
          <p:cNvSpPr/>
          <p:nvPr/>
        </p:nvSpPr>
        <p:spPr>
          <a:xfrm>
            <a:off x="7462494" y="1886381"/>
            <a:ext cx="893753" cy="874155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D187FB-68C6-43B9-93F5-4D0D8242F43B}"/>
              </a:ext>
            </a:extLst>
          </p:cNvPr>
          <p:cNvSpPr/>
          <p:nvPr/>
        </p:nvSpPr>
        <p:spPr>
          <a:xfrm>
            <a:off x="7439165" y="2797038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해방풍</a:t>
            </a:r>
            <a:endParaRPr lang="en-US" altLang="ko-KR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5,000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pic>
        <p:nvPicPr>
          <p:cNvPr id="19" name="그림 18" descr="텍스트, 과일이(가) 표시된 사진&#10;&#10;자동 생성된 설명">
            <a:extLst>
              <a:ext uri="{FF2B5EF4-FFF2-40B4-BE49-F238E27FC236}">
                <a16:creationId xmlns:a16="http://schemas.microsoft.com/office/drawing/2014/main" id="{BA273BCE-BBAE-40D0-B2F7-F82D86AC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8" y="3557926"/>
            <a:ext cx="3899874" cy="1324707"/>
          </a:xfrm>
          <a:prstGeom prst="rect">
            <a:avLst/>
          </a:prstGeom>
        </p:spPr>
      </p:pic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9761F128-FF25-4B5B-A2F1-50742EBBBB38}"/>
              </a:ext>
            </a:extLst>
          </p:cNvPr>
          <p:cNvSpPr/>
          <p:nvPr/>
        </p:nvSpPr>
        <p:spPr>
          <a:xfrm>
            <a:off x="396110" y="3620187"/>
            <a:ext cx="874207" cy="864270"/>
          </a:xfrm>
          <a:prstGeom prst="flowChartConnector">
            <a:avLst/>
          </a:prstGeom>
          <a:blipFill dpi="0" rotWithShape="1">
            <a:blip r:embed="rId7"/>
            <a:srcRect/>
            <a:stretch>
              <a:fillRect t="-11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A0A53B-FB90-4AAF-8FB3-004B8BBC24C8}"/>
              </a:ext>
            </a:extLst>
          </p:cNvPr>
          <p:cNvSpPr/>
          <p:nvPr/>
        </p:nvSpPr>
        <p:spPr>
          <a:xfrm>
            <a:off x="396109" y="4531398"/>
            <a:ext cx="874207" cy="32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경원농원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상주곶감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건시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1.5kg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내외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(36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)...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60,000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1C0BE14A-40D0-4452-81F8-725AF79E815F}"/>
              </a:ext>
            </a:extLst>
          </p:cNvPr>
          <p:cNvSpPr/>
          <p:nvPr/>
        </p:nvSpPr>
        <p:spPr>
          <a:xfrm>
            <a:off x="1303094" y="3620187"/>
            <a:ext cx="874207" cy="864270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A25A68-CCFA-4DCB-A661-899D1BC3A130}"/>
              </a:ext>
            </a:extLst>
          </p:cNvPr>
          <p:cNvSpPr/>
          <p:nvPr/>
        </p:nvSpPr>
        <p:spPr>
          <a:xfrm>
            <a:off x="1237538" y="4522076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아이스홍시청도영농조합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아이스홍시개별포장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42,000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23B5B6AC-6AC7-4BBF-8FE0-458137DB4520}"/>
              </a:ext>
            </a:extLst>
          </p:cNvPr>
          <p:cNvSpPr/>
          <p:nvPr/>
        </p:nvSpPr>
        <p:spPr>
          <a:xfrm>
            <a:off x="2206165" y="3608897"/>
            <a:ext cx="922617" cy="900000"/>
          </a:xfrm>
          <a:prstGeom prst="flowChartConnector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464FB9-27A5-4FA3-9372-EC9A16C00831}"/>
              </a:ext>
            </a:extLst>
          </p:cNvPr>
          <p:cNvSpPr/>
          <p:nvPr/>
        </p:nvSpPr>
        <p:spPr>
          <a:xfrm>
            <a:off x="2206165" y="4518653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반건시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1.5kg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이상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개당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50-60g, 30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42,500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5E3017C4-E4DC-46A8-AD3D-E049789D4932}"/>
              </a:ext>
            </a:extLst>
          </p:cNvPr>
          <p:cNvSpPr/>
          <p:nvPr/>
        </p:nvSpPr>
        <p:spPr>
          <a:xfrm>
            <a:off x="3145928" y="3607155"/>
            <a:ext cx="893753" cy="874155"/>
          </a:xfrm>
          <a:prstGeom prst="flowChartConnector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51FFD-9867-4149-957B-EA53D92EE3D7}"/>
              </a:ext>
            </a:extLst>
          </p:cNvPr>
          <p:cNvSpPr/>
          <p:nvPr/>
        </p:nvSpPr>
        <p:spPr>
          <a:xfrm>
            <a:off x="3122599" y="4517812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대봉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반건시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곶감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1kg 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실속형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19,900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pic>
        <p:nvPicPr>
          <p:cNvPr id="29" name="그림 28" descr="텍스트, 과일이(가) 표시된 사진&#10;&#10;자동 생성된 설명">
            <a:extLst>
              <a:ext uri="{FF2B5EF4-FFF2-40B4-BE49-F238E27FC236}">
                <a16:creationId xmlns:a16="http://schemas.microsoft.com/office/drawing/2014/main" id="{235926EE-B3CA-4521-9760-891AC816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09" y="5229689"/>
            <a:ext cx="3899874" cy="1324707"/>
          </a:xfrm>
          <a:prstGeom prst="rect">
            <a:avLst/>
          </a:prstGeom>
        </p:spPr>
      </p:pic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CC2CDA1A-99EB-474A-B17A-9CD034E72D6F}"/>
              </a:ext>
            </a:extLst>
          </p:cNvPr>
          <p:cNvSpPr/>
          <p:nvPr/>
        </p:nvSpPr>
        <p:spPr>
          <a:xfrm>
            <a:off x="418791" y="5291950"/>
            <a:ext cx="874207" cy="864270"/>
          </a:xfrm>
          <a:prstGeom prst="flowChartConnector">
            <a:avLst/>
          </a:prstGeom>
          <a:blipFill dpi="0" rotWithShape="1">
            <a:blip r:embed="rId11"/>
            <a:srcRect/>
            <a:stretch>
              <a:fillRect t="-11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FDA53B-EC4D-4060-A79D-C9DE40D03E29}"/>
              </a:ext>
            </a:extLst>
          </p:cNvPr>
          <p:cNvSpPr/>
          <p:nvPr/>
        </p:nvSpPr>
        <p:spPr>
          <a:xfrm>
            <a:off x="418790" y="6203161"/>
            <a:ext cx="874207" cy="32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풍요로운농장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감시골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양파즙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박스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(100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봉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en-US" altLang="ko-KR" sz="500" b="1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45,000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669FAB80-00B0-4D27-8C35-59B03842E7B3}"/>
              </a:ext>
            </a:extLst>
          </p:cNvPr>
          <p:cNvSpPr/>
          <p:nvPr/>
        </p:nvSpPr>
        <p:spPr>
          <a:xfrm>
            <a:off x="1325775" y="5291950"/>
            <a:ext cx="874207" cy="864270"/>
          </a:xfrm>
          <a:prstGeom prst="flowChartConnector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024AD6-6484-43A4-A44A-9E0492E8110A}"/>
              </a:ext>
            </a:extLst>
          </p:cNvPr>
          <p:cNvSpPr/>
          <p:nvPr/>
        </p:nvSpPr>
        <p:spPr>
          <a:xfrm>
            <a:off x="1260219" y="6193839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청춘이삼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]100%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저온착즙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머루포도즙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50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포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35,000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6E07A407-81D5-4E27-B528-F158131A1264}"/>
              </a:ext>
            </a:extLst>
          </p:cNvPr>
          <p:cNvSpPr/>
          <p:nvPr/>
        </p:nvSpPr>
        <p:spPr>
          <a:xfrm>
            <a:off x="2228846" y="5280660"/>
            <a:ext cx="922617" cy="900000"/>
          </a:xfrm>
          <a:prstGeom prst="flowChartConnector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743408-7E1F-4BA8-BB7D-DEDF1E0CBA7E}"/>
              </a:ext>
            </a:extLst>
          </p:cNvPr>
          <p:cNvSpPr/>
          <p:nvPr/>
        </p:nvSpPr>
        <p:spPr>
          <a:xfrm>
            <a:off x="2228846" y="6201407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솔향기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친환경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홍감자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5Kg (150g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이하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18,000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634275E6-5FC3-4868-B6EF-A70CC89726CD}"/>
              </a:ext>
            </a:extLst>
          </p:cNvPr>
          <p:cNvSpPr/>
          <p:nvPr/>
        </p:nvSpPr>
        <p:spPr>
          <a:xfrm>
            <a:off x="3168609" y="5282065"/>
            <a:ext cx="893753" cy="874155"/>
          </a:xfrm>
          <a:prstGeom prst="flowChartConnector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273755-F049-436E-A645-4705258A773A}"/>
              </a:ext>
            </a:extLst>
          </p:cNvPr>
          <p:cNvSpPr/>
          <p:nvPr/>
        </p:nvSpPr>
        <p:spPr>
          <a:xfrm>
            <a:off x="3145280" y="6189575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소화푸드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서리태들깨가루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500g…</a:t>
            </a:r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15,400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pic>
        <p:nvPicPr>
          <p:cNvPr id="47" name="그림 46" descr="텍스트, 과일이(가) 표시된 사진&#10;&#10;자동 생성된 설명">
            <a:extLst>
              <a:ext uri="{FF2B5EF4-FFF2-40B4-BE49-F238E27FC236}">
                <a16:creationId xmlns:a16="http://schemas.microsoft.com/office/drawing/2014/main" id="{C17D5977-DC4D-4E8C-816D-4D8C6DC47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8" y="7213615"/>
            <a:ext cx="3899874" cy="1324707"/>
          </a:xfrm>
          <a:prstGeom prst="rect">
            <a:avLst/>
          </a:prstGeom>
        </p:spPr>
      </p:pic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19C86C69-0815-4150-BEC4-BE7D6931FE7D}"/>
              </a:ext>
            </a:extLst>
          </p:cNvPr>
          <p:cNvSpPr/>
          <p:nvPr/>
        </p:nvSpPr>
        <p:spPr>
          <a:xfrm>
            <a:off x="396110" y="7275876"/>
            <a:ext cx="874207" cy="864270"/>
          </a:xfrm>
          <a:prstGeom prst="flowChartConnector">
            <a:avLst/>
          </a:prstGeom>
          <a:blipFill dpi="0" rotWithShape="1">
            <a:blip r:embed="rId15"/>
            <a:srcRect/>
            <a:stretch>
              <a:fillRect t="-11000" b="-1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56CE46-7074-40DA-AF44-3F3C8D67F03F}"/>
              </a:ext>
            </a:extLst>
          </p:cNvPr>
          <p:cNvSpPr/>
          <p:nvPr/>
        </p:nvSpPr>
        <p:spPr>
          <a:xfrm>
            <a:off x="396109" y="8187087"/>
            <a:ext cx="874207" cy="32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★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유통피해특판전★울릉도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더덕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산더덕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)… </a:t>
            </a:r>
            <a:r>
              <a:rPr lang="en-US" altLang="ko-KR" sz="800" b="1" dirty="0">
                <a:solidFill>
                  <a:schemeClr val="tx1"/>
                </a:solidFill>
              </a:rPr>
              <a:t>34,800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4432AA39-3E9F-4791-AB33-E79D18E704B5}"/>
              </a:ext>
            </a:extLst>
          </p:cNvPr>
          <p:cNvSpPr/>
          <p:nvPr/>
        </p:nvSpPr>
        <p:spPr>
          <a:xfrm>
            <a:off x="1303094" y="7275876"/>
            <a:ext cx="874207" cy="864270"/>
          </a:xfrm>
          <a:prstGeom prst="flowChartConnector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F20CF1-76BB-48FB-AA05-34953DF3516D}"/>
              </a:ext>
            </a:extLst>
          </p:cNvPr>
          <p:cNvSpPr/>
          <p:nvPr/>
        </p:nvSpPr>
        <p:spPr>
          <a:xfrm>
            <a:off x="1237538" y="8177765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★유통피해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특판전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★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제일쇼핑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울릉도 명이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47,400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E5DE90E6-9C0D-4630-B1F9-0F1B4C8F9431}"/>
              </a:ext>
            </a:extLst>
          </p:cNvPr>
          <p:cNvSpPr/>
          <p:nvPr/>
        </p:nvSpPr>
        <p:spPr>
          <a:xfrm>
            <a:off x="2206165" y="7264586"/>
            <a:ext cx="922617" cy="900000"/>
          </a:xfrm>
          <a:prstGeom prst="flowChartConnector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78EC2DA-8090-43D3-9D23-CD24CA0388E5}"/>
              </a:ext>
            </a:extLst>
          </p:cNvPr>
          <p:cNvSpPr/>
          <p:nvPr/>
        </p:nvSpPr>
        <p:spPr>
          <a:xfrm>
            <a:off x="2206165" y="8185333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★유통피해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특판전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★ 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별고을참외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성주참외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19,800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A64ADF4F-ECCE-4622-B7F9-17A0952535AF}"/>
              </a:ext>
            </a:extLst>
          </p:cNvPr>
          <p:cNvSpPr/>
          <p:nvPr/>
        </p:nvSpPr>
        <p:spPr>
          <a:xfrm>
            <a:off x="3145928" y="7265991"/>
            <a:ext cx="893753" cy="874155"/>
          </a:xfrm>
          <a:prstGeom prst="flowChartConnector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01087B-520A-4B39-BDE1-59EBD7AB83AF}"/>
              </a:ext>
            </a:extLst>
          </p:cNvPr>
          <p:cNvSpPr/>
          <p:nvPr/>
        </p:nvSpPr>
        <p:spPr>
          <a:xfrm>
            <a:off x="3122599" y="8173501"/>
            <a:ext cx="939763" cy="35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★유통피해 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특판전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★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착한송이버섯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5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착한송이송향버섯</a:t>
            </a:r>
            <a:r>
              <a:rPr lang="ko-KR" altLang="en-US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일반형</a:t>
            </a:r>
            <a:r>
              <a:rPr lang="en-US" altLang="ko-KR" sz="5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endParaRPr lang="ko-KR" altLang="en-US" sz="5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11,900</a:t>
            </a:r>
            <a:r>
              <a:rPr lang="ko-KR" altLang="en-US" sz="800" b="1" dirty="0">
                <a:solidFill>
                  <a:schemeClr val="tx1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57466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960925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수익 구조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074" name="Picture 2" descr="Government icon, protest related vector illustration. | CanStock">
            <a:extLst>
              <a:ext uri="{FF2B5EF4-FFF2-40B4-BE49-F238E27FC236}">
                <a16:creationId xmlns:a16="http://schemas.microsoft.com/office/drawing/2014/main" id="{32C2CF23-652A-45BC-9F04-36C091053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7297181" y="3519810"/>
            <a:ext cx="1485947" cy="1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E7DF4F5-50A1-478E-BF2B-C08F48293E1F}"/>
              </a:ext>
            </a:extLst>
          </p:cNvPr>
          <p:cNvSpPr/>
          <p:nvPr/>
        </p:nvSpPr>
        <p:spPr>
          <a:xfrm>
            <a:off x="3733627" y="4967095"/>
            <a:ext cx="1678334" cy="1577346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reflection stA="52000" endPos="6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B845B-510E-4385-B979-7642A2C8C8F4}"/>
              </a:ext>
            </a:extLst>
          </p:cNvPr>
          <p:cNvSpPr txBox="1"/>
          <p:nvPr/>
        </p:nvSpPr>
        <p:spPr>
          <a:xfrm>
            <a:off x="3558513" y="5350689"/>
            <a:ext cx="2028562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이용자 개인 맞춤형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식품 추천 서비스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3076" name="Picture 4" descr="벡터 농부 남자 아이콘 남자에 대한 스톡 벡터 아트 및 기타 이미지 - iStock">
            <a:extLst>
              <a:ext uri="{FF2B5EF4-FFF2-40B4-BE49-F238E27FC236}">
                <a16:creationId xmlns:a16="http://schemas.microsoft.com/office/drawing/2014/main" id="{4CEA5F08-970E-47E9-95DA-77C169009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1" t="25133" r="24772" b="24745"/>
          <a:stretch/>
        </p:blipFill>
        <p:spPr bwMode="auto">
          <a:xfrm>
            <a:off x="582799" y="3569002"/>
            <a:ext cx="1357065" cy="13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nline shopping icon outline Royalty Free Vector Image">
            <a:extLst>
              <a:ext uri="{FF2B5EF4-FFF2-40B4-BE49-F238E27FC236}">
                <a16:creationId xmlns:a16="http://schemas.microsoft.com/office/drawing/2014/main" id="{DFCE1F5E-2398-4958-9857-313981287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79"/>
          <a:stretch/>
        </p:blipFill>
        <p:spPr bwMode="auto">
          <a:xfrm>
            <a:off x="3868406" y="2032748"/>
            <a:ext cx="1408776" cy="136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57164A-BBFF-4173-BE7E-E8BDCBA91390}"/>
              </a:ext>
            </a:extLst>
          </p:cNvPr>
          <p:cNvSpPr/>
          <p:nvPr/>
        </p:nvSpPr>
        <p:spPr>
          <a:xfrm>
            <a:off x="203995" y="1621334"/>
            <a:ext cx="8737598" cy="5848102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B58BCD-33F5-4F80-B542-305F34F31C52}"/>
              </a:ext>
            </a:extLst>
          </p:cNvPr>
          <p:cNvCxnSpPr>
            <a:cxnSpLocks/>
          </p:cNvCxnSpPr>
          <p:nvPr/>
        </p:nvCxnSpPr>
        <p:spPr>
          <a:xfrm flipH="1" flipV="1">
            <a:off x="1883077" y="4680835"/>
            <a:ext cx="1665744" cy="72626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E78D66-39B4-4EBE-853F-F45157549A59}"/>
              </a:ext>
            </a:extLst>
          </p:cNvPr>
          <p:cNvCxnSpPr>
            <a:cxnSpLocks/>
          </p:cNvCxnSpPr>
          <p:nvPr/>
        </p:nvCxnSpPr>
        <p:spPr>
          <a:xfrm>
            <a:off x="1928787" y="4599766"/>
            <a:ext cx="1728000" cy="72529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11DB8ED-C731-462E-B7DF-1D00AA8FAD27}"/>
              </a:ext>
            </a:extLst>
          </p:cNvPr>
          <p:cNvCxnSpPr>
            <a:cxnSpLocks/>
          </p:cNvCxnSpPr>
          <p:nvPr/>
        </p:nvCxnSpPr>
        <p:spPr>
          <a:xfrm flipV="1">
            <a:off x="4604407" y="3370669"/>
            <a:ext cx="0" cy="149369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77A4AE-81C1-4BAA-A31E-D5E91D753886}"/>
              </a:ext>
            </a:extLst>
          </p:cNvPr>
          <p:cNvCxnSpPr>
            <a:cxnSpLocks/>
          </p:cNvCxnSpPr>
          <p:nvPr/>
        </p:nvCxnSpPr>
        <p:spPr>
          <a:xfrm>
            <a:off x="4492487" y="3410425"/>
            <a:ext cx="0" cy="1453935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F67AD0-AECD-41FC-A000-2A835FFC4F9D}"/>
              </a:ext>
            </a:extLst>
          </p:cNvPr>
          <p:cNvCxnSpPr>
            <a:cxnSpLocks/>
          </p:cNvCxnSpPr>
          <p:nvPr/>
        </p:nvCxnSpPr>
        <p:spPr>
          <a:xfrm rot="-60000" flipH="1">
            <a:off x="5471652" y="4958765"/>
            <a:ext cx="1738284" cy="391924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72C0A3-0F64-4608-8909-9688C71B2D8C}"/>
              </a:ext>
            </a:extLst>
          </p:cNvPr>
          <p:cNvCxnSpPr>
            <a:cxnSpLocks/>
          </p:cNvCxnSpPr>
          <p:nvPr/>
        </p:nvCxnSpPr>
        <p:spPr>
          <a:xfrm rot="60000" flipV="1">
            <a:off x="5581756" y="5045236"/>
            <a:ext cx="1727025" cy="43920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66A5F2-4917-453A-AD43-FBC662720B7E}"/>
              </a:ext>
            </a:extLst>
          </p:cNvPr>
          <p:cNvSpPr/>
          <p:nvPr/>
        </p:nvSpPr>
        <p:spPr>
          <a:xfrm>
            <a:off x="1177336" y="5277977"/>
            <a:ext cx="1957384" cy="646331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A8E3DB-5379-40C3-B49D-E91B5ED82224}"/>
              </a:ext>
            </a:extLst>
          </p:cNvPr>
          <p:cNvSpPr txBox="1"/>
          <p:nvPr/>
        </p:nvSpPr>
        <p:spPr>
          <a:xfrm>
            <a:off x="408571" y="4838571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농산물 납품 주체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  <a:endParaRPr lang="ko-KR" altLang="en-US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047252-9C18-4719-9203-EB056350B131}"/>
              </a:ext>
            </a:extLst>
          </p:cNvPr>
          <p:cNvSpPr txBox="1"/>
          <p:nvPr/>
        </p:nvSpPr>
        <p:spPr>
          <a:xfrm>
            <a:off x="3768727" y="1851514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농산물 유통 주체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  <a:endParaRPr lang="ko-KR" altLang="en-US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81D42E-4D59-47BF-8910-F128B2182EF6}"/>
              </a:ext>
            </a:extLst>
          </p:cNvPr>
          <p:cNvSpPr txBox="1"/>
          <p:nvPr/>
        </p:nvSpPr>
        <p:spPr>
          <a:xfrm>
            <a:off x="7104340" y="4977451"/>
            <a:ext cx="1893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1400" b="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농림축산식품부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]</a:t>
            </a:r>
            <a:endParaRPr lang="ko-KR" altLang="en-US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9F47A-49E9-43E4-B499-0351ED1461C7}"/>
              </a:ext>
            </a:extLst>
          </p:cNvPr>
          <p:cNvSpPr txBox="1"/>
          <p:nvPr/>
        </p:nvSpPr>
        <p:spPr>
          <a:xfrm>
            <a:off x="1175279" y="5275281"/>
            <a:ext cx="193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고객층 확대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사용자 데이터를 바탕으로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맞춤형 솔루션 제공</a:t>
            </a:r>
            <a:endParaRPr lang="en-US" altLang="ko-KR" sz="12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DBD4779-EB18-4325-A306-DE1F3F9466C0}"/>
              </a:ext>
            </a:extLst>
          </p:cNvPr>
          <p:cNvSpPr/>
          <p:nvPr/>
        </p:nvSpPr>
        <p:spPr>
          <a:xfrm>
            <a:off x="2572890" y="4305942"/>
            <a:ext cx="1095440" cy="545223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E3E73-9914-44D0-BB86-499E77AD75CD}"/>
              </a:ext>
            </a:extLst>
          </p:cNvPr>
          <p:cNvSpPr txBox="1"/>
          <p:nvPr/>
        </p:nvSpPr>
        <p:spPr>
          <a:xfrm>
            <a:off x="2625923" y="4368933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식품 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제공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9131D0A-851F-4D3A-A641-9A4392D2BF7A}"/>
              </a:ext>
            </a:extLst>
          </p:cNvPr>
          <p:cNvSpPr/>
          <p:nvPr/>
        </p:nvSpPr>
        <p:spPr>
          <a:xfrm>
            <a:off x="3025614" y="3523626"/>
            <a:ext cx="1408776" cy="545223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BF8270-D2E1-4816-A808-AB1E548CC7C5}"/>
              </a:ext>
            </a:extLst>
          </p:cNvPr>
          <p:cNvSpPr txBox="1"/>
          <p:nvPr/>
        </p:nvSpPr>
        <p:spPr>
          <a:xfrm>
            <a:off x="2967711" y="35781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서비스 사용료 지급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판매 데이터 제공</a:t>
            </a:r>
            <a:endParaRPr lang="en-US" altLang="ko-KR" sz="12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C809E6-F620-41DD-AB7C-5F370F8E8ECC}"/>
              </a:ext>
            </a:extLst>
          </p:cNvPr>
          <p:cNvSpPr/>
          <p:nvPr/>
        </p:nvSpPr>
        <p:spPr>
          <a:xfrm>
            <a:off x="4712971" y="3485670"/>
            <a:ext cx="1562382" cy="708800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6DD196-8EC9-44FC-8F3A-4AC8FF08780F}"/>
              </a:ext>
            </a:extLst>
          </p:cNvPr>
          <p:cNvSpPr txBox="1"/>
          <p:nvPr/>
        </p:nvSpPr>
        <p:spPr>
          <a:xfrm>
            <a:off x="4656074" y="3548139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추천 서비스 제공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고객 이용 패턴 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인사이트 도출</a:t>
            </a:r>
            <a:endParaRPr lang="en-US" altLang="ko-KR" sz="1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4DD660C-FA6F-469D-96BB-E077043E99BD}"/>
              </a:ext>
            </a:extLst>
          </p:cNvPr>
          <p:cNvSpPr/>
          <p:nvPr/>
        </p:nvSpPr>
        <p:spPr>
          <a:xfrm>
            <a:off x="5633139" y="4429976"/>
            <a:ext cx="753479" cy="617221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304F96-2E93-4A3D-9F44-99329DE6C68E}"/>
              </a:ext>
            </a:extLst>
          </p:cNvPr>
          <p:cNvSpPr txBox="1"/>
          <p:nvPr/>
        </p:nvSpPr>
        <p:spPr>
          <a:xfrm>
            <a:off x="5644682" y="4510503"/>
            <a:ext cx="68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지원금</a:t>
            </a:r>
            <a:endParaRPr lang="en-US" altLang="ko-KR" sz="1200" dirty="0"/>
          </a:p>
          <a:p>
            <a:pPr algn="ctr"/>
            <a:r>
              <a:rPr lang="ko-KR" altLang="en-US" sz="1200" dirty="0"/>
              <a:t>지급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DB0E0A5-FB4F-45E5-8F5D-DBA53BFC4445}"/>
              </a:ext>
            </a:extLst>
          </p:cNvPr>
          <p:cNvSpPr/>
          <p:nvPr/>
        </p:nvSpPr>
        <p:spPr>
          <a:xfrm>
            <a:off x="5869930" y="5460604"/>
            <a:ext cx="1737264" cy="545223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D0DBF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rgbClr val="769AB8"/>
                </a:gs>
                <a:gs pos="100000">
                  <a:srgbClr val="769AB8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5153E5-7D8D-46F6-8F79-C89740E69A9C}"/>
              </a:ext>
            </a:extLst>
          </p:cNvPr>
          <p:cNvSpPr txBox="1"/>
          <p:nvPr/>
        </p:nvSpPr>
        <p:spPr>
          <a:xfrm>
            <a:off x="5881596" y="5603816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식품 거래 데이터 제공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94828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6" y="1155260"/>
            <a:ext cx="1107011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서비스 가치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674401"/>
            <a:ext cx="8737598" cy="620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맞춤형 식품 추천 서비스를 통해 보다 다양한 상품과 업체를 고객에게 추천할 수 있게 됨으로써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농특산물 유통 약자를 보다 폭넓게 구제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하는 것이 가능해집니다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상품의 공급량과 유통 가격을 고려하면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 유형과 가격 측면에서 타 지역 농특산물 사이트에 비한 강점을 확보하는 것에 한계가 있을 수 있습니다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따라서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사이트 운영 방식에서 차별점을 주는 것이 효과적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이라고 판단하였습니다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국내 지자체에서 운영하는 농특산물 쇼핑몰에서는 아직 식품 추천 기능을 도입한 사례가 없으므로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 추천 서비스는 확실한 강점이 될 것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이라고 생각합니다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맞춤형 식품 서비스를 통해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이용자의 구매 패턴을 보다 구체적으로 파악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할 수 있으며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다양한 관점에서 식품 수요를 파악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하여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쇼핑몰 내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판매하는 상품 유형의 다양화를 실현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할 수 있습니다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항상 한정된 패턴으로 쿠폰을 지급하는 것은 이용자들의 쿠폰 사용 동기를 감소시키며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반복되는 패턴의 마케팅 방식은 쇼핑몰에 대한 이용자의 흥미를 감소시킬 수 있습니다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따라서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 서비스를 통해 고객들의 선호를 파악하여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개별 고객에게 꼭 필요한 쿠폰을 지급한다면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쿠폰 이용과 함께 상품 구매가 활성화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될 것으로 기대됩니다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뿐만 아니라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 서비스는 쇼핑몰에서 상품을 판매할 때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다양한 선택을 가능하게 합니다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특정 상품을 구매하는 고객 간의 유사성을 파악하고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해당 고객 집단이 선호하는 유형의 상품을 파악하여 </a:t>
            </a:r>
            <a:r>
              <a:rPr lang="ko-KR" altLang="en-US" sz="1400" dirty="0">
                <a:highlight>
                  <a:srgbClr val="D0DBF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묶음 상품을 효율적으로 구성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할 수 있게 됩니다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E42518-677C-4A08-870A-73FB2BE51555}"/>
              </a:ext>
            </a:extLst>
          </p:cNvPr>
          <p:cNvSpPr/>
          <p:nvPr/>
        </p:nvSpPr>
        <p:spPr>
          <a:xfrm>
            <a:off x="203995" y="1585242"/>
            <a:ext cx="8737598" cy="6435038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4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33309D-B2E7-4B9F-8ED7-DD88EA59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3" y="1820415"/>
            <a:ext cx="3927027" cy="301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08620-6E9B-4EB0-9E74-419932130948}"/>
              </a:ext>
            </a:extLst>
          </p:cNvPr>
          <p:cNvSpPr txBox="1"/>
          <p:nvPr/>
        </p:nvSpPr>
        <p:spPr>
          <a:xfrm>
            <a:off x="938652" y="1411326"/>
            <a:ext cx="260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 유형 간의 불균형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F105E-05F9-4AB2-9C34-8336D624A6F1}"/>
              </a:ext>
            </a:extLst>
          </p:cNvPr>
          <p:cNvSpPr txBox="1"/>
          <p:nvPr/>
        </p:nvSpPr>
        <p:spPr>
          <a:xfrm>
            <a:off x="192666" y="4758155"/>
            <a:ext cx="4016814" cy="144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Python</a:t>
            </a:r>
            <a:r>
              <a:rPr lang="ko-KR" altLang="en-US" sz="1200" dirty="0"/>
              <a:t>의 </a:t>
            </a:r>
            <a:r>
              <a:rPr lang="en-US" altLang="ko-KR" sz="1200" dirty="0"/>
              <a:t>Matplotlib </a:t>
            </a:r>
            <a:r>
              <a:rPr lang="ko-KR" altLang="en-US" sz="1200" dirty="0"/>
              <a:t>라이브러리를 이용해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상품 관리테이블 </a:t>
            </a:r>
            <a:r>
              <a:rPr lang="en-US" altLang="ko-KR" sz="1200" dirty="0"/>
              <a:t>EDA</a:t>
            </a:r>
            <a:r>
              <a:rPr lang="ko-KR" altLang="en-US" sz="1200" dirty="0"/>
              <a:t>를 진행한 결과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농산물</a:t>
            </a:r>
            <a:r>
              <a:rPr lang="en-US" altLang="ko-KR" sz="1200" dirty="0"/>
              <a:t>, </a:t>
            </a:r>
            <a:r>
              <a:rPr lang="ko-KR" altLang="en-US" sz="1200" dirty="0"/>
              <a:t>가공식품 유형의 상품 판매수량이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다른 유형의 상품보다 판매수량이 월등히 높음을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알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41BC3D-C991-4013-AF83-B45FCC24D767}"/>
              </a:ext>
            </a:extLst>
          </p:cNvPr>
          <p:cNvSpPr/>
          <p:nvPr/>
        </p:nvSpPr>
        <p:spPr>
          <a:xfrm>
            <a:off x="203995" y="1723340"/>
            <a:ext cx="4152189" cy="4439025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4D7CDC-25CF-44B1-9F88-BC263CF1B041}"/>
              </a:ext>
            </a:extLst>
          </p:cNvPr>
          <p:cNvSpPr txBox="1"/>
          <p:nvPr/>
        </p:nvSpPr>
        <p:spPr>
          <a:xfrm>
            <a:off x="203995" y="1000321"/>
            <a:ext cx="1960471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WEAKNESS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상세 분석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B3BBF-4595-4EEA-A61C-2B9FB1618662}"/>
              </a:ext>
            </a:extLst>
          </p:cNvPr>
          <p:cNvSpPr txBox="1"/>
          <p:nvPr/>
        </p:nvSpPr>
        <p:spPr>
          <a:xfrm>
            <a:off x="5344921" y="1389837"/>
            <a:ext cx="260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업체 간의 불균형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BC8FE-DDF7-43C2-8123-CEF21A5E3734}"/>
              </a:ext>
            </a:extLst>
          </p:cNvPr>
          <p:cNvSpPr txBox="1"/>
          <p:nvPr/>
        </p:nvSpPr>
        <p:spPr>
          <a:xfrm>
            <a:off x="4595622" y="4758155"/>
            <a:ext cx="4129361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업체 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column</a:t>
            </a:r>
            <a:r>
              <a:rPr lang="ko-KR" altLang="en-US" sz="1200" dirty="0"/>
              <a:t>을 이용하여 전체 </a:t>
            </a:r>
            <a:r>
              <a:rPr lang="en-US" altLang="ko-KR" sz="1200" dirty="0"/>
              <a:t>657</a:t>
            </a:r>
            <a:r>
              <a:rPr lang="ko-KR" altLang="en-US" sz="1200" dirty="0"/>
              <a:t>개의 업체 간의 판매수량을 비교한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상위 </a:t>
            </a:r>
            <a:r>
              <a:rPr lang="en-US" altLang="ko-KR" sz="1200" dirty="0"/>
              <a:t>5% </a:t>
            </a:r>
            <a:r>
              <a:rPr lang="ko-KR" altLang="en-US" sz="1200" dirty="0"/>
              <a:t>업체와 하위 </a:t>
            </a:r>
            <a:r>
              <a:rPr lang="en-US" altLang="ko-KR" sz="1200" dirty="0"/>
              <a:t>5% </a:t>
            </a:r>
            <a:r>
              <a:rPr lang="ko-KR" altLang="en-US" sz="1200" dirty="0"/>
              <a:t>업체의 판매수량 간의 차이가 확연히 드러났습니다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5A228D-002D-43E1-9438-408E91AA61CF}"/>
              </a:ext>
            </a:extLst>
          </p:cNvPr>
          <p:cNvSpPr/>
          <p:nvPr/>
        </p:nvSpPr>
        <p:spPr>
          <a:xfrm>
            <a:off x="4572794" y="1723340"/>
            <a:ext cx="4152189" cy="4439025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9D2EAE-6622-405F-A5B1-99766496C3DC}"/>
              </a:ext>
            </a:extLst>
          </p:cNvPr>
          <p:cNvSpPr/>
          <p:nvPr/>
        </p:nvSpPr>
        <p:spPr>
          <a:xfrm>
            <a:off x="192666" y="6758542"/>
            <a:ext cx="8532317" cy="1682743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65AB0-2C3C-41E3-A8AA-D5010D35A871}"/>
              </a:ext>
            </a:extLst>
          </p:cNvPr>
          <p:cNvSpPr txBox="1"/>
          <p:nvPr/>
        </p:nvSpPr>
        <p:spPr>
          <a:xfrm>
            <a:off x="192665" y="6819435"/>
            <a:ext cx="8532317" cy="1481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상품 유형과 업체 간의 불균형이 발견되었습니다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사이소 사이트에서 판매 중인 전체 상품과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전체 입점 업체 중</a:t>
            </a:r>
            <a:endParaRPr lang="en-US" altLang="ko-KR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 특정 유형의 상품과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특정 업체에만 관심이 집중되고 있다는 것을 의미합니다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이는 쇼핑몰의 지속 가능성을 저해하는 요소이므로</a:t>
            </a:r>
            <a:r>
              <a:rPr lang="en-US" altLang="ko-KR" sz="1200" dirty="0">
                <a:latin typeface="+mn-ea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보다 다양한 유형의 상품과 업체로 </a:t>
            </a:r>
            <a:r>
              <a:rPr lang="ko-KR" altLang="en-US" sz="1200" dirty="0">
                <a:latin typeface="+mn-ea"/>
              </a:rPr>
              <a:t>고객의 관심도를 고르게 분포 시킬 필요가 있습니다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2EA0E7C-8899-4406-88AC-6906FC63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622" y="1779279"/>
            <a:ext cx="3997535" cy="1488260"/>
          </a:xfrm>
          <a:prstGeom prst="rect">
            <a:avLst/>
          </a:prstGeom>
        </p:spPr>
      </p:pic>
      <p:pic>
        <p:nvPicPr>
          <p:cNvPr id="30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70EC4DC8-8E02-42A5-ADDA-72CC1F579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22" y="3318427"/>
            <a:ext cx="3997535" cy="14882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BD9E50-58C6-4DED-A021-00E7350C5C0F}"/>
              </a:ext>
            </a:extLst>
          </p:cNvPr>
          <p:cNvSpPr txBox="1"/>
          <p:nvPr/>
        </p:nvSpPr>
        <p:spPr>
          <a:xfrm>
            <a:off x="3025040" y="6419988"/>
            <a:ext cx="286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 관리테이블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EDA Insight</a:t>
            </a:r>
          </a:p>
        </p:txBody>
      </p:sp>
    </p:spTree>
    <p:extLst>
      <p:ext uri="{BB962C8B-B14F-4D97-AF65-F5344CB8AC3E}">
        <p14:creationId xmlns:p14="http://schemas.microsoft.com/office/powerpoint/2010/main" val="110600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9991C-9119-4885-A8BA-5D4AAF3D82D5}"/>
              </a:ext>
            </a:extLst>
          </p:cNvPr>
          <p:cNvSpPr txBox="1"/>
          <p:nvPr/>
        </p:nvSpPr>
        <p:spPr>
          <a:xfrm>
            <a:off x="283081" y="1454598"/>
            <a:ext cx="869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전국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 시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∙도 지역 농특산물 쇼핑몰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list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추출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1DD52-C8D3-4006-AE80-F50F54F21C32}"/>
              </a:ext>
            </a:extLst>
          </p:cNvPr>
          <p:cNvSpPr txBox="1"/>
          <p:nvPr/>
        </p:nvSpPr>
        <p:spPr>
          <a:xfrm>
            <a:off x="283082" y="2086564"/>
            <a:ext cx="4489334" cy="400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강원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2"/>
              </a:rPr>
              <a:t>https://gwmart.kr/main/index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경기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3"/>
              </a:rPr>
              <a:t>https://smartstore.naver.com/dndnsang/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충북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4"/>
              </a:rPr>
              <a:t>https://marketoyou.com/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충남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5"/>
              </a:rPr>
              <a:t>http://www.nongsarang.co.kr/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세종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6"/>
              </a:rPr>
              <a:t>http://withsj.shopmaul.co.kr/index.php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대전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7"/>
              </a:rPr>
              <a:t>https://poommall.kr/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경남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8"/>
              </a:rPr>
              <a:t>https://egnmall.kr/kwa-ABS_goods_l-1001001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전북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9"/>
              </a:rPr>
              <a:t>https://www.jbplaza.com/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전남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10"/>
              </a:rPr>
              <a:t>https://jnmall.kr/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대구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2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11"/>
              </a:rPr>
              <a:t>http://m.daegujangter.com/main/index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제주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100" u="sng" kern="100" dirty="0">
                <a:solidFill>
                  <a:srgbClr val="0563C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12"/>
              </a:rPr>
              <a:t>http://www.samdamall.com/index.html?ref=smartphone</a:t>
            </a:r>
            <a:endParaRPr lang="en-US" altLang="ko-KR" sz="1100" u="sng" kern="100" dirty="0">
              <a:solidFill>
                <a:srgbClr val="0563C1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endParaRPr lang="en-US" altLang="ko-KR" sz="1200" u="sng" kern="100" dirty="0">
              <a:solidFill>
                <a:srgbClr val="0563C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+ </a:t>
            </a:r>
            <a:r>
              <a:rPr lang="ko-KR" altLang="en-US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 외 경상북도 농특산물 쇼핑몰 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</a:t>
            </a:r>
            <a:r>
              <a:rPr lang="ko-KR" altLang="en-US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곳 </a:t>
            </a: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+ </a:t>
            </a:r>
            <a:r>
              <a:rPr lang="ko-KR" altLang="en-US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타 지역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쇼핑몰 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17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곳 확인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endParaRPr lang="en-US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 </a:t>
            </a:r>
            <a:r>
              <a:rPr lang="ko-KR" altLang="en-US" sz="1200" kern="100" dirty="0"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경쟁 쇼핑몰 중 개인 맞춤형 식품 추천 서비스를 도입하여 </a:t>
            </a:r>
            <a:endParaRPr lang="en-US" altLang="ko-KR" sz="1200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활용 중인 쇼핑몰은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존재하지 않았습니다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effectLst/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7389D9-A360-4F01-BBD7-E5882DA13CE3}"/>
              </a:ext>
            </a:extLst>
          </p:cNvPr>
          <p:cNvSpPr/>
          <p:nvPr/>
        </p:nvSpPr>
        <p:spPr>
          <a:xfrm>
            <a:off x="283081" y="1977818"/>
            <a:ext cx="4913951" cy="4356547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C17C465-AE2D-4346-B07C-F7BBADD38CE5}"/>
              </a:ext>
            </a:extLst>
          </p:cNvPr>
          <p:cNvSpPr/>
          <p:nvPr/>
        </p:nvSpPr>
        <p:spPr>
          <a:xfrm>
            <a:off x="345712" y="5541061"/>
            <a:ext cx="268063" cy="220126"/>
          </a:xfrm>
          <a:prstGeom prst="rightArrow">
            <a:avLst/>
          </a:prstGeom>
          <a:solidFill>
            <a:srgbClr val="91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83082" y="1254409"/>
            <a:ext cx="1846343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서비스 경쟁력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348598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9991C-9119-4885-A8BA-5D4AAF3D82D5}"/>
              </a:ext>
            </a:extLst>
          </p:cNvPr>
          <p:cNvSpPr txBox="1"/>
          <p:nvPr/>
        </p:nvSpPr>
        <p:spPr>
          <a:xfrm>
            <a:off x="374433" y="1682815"/>
            <a:ext cx="372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콘텐츠 기반 필터링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(Content-based filtering)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21DD52-C8D3-4006-AE80-F50F54F21C32}"/>
              </a:ext>
            </a:extLst>
          </p:cNvPr>
          <p:cNvSpPr txBox="1"/>
          <p:nvPr/>
        </p:nvSpPr>
        <p:spPr>
          <a:xfrm>
            <a:off x="203995" y="2358129"/>
            <a:ext cx="4067380" cy="49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자체가 지닌 속성을 기반으로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특정 상품과 </a:t>
            </a:r>
            <a:r>
              <a:rPr lang="ko-KR" altLang="en-US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유사한 유형의 다른 상품을 추천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하는 방식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7389D9-A360-4F01-BBD7-E5882DA13CE3}"/>
              </a:ext>
            </a:extLst>
          </p:cNvPr>
          <p:cNvSpPr/>
          <p:nvPr/>
        </p:nvSpPr>
        <p:spPr>
          <a:xfrm>
            <a:off x="203995" y="2206035"/>
            <a:ext cx="4067380" cy="789573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396336"/>
            <a:ext cx="1775276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모델링 소개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3BDE8-4972-4144-93FC-637A062CCB5B}"/>
              </a:ext>
            </a:extLst>
          </p:cNvPr>
          <p:cNvSpPr txBox="1"/>
          <p:nvPr/>
        </p:nvSpPr>
        <p:spPr>
          <a:xfrm>
            <a:off x="4685714" y="1898258"/>
            <a:ext cx="498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아이템 기반 협업 필터링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(Item-based Collaborative filtering)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15064-EF2C-4071-899E-5ECF34943FB1}"/>
              </a:ext>
            </a:extLst>
          </p:cNvPr>
          <p:cNvSpPr txBox="1"/>
          <p:nvPr/>
        </p:nvSpPr>
        <p:spPr>
          <a:xfrm>
            <a:off x="4907860" y="2645593"/>
            <a:ext cx="4067380" cy="199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최근접 이웃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(Nearest Neighbor)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협업 필터링 중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아이템 기반 협업 필터링 모델 구현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상품을 향한 고객의 평점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관심도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구매 이력 등 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행동양식</a:t>
            </a:r>
            <a:r>
              <a:rPr lang="en-US" altLang="ko-KR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(User behavior)</a:t>
            </a:r>
            <a:r>
              <a:rPr lang="ko-KR" altLang="en-US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기반으로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함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사용자들이 상품에 대해 평가한 척도를 바탕으로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유사한 상품을 추천하는 방식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E4B4C-E993-4785-B42C-16B5FBC22904}"/>
              </a:ext>
            </a:extLst>
          </p:cNvPr>
          <p:cNvSpPr/>
          <p:nvPr/>
        </p:nvSpPr>
        <p:spPr>
          <a:xfrm>
            <a:off x="4874213" y="2206035"/>
            <a:ext cx="4067380" cy="3238545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DBE54-DE60-455D-9905-B37FBE526B98}"/>
              </a:ext>
            </a:extLst>
          </p:cNvPr>
          <p:cNvSpPr txBox="1"/>
          <p:nvPr/>
        </p:nvSpPr>
        <p:spPr>
          <a:xfrm>
            <a:off x="73013" y="3314622"/>
            <a:ext cx="446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잠재요인 협업 필터링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(Latent Factor Collaborative filtering)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EF7722-473E-4CBA-9EB8-35F3CDBCE0DD}"/>
              </a:ext>
            </a:extLst>
          </p:cNvPr>
          <p:cNvSpPr txBox="1"/>
          <p:nvPr/>
        </p:nvSpPr>
        <p:spPr>
          <a:xfrm>
            <a:off x="159927" y="3694293"/>
            <a:ext cx="4238814" cy="1276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대규모 다차원 행렬을 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SVD(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차원 감소 기법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분해하는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과정 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(Matrix Factorization)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에서 잠재요인을 추출함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사용자와 상품 평점 </a:t>
            </a:r>
            <a:r>
              <a:rPr lang="en-US" altLang="ko-KR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matrix 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내에서 추출한 </a:t>
            </a:r>
            <a:r>
              <a:rPr lang="ko-KR" altLang="en-US" sz="12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잠재요인을 기반으로 상품을 추천</a:t>
            </a:r>
            <a:r>
              <a:rPr lang="ko-KR" altLang="en-US" sz="12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하는 방식</a:t>
            </a:r>
            <a:endParaRPr lang="en-US" altLang="ko-KR" sz="12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4DF0C1-012B-4425-8D97-391B97301626}"/>
              </a:ext>
            </a:extLst>
          </p:cNvPr>
          <p:cNvSpPr/>
          <p:nvPr/>
        </p:nvSpPr>
        <p:spPr>
          <a:xfrm>
            <a:off x="203995" y="3644617"/>
            <a:ext cx="4067380" cy="1789414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십자형 19">
            <a:extLst>
              <a:ext uri="{FF2B5EF4-FFF2-40B4-BE49-F238E27FC236}">
                <a16:creationId xmlns:a16="http://schemas.microsoft.com/office/drawing/2014/main" id="{308369DD-BA6B-4A73-B2C6-DC3A07AFAFCC}"/>
              </a:ext>
            </a:extLst>
          </p:cNvPr>
          <p:cNvSpPr/>
          <p:nvPr/>
        </p:nvSpPr>
        <p:spPr>
          <a:xfrm>
            <a:off x="4414058" y="3052409"/>
            <a:ext cx="360118" cy="379671"/>
          </a:xfrm>
          <a:prstGeom prst="plus">
            <a:avLst>
              <a:gd name="adj" fmla="val 32925"/>
            </a:avLst>
          </a:prstGeom>
          <a:gradFill flip="none" rotWithShape="1">
            <a:gsLst>
              <a:gs pos="0">
                <a:srgbClr val="769AB8"/>
              </a:gs>
              <a:gs pos="5000">
                <a:srgbClr val="91CAF9">
                  <a:shade val="67500"/>
                  <a:satMod val="115000"/>
                </a:srgbClr>
              </a:gs>
              <a:gs pos="100000">
                <a:srgbClr val="91CAF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2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955201"/>
            <a:ext cx="2413945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하이브리드 추천 시스템 구현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786198"/>
            <a:ext cx="8737598" cy="677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식품 쇼핑의 개인화 실현</a:t>
            </a: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협업 필터링을 이용하여 사용자 데이터를 철저하게 분석하고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 개인에게 딱 알맞은 상품을 추천해줄 수 있어 고객들의 만족도를 높일 수 있습니다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콜드 스타트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(Cold Start)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문제 해결</a:t>
            </a: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협업 필터링 추천 모델의 경우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시스템이 신규 가입 고객에 대한 충분한 정보를 모으지 못했을 경우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적절한 추천을 하지 못할 가능성이 큽니다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따라서 신규 고객에게는 콘텐츠 기반 필터링 모델을 기반으로 추천 기능을 제공하는 것이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적절합니다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롱 테일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(Long Tail)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법칙으로 인해 발생하는 수익 불균형 문제 해결</a:t>
            </a: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협업 필터링 모델의 경우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관심이 저조한 항목은 정보의 부족으로 추천 빈도수가 적어 고객의 관심으로부터 소외될 가능성이 있습니다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따라서 콘텐츠 기반 필터링을 이용하여 보다 다양한 상품을 추천하여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고객들의 시야를 확장할 수 있습니다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US" altLang="ko-KR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* </a:t>
            </a:r>
            <a:r>
              <a:rPr lang="ko-KR" altLang="en-US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롱 테일 법칙</a:t>
            </a:r>
            <a:r>
              <a:rPr lang="en-US" altLang="ko-KR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전체 수익의 </a:t>
            </a:r>
            <a:r>
              <a:rPr lang="en-US" altLang="ko-KR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80%</a:t>
            </a:r>
            <a:r>
              <a:rPr lang="ko-KR" altLang="en-US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가 상위 </a:t>
            </a:r>
            <a:r>
              <a:rPr lang="en-US" altLang="ko-KR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20% </a:t>
            </a:r>
            <a:r>
              <a:rPr lang="ko-KR" altLang="en-US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상품에서 기인함으로써 발생하는 </a:t>
            </a:r>
            <a:endParaRPr lang="en-US" altLang="ko-KR" sz="1200" kern="100" dirty="0">
              <a:solidFill>
                <a:schemeClr val="bg2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r>
              <a:rPr lang="ko-KR" altLang="en-US" sz="1200" kern="100" dirty="0">
                <a:solidFill>
                  <a:schemeClr val="bg2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수익 불균형 문제를 설명하는 법칙</a:t>
            </a:r>
            <a:endParaRPr lang="en-US" altLang="ko-KR" sz="1200" kern="100" dirty="0">
              <a:solidFill>
                <a:schemeClr val="bg2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03E7D3-18C1-4812-B627-93D20965BD93}"/>
              </a:ext>
            </a:extLst>
          </p:cNvPr>
          <p:cNvSpPr/>
          <p:nvPr/>
        </p:nvSpPr>
        <p:spPr>
          <a:xfrm>
            <a:off x="203995" y="1694268"/>
            <a:ext cx="8737598" cy="6823431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CFC92-B5D0-4F7F-9901-56813C1FED65}"/>
              </a:ext>
            </a:extLst>
          </p:cNvPr>
          <p:cNvSpPr txBox="1"/>
          <p:nvPr/>
        </p:nvSpPr>
        <p:spPr>
          <a:xfrm>
            <a:off x="118237" y="1126335"/>
            <a:ext cx="544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하이브리드 추천 시스템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(Hybrid Recommender Systems)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만의 강점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026" name="Picture 2" descr="Recommender Systems: What Long-Tail tells ? | by Kadir Yasar | Medium">
            <a:extLst>
              <a:ext uri="{FF2B5EF4-FFF2-40B4-BE49-F238E27FC236}">
                <a16:creationId xmlns:a16="http://schemas.microsoft.com/office/drawing/2014/main" id="{4ABBF5D6-E3DB-444D-A184-D7232283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6" y="6631558"/>
            <a:ext cx="3039459" cy="17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155260"/>
            <a:ext cx="2413945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분석 환경 및 도구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758551"/>
            <a:ext cx="8737598" cy="208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분석 환경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구글 코랩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분석 언어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파이썬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사용한 라이브러리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pandas,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matplotlib.pyplot, numpy, sklearn, scipy</a:t>
            </a:r>
          </a:p>
        </p:txBody>
      </p:sp>
      <p:pic>
        <p:nvPicPr>
          <p:cNvPr id="5122" name="Picture 2" descr="구글 코랩 (Google Colab) - 머신 러닝 처음 배우는 사람에게 안성맞춤 : 네이버 블로그">
            <a:extLst>
              <a:ext uri="{FF2B5EF4-FFF2-40B4-BE49-F238E27FC236}">
                <a16:creationId xmlns:a16="http://schemas.microsoft.com/office/drawing/2014/main" id="{FDCCA059-8169-4DE9-B80C-AE1074D4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05" y="1699801"/>
            <a:ext cx="1510241" cy="6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파이썬 – 코딩 테크닉 – gritmind &amp; NLP">
            <a:extLst>
              <a:ext uri="{FF2B5EF4-FFF2-40B4-BE49-F238E27FC236}">
                <a16:creationId xmlns:a16="http://schemas.microsoft.com/office/drawing/2014/main" id="{6C175FCD-3123-4378-8EEF-1C563892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97" y="2527242"/>
            <a:ext cx="2227349" cy="80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66053F-EDF9-43F6-A9F1-37A6FEF9F783}"/>
              </a:ext>
            </a:extLst>
          </p:cNvPr>
          <p:cNvSpPr/>
          <p:nvPr/>
        </p:nvSpPr>
        <p:spPr>
          <a:xfrm>
            <a:off x="203995" y="1593273"/>
            <a:ext cx="7840410" cy="2504165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5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155260"/>
            <a:ext cx="2120563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상품 관리테이블 전처리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642947"/>
            <a:ext cx="8737598" cy="464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분류 정보 전처리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기본분류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‘2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‘3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column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내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‘zz’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값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이벤트 상품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모두 제외하였습니다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특수한 상황이 아닌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일반적인 상황에서 상품을 추천하는 환경을 구현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하기 위함입니다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 startAt="2"/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분류 정보를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이용하기 위해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기본분류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‘2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‘3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column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</a:t>
            </a: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'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기본분류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column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통합하였습니다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r>
              <a:rPr lang="en-US" altLang="ko-KR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&lt; </a:t>
            </a:r>
            <a:r>
              <a:rPr lang="ko-KR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 전 </a:t>
            </a:r>
            <a:r>
              <a:rPr lang="en-US" altLang="ko-KR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&gt;                          &lt; </a:t>
            </a:r>
            <a:r>
              <a:rPr lang="ko-KR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 후 </a:t>
            </a:r>
            <a:r>
              <a:rPr lang="en-US" altLang="ko-KR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20D9A3C-9DC3-48CF-8194-4A2D4BA2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70" y="3387921"/>
            <a:ext cx="1500047" cy="1967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8C6AB2-562A-42D9-9EBB-0A0EF371CE8E}"/>
              </a:ext>
            </a:extLst>
          </p:cNvPr>
          <p:cNvCxnSpPr/>
          <p:nvPr/>
        </p:nvCxnSpPr>
        <p:spPr>
          <a:xfrm>
            <a:off x="276556" y="2714145"/>
            <a:ext cx="225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6D2C5-F0CB-43FA-AA74-ECCC23A19A11}"/>
              </a:ext>
            </a:extLst>
          </p:cNvPr>
          <p:cNvSpPr/>
          <p:nvPr/>
        </p:nvSpPr>
        <p:spPr>
          <a:xfrm>
            <a:off x="203995" y="1681932"/>
            <a:ext cx="8737598" cy="4209581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65AE1DE9-16BA-4B05-969A-801EE5A5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71" y="3387921"/>
            <a:ext cx="619125" cy="196727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066EB37-CF46-4B4B-B1F6-DA81024F3C2A}"/>
              </a:ext>
            </a:extLst>
          </p:cNvPr>
          <p:cNvSpPr/>
          <p:nvPr/>
        </p:nvSpPr>
        <p:spPr>
          <a:xfrm>
            <a:off x="5542890" y="4184159"/>
            <a:ext cx="397707" cy="374797"/>
          </a:xfrm>
          <a:prstGeom prst="rightArrow">
            <a:avLst/>
          </a:prstGeom>
          <a:solidFill>
            <a:srgbClr val="91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38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963D8B-11F3-4401-B07C-2A27704CD8C3}"/>
              </a:ext>
            </a:extLst>
          </p:cNvPr>
          <p:cNvSpPr/>
          <p:nvPr/>
        </p:nvSpPr>
        <p:spPr>
          <a:xfrm>
            <a:off x="0" y="-12526"/>
            <a:ext cx="9145588" cy="78957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32512-C2CA-4E34-9C37-BF51DD31AFEF}"/>
              </a:ext>
            </a:extLst>
          </p:cNvPr>
          <p:cNvSpPr/>
          <p:nvPr/>
        </p:nvSpPr>
        <p:spPr>
          <a:xfrm>
            <a:off x="1" y="-12526"/>
            <a:ext cx="9145587" cy="727614"/>
          </a:xfrm>
          <a:prstGeom prst="rect">
            <a:avLst/>
          </a:prstGeom>
          <a:solidFill>
            <a:srgbClr val="289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BDE2-CD06-4F1C-BEB4-2ACA3C69B630}"/>
              </a:ext>
            </a:extLst>
          </p:cNvPr>
          <p:cNvSpPr txBox="1"/>
          <p:nvPr/>
        </p:nvSpPr>
        <p:spPr>
          <a:xfrm>
            <a:off x="203995" y="7629"/>
            <a:ext cx="6534567" cy="687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이용자 개인 맞춤형 식품 추천 서비스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경상북도 데이터 경진대회 데이터 분석 및 활용 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[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ㅇㅇ팀 최은선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박재현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이재성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정은진</a:t>
            </a:r>
            <a:r>
              <a:rPr lang="en-US" altLang="ko-KR" sz="1100" dirty="0">
                <a:solidFill>
                  <a:srgbClr val="C1EA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]</a:t>
            </a:r>
            <a:endParaRPr lang="ko-KR" altLang="en-US" sz="1100" dirty="0">
              <a:solidFill>
                <a:srgbClr val="C1EA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1AAA7-D221-47AC-AAC0-BAC3D6DF4ECF}"/>
              </a:ext>
            </a:extLst>
          </p:cNvPr>
          <p:cNvSpPr txBox="1"/>
          <p:nvPr/>
        </p:nvSpPr>
        <p:spPr>
          <a:xfrm>
            <a:off x="203995" y="1208957"/>
            <a:ext cx="1485909" cy="307777"/>
          </a:xfrm>
          <a:prstGeom prst="rect">
            <a:avLst/>
          </a:prstGeom>
          <a:gradFill>
            <a:gsLst>
              <a:gs pos="0">
                <a:srgbClr val="C1EAFF"/>
              </a:gs>
              <a:gs pos="3000">
                <a:srgbClr val="C1EAFF"/>
              </a:gs>
              <a:gs pos="100000">
                <a:srgbClr val="91CAF9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Parameter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설정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B0E18-55AD-4D1E-B72D-7835D79B955B}"/>
              </a:ext>
            </a:extLst>
          </p:cNvPr>
          <p:cNvSpPr txBox="1"/>
          <p:nvPr/>
        </p:nvSpPr>
        <p:spPr>
          <a:xfrm>
            <a:off x="203995" y="1621334"/>
            <a:ext cx="8737598" cy="421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accent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관리테이블 </a:t>
            </a:r>
            <a:r>
              <a:rPr lang="en-US" altLang="ko-KR" sz="1400" b="1" kern="100" dirty="0">
                <a:solidFill>
                  <a:schemeClr val="accent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column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콘텐츠 간 유사함의 기준이 되는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 속성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기본분류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분류명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상품유형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제조사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개별 상품을 구분하기 위한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고유 값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상품코드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상품명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업체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ID’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고객의 선택을 기반으로 하는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검색 필터링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판매가격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기본배송비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endParaRPr lang="en-US" altLang="ko-KR" sz="1400" b="1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accent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 정보 테이블 </a:t>
            </a:r>
            <a:r>
              <a:rPr lang="en-US" altLang="ko-KR" sz="1400" b="1" kern="100" dirty="0">
                <a:solidFill>
                  <a:schemeClr val="accent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column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 식별을 위한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회원번호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ko-KR" sz="1400" kern="1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accent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장바구니 테이블 </a:t>
            </a:r>
            <a:r>
              <a:rPr lang="en-US" altLang="ko-KR" sz="1400" b="1" kern="100" dirty="0">
                <a:solidFill>
                  <a:schemeClr val="accent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column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en-US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 구매 이력 추출을 위한 </a:t>
            </a:r>
            <a:r>
              <a:rPr lang="en-US" altLang="ko-KR" sz="1400" b="1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parameter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회원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상품코드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’, ‘</a:t>
            </a:r>
            <a:r>
              <a:rPr lang="ko-KR" altLang="en-US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상품명</a:t>
            </a:r>
            <a:r>
              <a:rPr lang="en-US" altLang="ko-KR" sz="1400" kern="1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15D902-B365-4AD3-9E37-8A8C80B6BE64}"/>
              </a:ext>
            </a:extLst>
          </p:cNvPr>
          <p:cNvSpPr/>
          <p:nvPr/>
        </p:nvSpPr>
        <p:spPr>
          <a:xfrm>
            <a:off x="203995" y="1621334"/>
            <a:ext cx="8737598" cy="4339629"/>
          </a:xfrm>
          <a:prstGeom prst="rect">
            <a:avLst/>
          </a:prstGeom>
          <a:noFill/>
          <a:ln w="19050">
            <a:solidFill>
              <a:srgbClr val="91C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3125</Words>
  <Application>Microsoft Office PowerPoint</Application>
  <PresentationFormat>사용자 지정</PresentationFormat>
  <Paragraphs>462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42" baseType="lpstr">
      <vt:lpstr>Apple SD Gothic Neo</vt:lpstr>
      <vt:lpstr>나눔스퀘어_ac</vt:lpstr>
      <vt:lpstr>나눔스퀘어라운드 Bold</vt:lpstr>
      <vt:lpstr>나눔스퀘어라운드 Light</vt:lpstr>
      <vt:lpstr>나눔스퀘어라운드 Regular</vt:lpstr>
      <vt:lpstr>Malgun Gothic</vt:lpstr>
      <vt:lpstr>Malgun Gothic</vt:lpstr>
      <vt:lpstr>에스코어 드림 4 Regular</vt:lpstr>
      <vt:lpstr>에스코어 드림 5 Medium</vt:lpstr>
      <vt:lpstr>에스코어 드림 6 Bold</vt:lpstr>
      <vt:lpstr>에스코어 드림 7 ExtraBold</vt:lpstr>
      <vt:lpstr>한컴산뜻돋움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정은진</dc:creator>
  <cp:lastModifiedBy>정은진</cp:lastModifiedBy>
  <cp:revision>26</cp:revision>
  <dcterms:created xsi:type="dcterms:W3CDTF">2021-08-03T07:50:16Z</dcterms:created>
  <dcterms:modified xsi:type="dcterms:W3CDTF">2021-08-04T16:50:21Z</dcterms:modified>
</cp:coreProperties>
</file>