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iGyxXXLXydpudPm5JxFtecClpE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23a304e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23a304ee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6123a304ee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123a304e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123a304e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6123a304e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
        <p:nvSpPr>
          <p:cNvPr id="17" name="Google Shape;17;p16"/>
          <p:cNvSpPr/>
          <p:nvPr/>
        </p:nvSpPr>
        <p:spPr>
          <a:xfrm>
            <a:off x="254949" y="262783"/>
            <a:ext cx="11682101" cy="6332433"/>
          </a:xfrm>
          <a:prstGeom prst="rect">
            <a:avLst/>
          </a:prstGeom>
          <a:gradFill>
            <a:gsLst>
              <a:gs pos="0">
                <a:srgbClr val="FFFFFF"/>
              </a:gs>
              <a:gs pos="100000">
                <a:srgbClr val="C00000"/>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 name="Google Shape;18;p16"/>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6"/>
          <p:cNvPicPr preferRelativeResize="0"/>
          <p:nvPr/>
        </p:nvPicPr>
        <p:blipFill rotWithShape="1">
          <a:blip r:embed="rId2">
            <a:alphaModFix/>
          </a:blip>
          <a:srcRect b="0" l="0" r="0" t="0"/>
          <a:stretch/>
        </p:blipFill>
        <p:spPr>
          <a:xfrm>
            <a:off x="5186491" y="5038985"/>
            <a:ext cx="1819015" cy="181901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17"/>
          <p:cNvSpPr/>
          <p:nvPr/>
        </p:nvSpPr>
        <p:spPr>
          <a:xfrm>
            <a:off x="256032" y="265176"/>
            <a:ext cx="11683049" cy="6332433"/>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 name="Google Shape;22;p17"/>
          <p:cNvCxnSpPr/>
          <p:nvPr/>
        </p:nvCxnSpPr>
        <p:spPr>
          <a:xfrm>
            <a:off x="604434" y="1196392"/>
            <a:ext cx="10983132" cy="0"/>
          </a:xfrm>
          <a:prstGeom prst="straightConnector1">
            <a:avLst/>
          </a:prstGeom>
          <a:noFill/>
          <a:ln cap="flat" cmpd="sng" w="25400">
            <a:solidFill>
              <a:srgbClr val="D24726"/>
            </a:solidFill>
            <a:prstDash val="solid"/>
            <a:miter lim="800000"/>
            <a:headEnd len="sm" w="sm" type="none"/>
            <a:tailEnd len="sm" w="sm" type="none"/>
          </a:ln>
        </p:spPr>
      </p:cxnSp>
      <p:sp>
        <p:nvSpPr>
          <p:cNvPr id="23" name="Google Shape;23;p1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A3838"/>
              </a:buClr>
              <a:buSzPts val="3600"/>
              <a:buFont typeface="Quattrocento Sans"/>
              <a:buNone/>
              <a:defRPr sz="3600">
                <a:solidFill>
                  <a:srgbClr val="3A383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rgbClr val="3F3F3F"/>
              </a:buClr>
              <a:buSzPts val="1200"/>
              <a:buFont typeface="Quattrocento Sans"/>
              <a:buNone/>
              <a:defRPr sz="1200">
                <a:solidFill>
                  <a:srgbClr val="3F3F3F"/>
                </a:solidFill>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
        <p:nvSpPr>
          <p:cNvPr id="25" name="Google Shape;25;p17"/>
          <p:cNvSpPr txBox="1"/>
          <p:nvPr>
            <p:ph idx="10" type="dt"/>
          </p:nvPr>
        </p:nvSpPr>
        <p:spPr>
          <a:xfrm>
            <a:off x="539496" y="6203952"/>
            <a:ext cx="3276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 name="Google Shape;26;p17"/>
          <p:cNvSpPr txBox="1"/>
          <p:nvPr>
            <p:ph idx="11" type="ftr"/>
          </p:nvPr>
        </p:nvSpPr>
        <p:spPr>
          <a:xfrm>
            <a:off x="4648200" y="62039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8371926" y="62039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8" name="Shape 28"/>
        <p:cNvGrpSpPr/>
        <p:nvPr/>
      </p:nvGrpSpPr>
      <p:grpSpPr>
        <a:xfrm>
          <a:off x="0" y="0"/>
          <a:ext cx="0" cy="0"/>
          <a:chOff x="0" y="0"/>
          <a:chExt cx="0" cy="0"/>
        </a:xfrm>
      </p:grpSpPr>
      <p:sp>
        <p:nvSpPr>
          <p:cNvPr id="29" name="Google Shape;29;p18"/>
          <p:cNvSpPr/>
          <p:nvPr/>
        </p:nvSpPr>
        <p:spPr>
          <a:xfrm>
            <a:off x="254951" y="262784"/>
            <a:ext cx="11683049" cy="6332433"/>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18"/>
          <p:cNvSpPr/>
          <p:nvPr/>
        </p:nvSpPr>
        <p:spPr>
          <a:xfrm>
            <a:off x="254000" y="262783"/>
            <a:ext cx="11682101" cy="2072643"/>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1" name="Google Shape;31;p18"/>
          <p:cNvSpPr txBox="1"/>
          <p:nvPr>
            <p:ph type="title"/>
          </p:nvPr>
        </p:nvSpPr>
        <p:spPr>
          <a:xfrm>
            <a:off x="521208" y="1536192"/>
            <a:ext cx="6876288" cy="640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539496" y="2560320"/>
            <a:ext cx="9445752" cy="3977640"/>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indent="-304800" lvl="1" marL="914400" algn="l">
              <a:lnSpc>
                <a:spcPct val="150000"/>
              </a:lnSpc>
              <a:spcBef>
                <a:spcPts val="1200"/>
              </a:spcBef>
              <a:spcAft>
                <a:spcPts val="0"/>
              </a:spcAft>
              <a:buClr>
                <a:srgbClr val="3F3F3F"/>
              </a:buClr>
              <a:buSzPts val="1200"/>
              <a:buChar char="•"/>
              <a:defRPr sz="1200">
                <a:solidFill>
                  <a:srgbClr val="3F3F3F"/>
                </a:solidFill>
              </a:defRPr>
            </a:lvl2pPr>
            <a:lvl3pPr indent="-304800" lvl="2" marL="1371600" algn="l">
              <a:lnSpc>
                <a:spcPct val="150000"/>
              </a:lnSpc>
              <a:spcBef>
                <a:spcPts val="1200"/>
              </a:spcBef>
              <a:spcAft>
                <a:spcPts val="0"/>
              </a:spcAft>
              <a:buClr>
                <a:srgbClr val="3F3F3F"/>
              </a:buClr>
              <a:buSzPts val="1200"/>
              <a:buChar char="•"/>
              <a:defRPr sz="1200">
                <a:solidFill>
                  <a:srgbClr val="3F3F3F"/>
                </a:solidFill>
              </a:defRPr>
            </a:lvl3pPr>
            <a:lvl4pPr indent="-304800" lvl="3" marL="1828800" algn="l">
              <a:lnSpc>
                <a:spcPct val="150000"/>
              </a:lnSpc>
              <a:spcBef>
                <a:spcPts val="1200"/>
              </a:spcBef>
              <a:spcAft>
                <a:spcPts val="0"/>
              </a:spcAft>
              <a:buClr>
                <a:srgbClr val="3F3F3F"/>
              </a:buClr>
              <a:buSzPts val="1200"/>
              <a:buChar char="•"/>
              <a:defRPr sz="1200">
                <a:solidFill>
                  <a:srgbClr val="3F3F3F"/>
                </a:solidFill>
              </a:defRPr>
            </a:lvl4pPr>
            <a:lvl5pPr indent="-304800" lvl="4" marL="2286000" algn="l">
              <a:lnSpc>
                <a:spcPct val="150000"/>
              </a:lnSpc>
              <a:spcBef>
                <a:spcPts val="1200"/>
              </a:spcBef>
              <a:spcAft>
                <a:spcPts val="0"/>
              </a:spcAft>
              <a:buClr>
                <a:srgbClr val="3F3F3F"/>
              </a:buClr>
              <a:buSzPts val="1200"/>
              <a:buChar char="•"/>
              <a:defRPr sz="1200">
                <a:solidFill>
                  <a:srgbClr val="3F3F3F"/>
                </a:solidFill>
              </a:defRPr>
            </a:lvl5pPr>
            <a:lvl6pPr indent="-342900" lvl="5" marL="2743200" algn="l">
              <a:lnSpc>
                <a:spcPct val="150000"/>
              </a:lnSpc>
              <a:spcBef>
                <a:spcPts val="1200"/>
              </a:spcBef>
              <a:spcAft>
                <a:spcPts val="0"/>
              </a:spcAft>
              <a:buClr>
                <a:schemeClr val="dk1"/>
              </a:buClr>
              <a:buSzPts val="1800"/>
              <a:buChar char="•"/>
              <a:defRPr/>
            </a:lvl6pPr>
            <a:lvl7pPr indent="-342900" lvl="6" marL="3200400" algn="l">
              <a:lnSpc>
                <a:spcPct val="150000"/>
              </a:lnSpc>
              <a:spcBef>
                <a:spcPts val="1200"/>
              </a:spcBef>
              <a:spcAft>
                <a:spcPts val="0"/>
              </a:spcAft>
              <a:buClr>
                <a:schemeClr val="dk1"/>
              </a:buClr>
              <a:buSzPts val="1800"/>
              <a:buChar char="•"/>
              <a:defRPr/>
            </a:lvl7pPr>
            <a:lvl8pPr indent="-342900" lvl="7" marL="3657600" algn="l">
              <a:lnSpc>
                <a:spcPct val="150000"/>
              </a:lnSpc>
              <a:spcBef>
                <a:spcPts val="1200"/>
              </a:spcBef>
              <a:spcAft>
                <a:spcPts val="0"/>
              </a:spcAft>
              <a:buClr>
                <a:schemeClr val="dk1"/>
              </a:buClr>
              <a:buSzPts val="1800"/>
              <a:buChar char="•"/>
              <a:defRPr/>
            </a:lvl8pPr>
            <a:lvl9pPr indent="-228600" lvl="8" marL="4114800" algn="l">
              <a:lnSpc>
                <a:spcPct val="90000"/>
              </a:lnSpc>
              <a:spcBef>
                <a:spcPts val="1200"/>
              </a:spcBef>
              <a:spcAft>
                <a:spcPts val="0"/>
              </a:spcAft>
              <a:buClr>
                <a:schemeClr val="dk1"/>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0" y="0"/>
            <a:ext cx="12191999" cy="6858000"/>
          </a:xfrm>
          <a:prstGeom prst="rect">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 name="Google Shape;11;p15"/>
          <p:cNvSpPr/>
          <p:nvPr/>
        </p:nvSpPr>
        <p:spPr>
          <a:xfrm>
            <a:off x="1" y="0"/>
            <a:ext cx="12105409" cy="6785264"/>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 name="Google Shape;12;p15"/>
          <p:cNvSpPr txBox="1"/>
          <p:nvPr>
            <p:ph type="title"/>
          </p:nvPr>
        </p:nvSpPr>
        <p:spPr>
          <a:xfrm>
            <a:off x="521208" y="448056"/>
            <a:ext cx="6876288" cy="64008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5"/>
          <p:cNvSpPr txBox="1"/>
          <p:nvPr>
            <p:ph idx="1" type="body"/>
          </p:nvPr>
        </p:nvSpPr>
        <p:spPr>
          <a:xfrm>
            <a:off x="539496" y="1435608"/>
            <a:ext cx="4416552" cy="39776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1000"/>
              </a:spcBef>
              <a:spcAft>
                <a:spcPts val="0"/>
              </a:spcAft>
              <a:buClr>
                <a:schemeClr val="dk1"/>
              </a:buClr>
              <a:buSzPts val="1200"/>
              <a:buFont typeface="Quattrocento Sans"/>
              <a:buNone/>
              <a:defRPr b="0" i="0" sz="1200" u="none" cap="none" strike="noStrike">
                <a:solidFill>
                  <a:schemeClr val="dk1"/>
                </a:solidFill>
                <a:latin typeface="Quattrocento Sans"/>
                <a:ea typeface="Quattrocento Sans"/>
                <a:cs typeface="Quattrocento Sans"/>
                <a:sym typeface="Quattrocento Sans"/>
              </a:defRPr>
            </a:lvl1pPr>
            <a:lvl2pPr indent="-304800" lvl="1" marL="914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04800" lvl="5" marL="27432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6pPr>
            <a:lvl7pPr indent="-304800" lvl="6" marL="32004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7pPr>
            <a:lvl8pPr indent="-304800" lvl="7" marL="3657600" marR="0" rtl="0" algn="l">
              <a:lnSpc>
                <a:spcPct val="150000"/>
              </a:lnSpc>
              <a:spcBef>
                <a:spcPts val="12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12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5"/>
          <p:cNvSpPr txBox="1"/>
          <p:nvPr>
            <p:ph idx="11" type="ftr"/>
          </p:nvPr>
        </p:nvSpPr>
        <p:spPr>
          <a:xfrm>
            <a:off x="-1" y="6567055"/>
            <a:ext cx="12105409" cy="21820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595959"/>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15" name="Google Shape;15;p15"/>
          <p:cNvCxnSpPr/>
          <p:nvPr/>
        </p:nvCxnSpPr>
        <p:spPr>
          <a:xfrm>
            <a:off x="604434" y="1196392"/>
            <a:ext cx="10983132" cy="0"/>
          </a:xfrm>
          <a:prstGeom prst="straightConnector1">
            <a:avLst/>
          </a:prstGeom>
          <a:noFill/>
          <a:ln cap="flat" cmpd="sng" w="50800">
            <a:solidFill>
              <a:srgbClr val="C00000"/>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
          <p:cNvSpPr txBox="1"/>
          <p:nvPr>
            <p:ph idx="4294967295" type="ctrTitle"/>
          </p:nvPr>
        </p:nvSpPr>
        <p:spPr>
          <a:xfrm>
            <a:off x="838200" y="1164324"/>
            <a:ext cx="10515600" cy="2387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4800" u="none" cap="none" strike="noStrike">
                <a:solidFill>
                  <a:schemeClr val="lt1"/>
                </a:solidFill>
                <a:latin typeface="Quattrocento Sans"/>
                <a:ea typeface="Quattrocento Sans"/>
                <a:cs typeface="Quattrocento Sans"/>
                <a:sym typeface="Quattrocento Sans"/>
              </a:rPr>
              <a:t>Implement handwritten digit recognition in Keras using CNN</a:t>
            </a:r>
            <a:endParaRPr b="1" i="0" sz="4800" u="none" cap="none" strike="noStrike">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chemeClr val="lt1"/>
              </a:buClr>
              <a:buSzPts val="4800"/>
              <a:buFont typeface="Quattrocento Sans"/>
              <a:buNone/>
            </a:pPr>
            <a:r>
              <a:t/>
            </a:r>
            <a:endParaRPr b="1" i="0" sz="4800" u="none" cap="none" strike="noStrike">
              <a:solidFill>
                <a:schemeClr val="lt1"/>
              </a:solidFill>
              <a:latin typeface="Quattrocento Sans"/>
              <a:ea typeface="Quattrocento Sans"/>
              <a:cs typeface="Quattrocento Sans"/>
              <a:sym typeface="Quattrocento Sans"/>
            </a:endParaRPr>
          </a:p>
        </p:txBody>
      </p:sp>
      <p:sp>
        <p:nvSpPr>
          <p:cNvPr id="39" name="Google Shape;39;p1"/>
          <p:cNvSpPr txBox="1"/>
          <p:nvPr>
            <p:ph idx="4294967295" type="subTitle"/>
          </p:nvPr>
        </p:nvSpPr>
        <p:spPr>
          <a:xfrm>
            <a:off x="855619" y="2933105"/>
            <a:ext cx="10293825" cy="1137793"/>
          </a:xfrm>
          <a:prstGeom prst="rect">
            <a:avLst/>
          </a:prstGeom>
          <a:no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rgbClr val="262626"/>
              </a:buClr>
              <a:buSzPts val="2015"/>
              <a:buFont typeface="Quattrocento Sans"/>
              <a:buNone/>
            </a:pPr>
            <a:r>
              <a:rPr b="1" i="0" lang="en-US" sz="2015" u="none" cap="none" strike="noStrike">
                <a:solidFill>
                  <a:srgbClr val="262626"/>
                </a:solidFill>
                <a:latin typeface="Quattrocento Sans"/>
                <a:ea typeface="Quattrocento Sans"/>
                <a:cs typeface="Quattrocento Sans"/>
                <a:sym typeface="Quattrocento Sans"/>
              </a:rPr>
              <a:t>Jaypratap </a:t>
            </a:r>
            <a:r>
              <a:rPr b="1" lang="en-US" sz="2015">
                <a:solidFill>
                  <a:srgbClr val="262626"/>
                </a:solidFill>
              </a:rPr>
              <a:t>S</a:t>
            </a:r>
            <a:r>
              <a:rPr b="1" i="0" lang="en-US" sz="2015" u="none" cap="none" strike="noStrike">
                <a:solidFill>
                  <a:srgbClr val="262626"/>
                </a:solidFill>
                <a:latin typeface="Quattrocento Sans"/>
                <a:ea typeface="Quattrocento Sans"/>
                <a:cs typeface="Quattrocento Sans"/>
                <a:sym typeface="Quattrocento Sans"/>
              </a:rPr>
              <a:t>ingh </a:t>
            </a:r>
            <a:r>
              <a:rPr b="1" lang="en-US" sz="2015">
                <a:solidFill>
                  <a:srgbClr val="262626"/>
                </a:solidFill>
              </a:rPr>
              <a:t>C</a:t>
            </a:r>
            <a:r>
              <a:rPr b="1" i="0" lang="en-US" sz="2015" u="none" cap="none" strike="noStrike">
                <a:solidFill>
                  <a:srgbClr val="262626"/>
                </a:solidFill>
                <a:latin typeface="Quattrocento Sans"/>
                <a:ea typeface="Quattrocento Sans"/>
                <a:cs typeface="Quattrocento Sans"/>
                <a:sym typeface="Quattrocento Sans"/>
              </a:rPr>
              <a:t>hauhan</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ctr">
              <a:lnSpc>
                <a:spcPct val="130000"/>
              </a:lnSpc>
              <a:spcBef>
                <a:spcPts val="2200"/>
              </a:spcBef>
              <a:spcAft>
                <a:spcPts val="0"/>
              </a:spcAft>
              <a:buClr>
                <a:srgbClr val="262626"/>
              </a:buClr>
              <a:buSzPts val="2015"/>
              <a:buFont typeface="Quattrocento Sans"/>
              <a:buNone/>
            </a:pPr>
            <a:r>
              <a:rPr b="1" i="0" lang="en-US" sz="2015" u="none" cap="none" strike="noStrike">
                <a:solidFill>
                  <a:srgbClr val="262626"/>
                </a:solidFill>
                <a:latin typeface="Quattrocento Sans"/>
                <a:ea typeface="Quattrocento Sans"/>
                <a:cs typeface="Quattrocento Sans"/>
                <a:sym typeface="Quattrocento Sans"/>
              </a:rPr>
              <a:t>AI Technology and Systems</a:t>
            </a:r>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6123a304ee_1_1"/>
          <p:cNvSpPr txBox="1"/>
          <p:nvPr>
            <p:ph idx="1" type="body"/>
          </p:nvPr>
        </p:nvSpPr>
        <p:spPr>
          <a:xfrm>
            <a:off x="539500" y="1435600"/>
            <a:ext cx="11085600" cy="51537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US" sz="2400"/>
              <a:t>In order to make the optimizer converge faster and closest to the global minimum of the loss function, i used an annealing method of the learning rate (LR).</a:t>
            </a:r>
            <a:endParaRPr sz="2400"/>
          </a:p>
          <a:p>
            <a:pPr indent="0" lvl="0" marL="0" rtl="0" algn="l">
              <a:spcBef>
                <a:spcPts val="1200"/>
              </a:spcBef>
              <a:spcAft>
                <a:spcPts val="0"/>
              </a:spcAft>
              <a:buClr>
                <a:schemeClr val="dk1"/>
              </a:buClr>
              <a:buSzPts val="1100"/>
              <a:buFont typeface="Arial"/>
              <a:buNone/>
            </a:pPr>
            <a:r>
              <a:rPr lang="en-US" sz="2400"/>
              <a:t>The LR is the step by which the optimizer walks through the 'loss landscape'. The higher LR, the bigger are the steps and the quicker is the convergence. However the sampling is very poor with an high LR and the optimizer could probably fall into a local minima.</a:t>
            </a:r>
            <a:endParaRPr sz="2400"/>
          </a:p>
          <a:p>
            <a:pPr indent="0" lvl="0" marL="0" rtl="0" algn="l">
              <a:spcBef>
                <a:spcPts val="1200"/>
              </a:spcBef>
              <a:spcAft>
                <a:spcPts val="0"/>
              </a:spcAft>
              <a:buClr>
                <a:schemeClr val="dk1"/>
              </a:buClr>
              <a:buSzPts val="1100"/>
              <a:buFont typeface="Arial"/>
              <a:buNone/>
            </a:pPr>
            <a:r>
              <a:rPr lang="en-US" sz="2400"/>
              <a:t>Its better to have a decreasing learning rate during the training to reach efficiently the global minimum of the loss function.</a:t>
            </a:r>
            <a:endParaRPr sz="24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Challenges</a:t>
            </a:r>
            <a:endParaRPr/>
          </a:p>
        </p:txBody>
      </p:sp>
      <p:sp>
        <p:nvSpPr>
          <p:cNvPr id="108" name="Google Shape;108;p10"/>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109" name="Google Shape;109;p10"/>
          <p:cNvSpPr txBox="1"/>
          <p:nvPr/>
        </p:nvSpPr>
        <p:spPr>
          <a:xfrm>
            <a:off x="722547" y="1478433"/>
            <a:ext cx="107498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6666"/>
                </a:solidFill>
                <a:highlight>
                  <a:srgbClr val="FFFFFF"/>
                </a:highlight>
                <a:latin typeface="Quattrocento Sans"/>
                <a:ea typeface="Quattrocento Sans"/>
                <a:cs typeface="Quattrocento Sans"/>
                <a:sym typeface="Quattrocento Sans"/>
              </a:rPr>
              <a:t>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 This problem is faced more when many people write a single digit with a variety of different handwritings. Lastly, the uniqueness and variety in the handwriting of different individuals also influence the formation and appearance of the digits.</a:t>
            </a:r>
            <a:endParaRPr b="0" i="0" sz="2400" u="none" cap="none" strike="noStrike">
              <a:solidFill>
                <a:srgbClr val="666666"/>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6666"/>
                </a:solidFill>
                <a:highlight>
                  <a:srgbClr val="FFFFFF"/>
                </a:highlight>
                <a:latin typeface="Quattrocento Sans"/>
                <a:ea typeface="Quattrocento Sans"/>
                <a:cs typeface="Quattrocento Sans"/>
                <a:sym typeface="Quattrocento Sans"/>
              </a:rPr>
              <a:t>First i using</a:t>
            </a:r>
            <a:r>
              <a:rPr b="0" i="0" lang="en-US" sz="2400" u="none" cap="none" strike="noStrike">
                <a:solidFill>
                  <a:srgbClr val="666666"/>
                </a:solidFill>
                <a:highlight>
                  <a:srgbClr val="FCFCFC"/>
                </a:highlight>
                <a:latin typeface="Quattrocento Sans"/>
                <a:ea typeface="Quattrocento Sans"/>
                <a:cs typeface="Quattrocento Sans"/>
                <a:sym typeface="Quattrocento Sans"/>
              </a:rPr>
              <a:t> the verified data for selecting parameters of random forest classifier, i obtain a success accuracy of 93.27%,which is good but its accuracy in not increasing further. Generally, random forest classifier results in poor classification performance as it is constructed to mitigate the overall error rate. Then i use CNN which</a:t>
            </a:r>
            <a:r>
              <a:rPr b="0" i="0" lang="en-US" sz="2400" u="none" cap="none" strike="noStrike">
                <a:solidFill>
                  <a:srgbClr val="666666"/>
                </a:solidFill>
                <a:highlight>
                  <a:srgbClr val="FFFFFF"/>
                </a:highlight>
                <a:latin typeface="Quattrocento Sans"/>
                <a:ea typeface="Quattrocento Sans"/>
                <a:cs typeface="Quattrocento Sans"/>
                <a:sym typeface="Quattrocento Sans"/>
              </a:rPr>
              <a:t> has proven to work very well for image classification tasks.</a:t>
            </a:r>
            <a:endParaRPr b="0" i="0" sz="2400" u="none" cap="none" strike="noStrike">
              <a:solidFill>
                <a:srgbClr val="666666"/>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Results</a:t>
            </a:r>
            <a:endParaRPr/>
          </a:p>
        </p:txBody>
      </p:sp>
      <p:sp>
        <p:nvSpPr>
          <p:cNvPr id="115" name="Google Shape;115;p11"/>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116" name="Google Shape;116;p11"/>
          <p:cNvSpPr txBox="1"/>
          <p:nvPr/>
        </p:nvSpPr>
        <p:spPr>
          <a:xfrm>
            <a:off x="722547" y="1478433"/>
            <a:ext cx="107498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 handwritten digit recognition system with the large pixel images. There are 42000 samples which are 28,000 from training and 2,000 from testing by a training dataset and a testing dataset separately. The sample images of the output from our handwritten digit recognition system are shown in Fig 2. The prediction digit is shown in the small box at the upper left side in the output image. We set a seed number of 2, a batch size of 50, and trained in 15 epochs. Lastly, our handwritten digit recognition system gave the accuracy rate of our model from each epoch ,and the loss of our model is 0.0295. The best recognition accuracy of our handwritten digit recognition system is 99.47% and the average recognition accuracy is 99.12% in a small time.</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p:txBody>
      </p:sp>
      <p:pic>
        <p:nvPicPr>
          <p:cNvPr id="117" name="Google Shape;117;p11"/>
          <p:cNvPicPr preferRelativeResize="0"/>
          <p:nvPr/>
        </p:nvPicPr>
        <p:blipFill rotWithShape="1">
          <a:blip r:embed="rId3">
            <a:alphaModFix/>
          </a:blip>
          <a:srcRect b="0" l="0" r="0" t="0"/>
          <a:stretch/>
        </p:blipFill>
        <p:spPr>
          <a:xfrm>
            <a:off x="1405050" y="5185325"/>
            <a:ext cx="7113150" cy="71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Future work</a:t>
            </a:r>
            <a:endParaRPr/>
          </a:p>
        </p:txBody>
      </p:sp>
      <p:sp>
        <p:nvSpPr>
          <p:cNvPr id="123" name="Google Shape;123;p12"/>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124" name="Google Shape;124;p12"/>
          <p:cNvSpPr txBox="1"/>
          <p:nvPr/>
        </p:nvSpPr>
        <p:spPr>
          <a:xfrm>
            <a:off x="446175" y="1253400"/>
            <a:ext cx="10976400" cy="640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800"/>
              </a:spcBef>
              <a:spcAft>
                <a:spcPts val="0"/>
              </a:spcAft>
              <a:buClr>
                <a:schemeClr val="dk1"/>
              </a:buClr>
              <a:buSzPts val="1100"/>
              <a:buFont typeface="Arial"/>
              <a:buNone/>
            </a:pPr>
            <a:r>
              <a:rPr b="0" i="0" lang="en-US" sz="2400" u="none" cap="none" strike="noStrike">
                <a:solidFill>
                  <a:srgbClr val="666666"/>
                </a:solidFill>
                <a:latin typeface="Quattrocento Sans"/>
                <a:ea typeface="Quattrocento Sans"/>
                <a:cs typeface="Quattrocento Sans"/>
                <a:sym typeface="Quattrocento Sans"/>
              </a:rPr>
              <a:t>In future the accuracy and prediction of the handwritten recongnition can be increases using </a:t>
            </a:r>
            <a:r>
              <a:rPr b="1" i="0" lang="en-US" sz="2400" u="none" cap="none" strike="noStrike">
                <a:solidFill>
                  <a:srgbClr val="666666"/>
                </a:solidFill>
                <a:latin typeface="Quattrocento Sans"/>
                <a:ea typeface="Quattrocento Sans"/>
                <a:cs typeface="Quattrocento Sans"/>
                <a:sym typeface="Quattrocento Sans"/>
              </a:rPr>
              <a:t>Data augmentation.</a:t>
            </a:r>
            <a:r>
              <a:rPr b="0" i="0" lang="en-US" sz="2400" u="none" cap="none" strike="noStrike">
                <a:solidFill>
                  <a:srgbClr val="666666"/>
                </a:solidFill>
                <a:latin typeface="Quattrocento Sans"/>
                <a:ea typeface="Quattrocento Sans"/>
                <a:cs typeface="Quattrocento Sans"/>
                <a:sym typeface="Quattrocento Sans"/>
              </a:rPr>
              <a:t>In order to avoid overfitting problem, we need to expand artificially our handwritten digit dataset. We can make your existing dataset even larger. The idea is to alter the training data with small transformations to reproduce the variations occurring when someone is writing a digit.For example, the number is not centered The scale is not the same (some who write with big/small numbers) The image is rotated,Approaches that alter the training data in ways that change the array representation while keeping the label the same are known as data augmentation techniques. Some popular augmentations people use are grayscales, horizontal flips, vertical flips, random crops, color jitters, translations, rotations, and much more.</a:t>
            </a:r>
            <a:endParaRPr b="0" i="0" sz="2400" u="none" cap="none" strike="noStrike">
              <a:solidFill>
                <a:srgbClr val="666666"/>
              </a:solidFill>
              <a:latin typeface="Quattrocento Sans"/>
              <a:ea typeface="Quattrocento Sans"/>
              <a:cs typeface="Quattrocento Sans"/>
              <a:sym typeface="Quattrocento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666666"/>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Summary</a:t>
            </a:r>
            <a:endParaRPr/>
          </a:p>
        </p:txBody>
      </p:sp>
      <p:sp>
        <p:nvSpPr>
          <p:cNvPr id="130" name="Google Shape;130;p13"/>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131" name="Google Shape;131;p13"/>
          <p:cNvSpPr txBox="1"/>
          <p:nvPr/>
        </p:nvSpPr>
        <p:spPr>
          <a:xfrm>
            <a:off x="521200" y="1478350"/>
            <a:ext cx="11376900" cy="552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Our network has been trained with and tested with 42,000 datasets and we obtained an accuracy of &gt; 99% which is good enough to test our classification implementation. </a:t>
            </a:r>
            <a:r>
              <a:rPr lang="en-US" sz="2400">
                <a:solidFill>
                  <a:srgbClr val="595959"/>
                </a:solidFill>
                <a:latin typeface="Quattrocento Sans"/>
                <a:ea typeface="Quattrocento Sans"/>
                <a:cs typeface="Quattrocento Sans"/>
                <a:sym typeface="Quattrocento Sans"/>
              </a:rPr>
              <a:t>We</a:t>
            </a:r>
            <a:r>
              <a:rPr b="0" i="0" lang="en-US" sz="2400" u="none" cap="none" strike="noStrike">
                <a:solidFill>
                  <a:srgbClr val="595959"/>
                </a:solidFill>
                <a:latin typeface="Quattrocento Sans"/>
                <a:ea typeface="Quattrocento Sans"/>
                <a:cs typeface="Quattrocento Sans"/>
                <a:sym typeface="Quattrocento Sans"/>
              </a:rPr>
              <a:t> have given a learning rate of 0.01 to our algorithm and obtained good classification results , everytime after training we are taking random inputs from our testing dataset and calculating the efficiency each time it is executed. An</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interesting property of these networks is that the training error keeps decreasing over time but the test error goes through a minimum and starts increasing after a certain</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number of iterations , this is possibly because of the higher learning rate and by decreasing it we can get our results , if not reduced the learning rate the Stocastic gradient descent may get stuck in local minimum and finds it difficult to</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predict the optimized weights , which affects the prediction</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and accuracy of our network.</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6123a304ee_0_12"/>
          <p:cNvSpPr txBox="1"/>
          <p:nvPr>
            <p:ph type="title"/>
          </p:nvPr>
        </p:nvSpPr>
        <p:spPr>
          <a:xfrm>
            <a:off x="521207" y="448056"/>
            <a:ext cx="6877200" cy="640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138" name="Google Shape;138;g6123a304ee_0_12"/>
          <p:cNvSpPr txBox="1"/>
          <p:nvPr>
            <p:ph idx="1" type="body"/>
          </p:nvPr>
        </p:nvSpPr>
        <p:spPr>
          <a:xfrm>
            <a:off x="539500" y="1270125"/>
            <a:ext cx="10968600" cy="4143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666666"/>
                </a:solidFill>
              </a:rPr>
              <a:t>Handwritten digit recognition system generally used Neural Network to classify the images of digits. In this project, I began with collecting datasets for training and testing .I developed a handwritten digit recognition system by using  model I that we designed. And then I finished to implement and develop a handwritten digit recognition system. The handwritten digit recognition system gave the best recognition accuracy of 99.12% with the large pixel images. Finally, I learned how to apply and implement a handwritten digit recognition system by using Convolutional Neural Network.I learned how to improve the performance to give the high recognition accuracy.  I want to design many models and compare the performance of all our designed models in the future work.</a:t>
            </a:r>
            <a:endParaRPr sz="24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4"/>
          <p:cNvPicPr preferRelativeResize="0"/>
          <p:nvPr/>
        </p:nvPicPr>
        <p:blipFill rotWithShape="1">
          <a:blip r:embed="rId3">
            <a:alphaModFix/>
          </a:blip>
          <a:srcRect b="0" l="0" r="0" t="0"/>
          <a:stretch/>
        </p:blipFill>
        <p:spPr>
          <a:xfrm>
            <a:off x="3309504" y="1535689"/>
            <a:ext cx="4762500" cy="2581275"/>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800" endA="300" endPos="38500" fadeDir="5400000" kx="0" rotWithShape="0" algn="bl" stA="50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2"/>
          <p:cNvSpPr txBox="1"/>
          <p:nvPr>
            <p:ph type="title"/>
          </p:nvPr>
        </p:nvSpPr>
        <p:spPr>
          <a:xfrm>
            <a:off x="521200" y="216325"/>
            <a:ext cx="10749900" cy="32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Problem Description</a:t>
            </a:r>
            <a:endParaRPr sz="2400"/>
          </a:p>
          <a:p>
            <a:pPr indent="0" lvl="0" marL="0" rtl="0" algn="l">
              <a:lnSpc>
                <a:spcPct val="100000"/>
              </a:lnSpc>
              <a:spcBef>
                <a:spcPts val="0"/>
              </a:spcBef>
              <a:spcAft>
                <a:spcPts val="0"/>
              </a:spcAft>
              <a:buClr>
                <a:srgbClr val="3A3838"/>
              </a:buClr>
              <a:buSzPts val="3600"/>
              <a:buFont typeface="Quattrocento Sans"/>
              <a:buNone/>
            </a:pPr>
            <a:r>
              <a:t/>
            </a:r>
            <a:endParaRPr sz="2400"/>
          </a:p>
          <a:p>
            <a:pPr indent="0" lvl="0" marL="0" rtl="0" algn="l">
              <a:lnSpc>
                <a:spcPct val="100000"/>
              </a:lnSpc>
              <a:spcBef>
                <a:spcPts val="0"/>
              </a:spcBef>
              <a:spcAft>
                <a:spcPts val="0"/>
              </a:spcAft>
              <a:buClr>
                <a:srgbClr val="3A3838"/>
              </a:buClr>
              <a:buSzPts val="3600"/>
              <a:buFont typeface="Quattrocento Sans"/>
              <a:buNone/>
            </a:pPr>
            <a:r>
              <a:rPr lang="en-US" sz="2400"/>
              <a:t>Handwritten character recognition is one of the practically important issues in pattern recognition applications. The applications of digit recognition includes in postal mail sorting, bank check processing, form data entry, etc. The heart of the problem lies within the ability to develop an efficient algorithm that can recognize handwritten digits and which is submitted by Users by the way of a scanner, tablet, and other digital devices.</a:t>
            </a:r>
            <a:endParaRPr sz="2400"/>
          </a:p>
        </p:txBody>
      </p:sp>
      <p:sp>
        <p:nvSpPr>
          <p:cNvPr id="45" name="Google Shape;45;p2"/>
          <p:cNvSpPr txBox="1"/>
          <p:nvPr/>
        </p:nvSpPr>
        <p:spPr>
          <a:xfrm>
            <a:off x="722550" y="3511493"/>
            <a:ext cx="10749900" cy="269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p:txBody>
      </p:sp>
      <p:sp>
        <p:nvSpPr>
          <p:cNvPr id="46" name="Google Shape;46;p2"/>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3"/>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Proposed Solution</a:t>
            </a:r>
            <a:endParaRPr/>
          </a:p>
        </p:txBody>
      </p:sp>
      <p:sp>
        <p:nvSpPr>
          <p:cNvPr id="52" name="Google Shape;52;p3"/>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53" name="Google Shape;53;p3"/>
          <p:cNvSpPr txBox="1"/>
          <p:nvPr/>
        </p:nvSpPr>
        <p:spPr>
          <a:xfrm>
            <a:off x="694075" y="1430725"/>
            <a:ext cx="11022300" cy="50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6666"/>
                </a:solidFill>
                <a:latin typeface="Quattrocento Sans"/>
                <a:ea typeface="Quattrocento Sans"/>
                <a:cs typeface="Quattrocento Sans"/>
                <a:sym typeface="Quattrocento Sans"/>
              </a:rPr>
              <a:t> I created a 5 layers Sequential Convolutional Neural Network for digits recognition trained on MNIST dataset.Then i chose to build it with keras API (Tensorflow backend) which is very intuitive, prepare the data (handwritten digits images) then focus on CNN.And also optimizer </a:t>
            </a:r>
            <a:r>
              <a:rPr b="0" i="0" lang="en-US" sz="2400" u="none" cap="none" strike="noStrike">
                <a:solidFill>
                  <a:srgbClr val="666666"/>
                </a:solidFill>
                <a:highlight>
                  <a:srgbClr val="FFFFFF"/>
                </a:highlight>
                <a:latin typeface="Quattrocento Sans"/>
                <a:ea typeface="Quattrocento Sans"/>
                <a:cs typeface="Quattrocento Sans"/>
                <a:sym typeface="Quattrocento Sans"/>
              </a:rPr>
              <a:t>that tie together the loss function and model parameters by updating the model in response to the output of the loss function.</a:t>
            </a:r>
            <a:endParaRPr b="0" i="0" sz="2400" u="none" cap="none" strike="noStrike">
              <a:solidFill>
                <a:srgbClr val="666666"/>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666666"/>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666666"/>
                </a:solidFill>
                <a:latin typeface="Quattrocento Sans"/>
                <a:ea typeface="Quattrocento Sans"/>
                <a:cs typeface="Quattrocento Sans"/>
                <a:sym typeface="Quattrocento Sans"/>
              </a:rPr>
              <a:t>I achieved 99.12% of accuracy with this CNN trained using GPU computing.</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4"/>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Dataset used</a:t>
            </a:r>
            <a:endParaRPr/>
          </a:p>
        </p:txBody>
      </p:sp>
      <p:sp>
        <p:nvSpPr>
          <p:cNvPr id="59" name="Google Shape;59;p4"/>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60" name="Google Shape;60;p4"/>
          <p:cNvSpPr txBox="1"/>
          <p:nvPr/>
        </p:nvSpPr>
        <p:spPr>
          <a:xfrm>
            <a:off x="721050" y="1319948"/>
            <a:ext cx="10749900" cy="517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595959"/>
                </a:solidFill>
                <a:latin typeface="Quattrocento Sans"/>
                <a:ea typeface="Quattrocento Sans"/>
                <a:cs typeface="Quattrocento Sans"/>
                <a:sym typeface="Quattrocento Sans"/>
              </a:rPr>
              <a:t>The data files train.csv and test.csv contain gray-scale images of hand-drawn digits, from zero through nine.</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595959"/>
                </a:solidFill>
                <a:latin typeface="Quattrocento Sans"/>
                <a:ea typeface="Quattrocento Sans"/>
                <a:cs typeface="Quattrocento Sans"/>
                <a:sym typeface="Quattrocento Sans"/>
              </a:rPr>
              <a:t>Each image is 28 pixels in height and 28 pixels in width, for a total of 784 pixels in total. Each pixel has a single pixel-value associated with it, indicating the lightness or darkness of that pixel, with higher numbers meaning darker. This pixel-value is an integer between 0 and 255, inclusive.</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595959"/>
                </a:solidFill>
                <a:latin typeface="Quattrocento Sans"/>
                <a:ea typeface="Quattrocento Sans"/>
                <a:cs typeface="Quattrocento Sans"/>
                <a:sym typeface="Quattrocento Sans"/>
              </a:rPr>
              <a:t>The training data set, (train.csv), has 785 columns. The first column, called "label", is the digit that was drawn by the user. The rest of the columns contain the pixel-values of the associated image.</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595959"/>
                </a:solidFill>
                <a:latin typeface="Quattrocento Sans"/>
                <a:ea typeface="Quattrocento Sans"/>
                <a:cs typeface="Quattrocento Sans"/>
                <a:sym typeface="Quattrocento Sans"/>
              </a:rPr>
              <a:t>The file train.csv contains pixel intensity values as flattened vectors for 42000 images and their corresponding labels. Similarly, test.csv has pixel intensity values for 28000 unlabelled images.</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Benefits and Impact</a:t>
            </a:r>
            <a:endParaRPr/>
          </a:p>
        </p:txBody>
      </p:sp>
      <p:sp>
        <p:nvSpPr>
          <p:cNvPr id="66" name="Google Shape;66;p5"/>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sp>
        <p:nvSpPr>
          <p:cNvPr id="67" name="Google Shape;67;p5"/>
          <p:cNvSpPr txBox="1"/>
          <p:nvPr/>
        </p:nvSpPr>
        <p:spPr>
          <a:xfrm>
            <a:off x="722550" y="1478346"/>
            <a:ext cx="10749900" cy="501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6666"/>
                </a:solidFill>
                <a:highlight>
                  <a:srgbClr val="FFFFFF"/>
                </a:highlight>
                <a:latin typeface="Quattrocento Sans"/>
                <a:ea typeface="Quattrocento Sans"/>
                <a:cs typeface="Quattrocento Sans"/>
                <a:sym typeface="Quattrocento Sans"/>
              </a:rPr>
              <a:t>Digit recognition system is the working of a machine to train itself or recognizing the digits from different sources like emails, bank cheque, papers, images, etc. and in different real-world scenarios for online handwriting recognition on computer tablets or system, recognize number plates of vehicles, processing bank cheque amounts, numeric entries in forms filled up by hand (say — tax forms) and so on. These all help people in their daily life task and plays a impact role.With the </a:t>
            </a:r>
            <a:r>
              <a:rPr b="1" i="0" lang="en-US" sz="2400" u="none" cap="none" strike="noStrike">
                <a:solidFill>
                  <a:srgbClr val="666666"/>
                </a:solidFill>
                <a:highlight>
                  <a:srgbClr val="FFFFFF"/>
                </a:highlight>
                <a:latin typeface="Quattrocento Sans"/>
                <a:ea typeface="Quattrocento Sans"/>
                <a:cs typeface="Quattrocento Sans"/>
                <a:sym typeface="Quattrocento Sans"/>
              </a:rPr>
              <a:t>use</a:t>
            </a:r>
            <a:r>
              <a:rPr b="0" i="0" lang="en-US" sz="2400" u="none" cap="none" strike="noStrike">
                <a:solidFill>
                  <a:srgbClr val="666666"/>
                </a:solidFill>
                <a:highlight>
                  <a:srgbClr val="FFFFFF"/>
                </a:highlight>
                <a:latin typeface="Quattrocento Sans"/>
                <a:ea typeface="Quattrocento Sans"/>
                <a:cs typeface="Quattrocento Sans"/>
                <a:sym typeface="Quattrocento Sans"/>
              </a:rPr>
              <a:t> of deep learning and machine learning, human effort can be reduced in </a:t>
            </a:r>
            <a:r>
              <a:rPr b="1" i="0" lang="en-US" sz="2400" u="none" cap="none" strike="noStrike">
                <a:solidFill>
                  <a:srgbClr val="666666"/>
                </a:solidFill>
                <a:highlight>
                  <a:srgbClr val="FFFFFF"/>
                </a:highlight>
                <a:latin typeface="Quattrocento Sans"/>
                <a:ea typeface="Quattrocento Sans"/>
                <a:cs typeface="Quattrocento Sans"/>
                <a:sym typeface="Quattrocento Sans"/>
              </a:rPr>
              <a:t>recognizing</a:t>
            </a:r>
            <a:r>
              <a:rPr b="0" i="0" lang="en-US" sz="2400" u="none" cap="none" strike="noStrike">
                <a:solidFill>
                  <a:srgbClr val="666666"/>
                </a:solidFill>
                <a:highlight>
                  <a:srgbClr val="FFFFFF"/>
                </a:highlight>
                <a:latin typeface="Quattrocento Sans"/>
                <a:ea typeface="Quattrocento Sans"/>
                <a:cs typeface="Quattrocento Sans"/>
                <a:sym typeface="Quattrocento Sans"/>
              </a:rPr>
              <a:t>, learning, predictions and many more areas.</a:t>
            </a:r>
            <a:endParaRPr b="0" i="0" sz="2400" u="none" cap="none" strike="noStrike">
              <a:solidFill>
                <a:srgbClr val="666666"/>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A3838"/>
              </a:buClr>
              <a:buSzPts val="3600"/>
              <a:buFont typeface="Quattrocento Sans"/>
              <a:buNone/>
            </a:pPr>
            <a:r>
              <a:rPr lang="en-US"/>
              <a:t>Solution Discussion</a:t>
            </a:r>
            <a:endParaRPr/>
          </a:p>
        </p:txBody>
      </p:sp>
      <p:sp>
        <p:nvSpPr>
          <p:cNvPr id="73" name="Google Shape;73;p6"/>
          <p:cNvSpPr txBox="1"/>
          <p:nvPr/>
        </p:nvSpPr>
        <p:spPr>
          <a:xfrm>
            <a:off x="722547" y="1478433"/>
            <a:ext cx="10749874"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Convolutional Neural Network to develop a handwritten digit recognition system in Python language. A binary image from pre-processing process are fed to Convolutional Neural Network which includes feature extraction and classification. The input nodes contain 160 x 320 pixels. We designed our model by using 5 convolution layers, 5 pooling layers, 2 fully-connected layers and 2 dropout layers which has a sequence of layers in our model ,Finally, there are 10 output nodes for classifying an image into digit.</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595959"/>
                </a:solidFill>
                <a:latin typeface="Quattrocento Sans"/>
                <a:ea typeface="Quattrocento Sans"/>
                <a:cs typeface="Quattrocento Sans"/>
                <a:sym typeface="Quattrocento Sans"/>
              </a:rPr>
              <a:t> </a:t>
            </a:r>
            <a:endParaRPr b="0" i="0" sz="2400" u="none" cap="none" strike="noStrike">
              <a:solidFill>
                <a:srgbClr val="595959"/>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595959"/>
                </a:solidFill>
                <a:latin typeface="Quattrocento Sans"/>
                <a:ea typeface="Quattrocento Sans"/>
                <a:cs typeface="Quattrocento Sans"/>
                <a:sym typeface="Quattrocento Sans"/>
              </a:rPr>
              <a:t> </a:t>
            </a:r>
            <a:endParaRPr b="0" i="0" sz="2400" u="none" cap="none" strike="noStrike">
              <a:solidFill>
                <a:srgbClr val="595959"/>
              </a:solidFill>
              <a:latin typeface="Quattrocento Sans"/>
              <a:ea typeface="Quattrocento Sans"/>
              <a:cs typeface="Quattrocento Sans"/>
              <a:sym typeface="Quattrocento Sans"/>
            </a:endParaRPr>
          </a:p>
        </p:txBody>
      </p:sp>
      <p:sp>
        <p:nvSpPr>
          <p:cNvPr id="74" name="Google Shape;74;p6"/>
          <p:cNvSpPr txBox="1"/>
          <p:nvPr>
            <p:ph idx="11" type="ftr"/>
          </p:nvPr>
        </p:nvSpPr>
        <p:spPr>
          <a:xfrm>
            <a:off x="0" y="6492875"/>
            <a:ext cx="120950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www.ai-techsystems.com                    |                    © AI Tech Systems                    |                    📧hi@ai-techsystems.com                     |                    📞+1-408-372-7405</a:t>
            </a:r>
            <a:endParaRPr/>
          </a:p>
        </p:txBody>
      </p:sp>
      <p:pic>
        <p:nvPicPr>
          <p:cNvPr id="75" name="Google Shape;75;p6"/>
          <p:cNvPicPr preferRelativeResize="0"/>
          <p:nvPr/>
        </p:nvPicPr>
        <p:blipFill rotWithShape="1">
          <a:blip r:embed="rId3">
            <a:alphaModFix/>
          </a:blip>
          <a:srcRect b="0" l="0" r="0" t="0"/>
          <a:stretch/>
        </p:blipFill>
        <p:spPr>
          <a:xfrm rot="-5400000">
            <a:off x="2478412" y="2591913"/>
            <a:ext cx="1922400" cy="5434124"/>
          </a:xfrm>
          <a:prstGeom prst="rect">
            <a:avLst/>
          </a:prstGeom>
          <a:noFill/>
          <a:ln>
            <a:noFill/>
          </a:ln>
        </p:spPr>
      </p:pic>
      <p:pic>
        <p:nvPicPr>
          <p:cNvPr id="76" name="Google Shape;76;p6"/>
          <p:cNvPicPr preferRelativeResize="0"/>
          <p:nvPr/>
        </p:nvPicPr>
        <p:blipFill rotWithShape="1">
          <a:blip r:embed="rId4">
            <a:alphaModFix/>
          </a:blip>
          <a:srcRect b="0" l="0" r="0" t="0"/>
          <a:stretch/>
        </p:blipFill>
        <p:spPr>
          <a:xfrm rot="-5400000">
            <a:off x="8047213" y="2441337"/>
            <a:ext cx="2059850" cy="5597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7"/>
          <p:cNvPicPr preferRelativeResize="0"/>
          <p:nvPr/>
        </p:nvPicPr>
        <p:blipFill rotWithShape="1">
          <a:blip r:embed="rId3">
            <a:alphaModFix/>
          </a:blip>
          <a:srcRect b="0" l="0" r="0" t="0"/>
          <a:stretch/>
        </p:blipFill>
        <p:spPr>
          <a:xfrm rot="-5400000">
            <a:off x="4880238" y="-3423088"/>
            <a:ext cx="1692400" cy="9054225"/>
          </a:xfrm>
          <a:prstGeom prst="rect">
            <a:avLst/>
          </a:prstGeom>
          <a:noFill/>
          <a:ln>
            <a:noFill/>
          </a:ln>
        </p:spPr>
      </p:pic>
      <p:sp>
        <p:nvSpPr>
          <p:cNvPr id="83" name="Google Shape;83;p7"/>
          <p:cNvSpPr txBox="1"/>
          <p:nvPr/>
        </p:nvSpPr>
        <p:spPr>
          <a:xfrm>
            <a:off x="0" y="1970850"/>
            <a:ext cx="12043200" cy="29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I</a:t>
            </a:r>
            <a:r>
              <a:rPr b="0" i="0" lang="en-US" sz="2400" u="none" cap="none" strike="noStrike">
                <a:solidFill>
                  <a:srgbClr val="666666"/>
                </a:solidFill>
                <a:latin typeface="Quattrocento Sans"/>
                <a:ea typeface="Quattrocento Sans"/>
                <a:cs typeface="Quattrocento Sans"/>
                <a:sym typeface="Quattrocento Sans"/>
              </a:rPr>
              <a:t>nput nodes which hold the binary values of an image are fed to the first convolution layer with 8 filters of 5 x 5 kernel size. The first pooling layer consists of 2 x 2 pooling size. Next, a convolution layer has 16 filters with a kernel size of 3 x 3. The second pooling layer consists of 2 x 2 pooling size. The third convolution layer has 32 filters with a kernel size of 3 x 3. The third pooling layer consists of 2 x 2 pooling size. Further, the fourth convolution layer has 64 filters with a kernel size of 3 x 3. The fourth pooling layer consists of 2 x 2 pooling size. The last convolution layer has 128 filters with a kernel size of 3 x 3 and the last pooling layer consists of the same pooling size as before. All convolution layers used ReLU activation, a stride of 1 and zero padding, and we used a max operation with a stride of 1 in all pooling layers. Afterward, the first dropout layer has the rate of 0.5. The fully-connected layer has 128 neurons with a ReLU activation. The second dropout layer has the same rate as the first dropout layer. The last fully-connected layer has 10 neurons with a softmax activation.</a:t>
            </a:r>
            <a:endParaRPr b="0" i="0" sz="2400" u="none" cap="none" strike="noStrike">
              <a:solidFill>
                <a:srgbClr val="666666"/>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8"/>
          <p:cNvSpPr txBox="1"/>
          <p:nvPr>
            <p:ph idx="1" type="body"/>
          </p:nvPr>
        </p:nvSpPr>
        <p:spPr>
          <a:xfrm>
            <a:off x="539500" y="1435600"/>
            <a:ext cx="11370000" cy="5305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Clr>
                <a:schemeClr val="dk1"/>
              </a:buClr>
              <a:buSzPts val="1100"/>
              <a:buFont typeface="Arial"/>
              <a:buNone/>
            </a:pPr>
            <a:r>
              <a:rPr lang="en-US" sz="2400"/>
              <a:t>Once our layers are added to the model, we need to set up a score function, a loss function and an optimisation algorithm.</a:t>
            </a:r>
            <a:endParaRPr sz="2400"/>
          </a:p>
          <a:p>
            <a:pPr indent="0" lvl="0" marL="0" rtl="0" algn="l">
              <a:lnSpc>
                <a:spcPct val="150000"/>
              </a:lnSpc>
              <a:spcBef>
                <a:spcPts val="1200"/>
              </a:spcBef>
              <a:spcAft>
                <a:spcPts val="0"/>
              </a:spcAft>
              <a:buClr>
                <a:schemeClr val="dk1"/>
              </a:buClr>
              <a:buSzPts val="1100"/>
              <a:buFont typeface="Arial"/>
              <a:buNone/>
            </a:pPr>
            <a:r>
              <a:rPr lang="en-US" sz="2400"/>
              <a:t>We define the loss function to measure how poorly our model performs on images with known labels. It is the error rate between the observed labels and the predicted ones. We use a specific form for categorical classifications (&gt;2 classes) called the "categorical_crossentropy".</a:t>
            </a:r>
            <a:endParaRPr sz="2400"/>
          </a:p>
          <a:p>
            <a:pPr indent="0" lvl="0" marL="0" rtl="0" algn="l">
              <a:lnSpc>
                <a:spcPct val="150000"/>
              </a:lnSpc>
              <a:spcBef>
                <a:spcPts val="1200"/>
              </a:spcBef>
              <a:spcAft>
                <a:spcPts val="0"/>
              </a:spcAft>
              <a:buClr>
                <a:schemeClr val="dk1"/>
              </a:buClr>
              <a:buSzPts val="1100"/>
              <a:buFont typeface="Arial"/>
              <a:buNone/>
            </a:pPr>
            <a:r>
              <a:rPr lang="en-US" sz="2400"/>
              <a:t>The most important function is the optimizer. This function will iteratively improve parameters (filters kernel values, weights and bias of neurons ...) in order to minimise the loss.</a:t>
            </a:r>
            <a:endParaRPr sz="2400"/>
          </a:p>
          <a:p>
            <a:pPr indent="0" lvl="0" marL="0" rtl="0" algn="l">
              <a:lnSpc>
                <a:spcPct val="150000"/>
              </a:lnSpc>
              <a:spcBef>
                <a:spcPts val="1200"/>
              </a:spcBef>
              <a:spcAft>
                <a:spcPts val="1200"/>
              </a:spcAft>
              <a:buSzPts val="1200"/>
              <a:buNone/>
            </a:pPr>
            <a:r>
              <a:t/>
            </a:r>
            <a:endParaRPr sz="2400"/>
          </a:p>
        </p:txBody>
      </p:sp>
      <p:sp>
        <p:nvSpPr>
          <p:cNvPr id="90" name="Google Shape;90;p8"/>
          <p:cNvSpPr txBox="1"/>
          <p:nvPr/>
        </p:nvSpPr>
        <p:spPr>
          <a:xfrm>
            <a:off x="719250" y="535275"/>
            <a:ext cx="56703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666666"/>
                </a:solidFill>
                <a:latin typeface="Quattrocento Sans"/>
                <a:ea typeface="Quattrocento Sans"/>
                <a:cs typeface="Quattrocento Sans"/>
                <a:sym typeface="Quattrocento Sans"/>
              </a:rPr>
              <a:t>Setting the optimizer and annealer</a:t>
            </a:r>
            <a:endParaRPr b="1" i="0" sz="2400" u="none" cap="none" strike="noStrike">
              <a:solidFill>
                <a:srgbClr val="666666"/>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9"/>
          <p:cNvSpPr txBox="1"/>
          <p:nvPr>
            <p:ph idx="1" type="body"/>
          </p:nvPr>
        </p:nvSpPr>
        <p:spPr>
          <a:xfrm>
            <a:off x="100375" y="116050"/>
            <a:ext cx="11758800" cy="6858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Clr>
                <a:schemeClr val="dk1"/>
              </a:buClr>
              <a:buSzPts val="1100"/>
              <a:buFont typeface="Arial"/>
              <a:buNone/>
            </a:pPr>
            <a:r>
              <a:t/>
            </a:r>
            <a:endParaRPr sz="2400"/>
          </a:p>
          <a:p>
            <a:pPr indent="0" lvl="0" marL="0" rtl="0" algn="l">
              <a:lnSpc>
                <a:spcPct val="150000"/>
              </a:lnSpc>
              <a:spcBef>
                <a:spcPts val="1000"/>
              </a:spcBef>
              <a:spcAft>
                <a:spcPts val="0"/>
              </a:spcAft>
              <a:buClr>
                <a:schemeClr val="dk1"/>
              </a:buClr>
              <a:buSzPts val="1100"/>
              <a:buFont typeface="Arial"/>
              <a:buNone/>
            </a:pPr>
            <a:r>
              <a:t/>
            </a:r>
            <a:endParaRPr sz="2400"/>
          </a:p>
          <a:p>
            <a:pPr indent="0" lvl="0" marL="0" rtl="0" algn="l">
              <a:lnSpc>
                <a:spcPct val="150000"/>
              </a:lnSpc>
              <a:spcBef>
                <a:spcPts val="1000"/>
              </a:spcBef>
              <a:spcAft>
                <a:spcPts val="0"/>
              </a:spcAft>
              <a:buClr>
                <a:schemeClr val="dk1"/>
              </a:buClr>
              <a:buSzPts val="1100"/>
              <a:buFont typeface="Arial"/>
              <a:buNone/>
            </a:pPr>
            <a:r>
              <a:rPr lang="en-US" sz="2400"/>
              <a:t>I choosed RMSprop (with default values), it is a very effective optimizer. The RMSProp update adjusts the Adagrad method in a very simple way in an attempt to reduce its aggressive, monotonically decreasing learning rate. We could also have used Stochastic Gradient Descent ('sgd') optimizer, but it is slower than RMSprop.</a:t>
            </a:r>
            <a:endParaRPr sz="2400"/>
          </a:p>
          <a:p>
            <a:pPr indent="0" lvl="0" marL="0" rtl="0" algn="l">
              <a:lnSpc>
                <a:spcPct val="150000"/>
              </a:lnSpc>
              <a:spcBef>
                <a:spcPts val="1200"/>
              </a:spcBef>
              <a:spcAft>
                <a:spcPts val="0"/>
              </a:spcAft>
              <a:buClr>
                <a:schemeClr val="dk1"/>
              </a:buClr>
              <a:buSzPts val="1100"/>
              <a:buFont typeface="Arial"/>
              <a:buNone/>
            </a:pPr>
            <a:r>
              <a:rPr lang="en-US" sz="2400"/>
              <a:t>The metric function "accuracy" is used is to evaluate the performance our model. This metric function is similar to the loss function, except that the results from the metric evaluation are not used when training the model (only for evaluation).</a:t>
            </a:r>
            <a:endParaRPr sz="2400"/>
          </a:p>
          <a:p>
            <a:pPr indent="0" lvl="0" marL="0" rtl="0" algn="l">
              <a:lnSpc>
                <a:spcPct val="150000"/>
              </a:lnSpc>
              <a:spcBef>
                <a:spcPts val="1200"/>
              </a:spcBef>
              <a:spcAft>
                <a:spcPts val="0"/>
              </a:spcAft>
              <a:buClr>
                <a:schemeClr val="dk1"/>
              </a:buClr>
              <a:buSzPts val="1100"/>
              <a:buFont typeface="Arial"/>
              <a:buNone/>
            </a:pPr>
            <a:r>
              <a:t/>
            </a:r>
            <a:endParaRPr sz="2400"/>
          </a:p>
          <a:p>
            <a:pPr indent="0" lvl="0" marL="0" rtl="0" algn="l">
              <a:lnSpc>
                <a:spcPct val="150000"/>
              </a:lnSpc>
              <a:spcBef>
                <a:spcPts val="1200"/>
              </a:spcBef>
              <a:spcAft>
                <a:spcPts val="1200"/>
              </a:spcAft>
              <a:buSzPts val="12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