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94"/>
  </p:sldMasterIdLst>
  <p:sldIdLst>
    <p:sldId id="256" r:id="rId95"/>
    <p:sldId id="257" r:id="rId96"/>
    <p:sldId id="259" r:id="rId97"/>
    <p:sldId id="264" r:id="rId98"/>
    <p:sldId id="263" r:id="rId99"/>
    <p:sldId id="261" r:id="rId100"/>
    <p:sldId id="25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" Target="slides/slid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Master" Target="slideMasters/slideMaster1.xml"/><Relationship Id="rId99" Type="http://schemas.openxmlformats.org/officeDocument/2006/relationships/slide" Target="slides/slide5.xml"/><Relationship Id="rId10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3.xml"/><Relationship Id="rId10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6.xml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4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3C57-3055-4C0C-9E46-6FF265927F8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customXml" Target="../../customXml/item59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3.svg"/><Relationship Id="rId5" Type="http://schemas.openxmlformats.org/officeDocument/2006/relationships/customXml" Target="../../customXml/item19.xml"/><Relationship Id="rId15" Type="http://schemas.openxmlformats.org/officeDocument/2006/relationships/image" Target="../media/image7.svg"/><Relationship Id="rId10" Type="http://schemas.openxmlformats.org/officeDocument/2006/relationships/image" Target="../media/image2.png"/><Relationship Id="rId19" Type="http://schemas.openxmlformats.org/officeDocument/2006/relationships/image" Target="../media/image11.svg"/><Relationship Id="rId4" Type="http://schemas.openxmlformats.org/officeDocument/2006/relationships/customXml" Target="../../customXml/item1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customXml" Target="../../customXml/item3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8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customXml" Target="../../customXml/item26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7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4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customXml" Target="../../customXml/item67.xml"/><Relationship Id="rId10" Type="http://schemas.openxmlformats.org/officeDocument/2006/relationships/image" Target="../media/image13.png"/><Relationship Id="rId4" Type="http://schemas.openxmlformats.org/officeDocument/2006/relationships/customXml" Target="../../customXml/item61.xml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customXml" Target="../../customXml/item7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90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91.xml"/><Relationship Id="rId17" Type="http://schemas.openxmlformats.org/officeDocument/2006/relationships/customXml" Target="../../customXml/item23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76.xml"/><Relationship Id="rId20" Type="http://schemas.openxmlformats.org/officeDocument/2006/relationships/image" Target="../media/image16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21.xml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44.xml"/><Relationship Id="rId10" Type="http://schemas.openxmlformats.org/officeDocument/2006/relationships/customXml" Target="../../customXml/item28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1429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Business Overview</a:t>
            </a:r>
          </a:p>
        </p:txBody>
      </p:sp>
      <p:pic>
        <p:nvPicPr>
          <p:cNvPr id="15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22" y="3425154"/>
            <a:ext cx="480274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43" y="3826954"/>
            <a:ext cx="480274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Employee Bad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7708" y="4345777"/>
            <a:ext cx="914400" cy="914400"/>
          </a:xfrm>
          <a:prstGeom prst="rect">
            <a:avLst/>
          </a:prstGeom>
        </p:spPr>
      </p:pic>
      <p:pic>
        <p:nvPicPr>
          <p:cNvPr id="30" name="Graphic 29" descr="Employee Bad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0162" y="3950453"/>
            <a:ext cx="914400" cy="914400"/>
          </a:xfrm>
          <a:prstGeom prst="rect">
            <a:avLst/>
          </a:prstGeom>
        </p:spPr>
      </p:pic>
      <p:pic>
        <p:nvPicPr>
          <p:cNvPr id="38" name="Graphic 37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055" y="2290533"/>
            <a:ext cx="914400" cy="914400"/>
          </a:xfrm>
          <a:prstGeom prst="rect">
            <a:avLst/>
          </a:prstGeom>
        </p:spPr>
      </p:pic>
      <p:sp>
        <p:nvSpPr>
          <p:cNvPr id="39" name="Flowchart: Magnetic Disk 38"/>
          <p:cNvSpPr/>
          <p:nvPr>
            <p:custDataLst>
              <p:custData r:id="rId3"/>
            </p:custDataLst>
          </p:nvPr>
        </p:nvSpPr>
        <p:spPr>
          <a:xfrm>
            <a:off x="7136708" y="4881935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pic>
        <p:nvPicPr>
          <p:cNvPr id="40" name="Graphic 39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415" y="534649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038" y="3826954"/>
            <a:ext cx="9144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50079" y="1885146"/>
            <a:ext cx="1432938" cy="1587431"/>
            <a:chOff x="2050079" y="1885146"/>
            <a:chExt cx="1432938" cy="1587431"/>
          </a:xfrm>
        </p:grpSpPr>
        <p:grpSp>
          <p:nvGrpSpPr>
            <p:cNvPr id="20" name="Group 19"/>
            <p:cNvGrpSpPr/>
            <p:nvPr/>
          </p:nvGrpSpPr>
          <p:grpSpPr>
            <a:xfrm>
              <a:off x="2050079" y="1885146"/>
              <a:ext cx="1432938" cy="1392373"/>
              <a:chOff x="8200550" y="2018342"/>
              <a:chExt cx="1432938" cy="1392373"/>
            </a:xfrm>
          </p:grpSpPr>
          <p:pic>
            <p:nvPicPr>
              <p:cNvPr id="18" name="Graphic 17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19" name="Graphic 18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2099491" y="3103245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36622" y="4889298"/>
            <a:ext cx="1432938" cy="1577039"/>
            <a:chOff x="2204262" y="4889298"/>
            <a:chExt cx="1432938" cy="1577039"/>
          </a:xfrm>
        </p:grpSpPr>
        <p:grpSp>
          <p:nvGrpSpPr>
            <p:cNvPr id="24" name="Group 23"/>
            <p:cNvGrpSpPr/>
            <p:nvPr/>
          </p:nvGrpSpPr>
          <p:grpSpPr>
            <a:xfrm>
              <a:off x="2204262" y="4889298"/>
              <a:ext cx="1432938" cy="1392373"/>
              <a:chOff x="8200550" y="2018342"/>
              <a:chExt cx="1432938" cy="1392373"/>
            </a:xfrm>
          </p:grpSpPr>
          <p:pic>
            <p:nvPicPr>
              <p:cNvPr id="25" name="Graphic 24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6" name="Graphic 25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252805" y="6097005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6803" y="3418781"/>
            <a:ext cx="1432938" cy="1568090"/>
            <a:chOff x="626803" y="3418781"/>
            <a:chExt cx="1432938" cy="1568090"/>
          </a:xfrm>
        </p:grpSpPr>
        <p:grpSp>
          <p:nvGrpSpPr>
            <p:cNvPr id="21" name="Group 20"/>
            <p:cNvGrpSpPr/>
            <p:nvPr/>
          </p:nvGrpSpPr>
          <p:grpSpPr>
            <a:xfrm>
              <a:off x="626803" y="3418781"/>
              <a:ext cx="1432938" cy="1392373"/>
              <a:chOff x="8200550" y="2018342"/>
              <a:chExt cx="1432938" cy="1392373"/>
            </a:xfrm>
          </p:grpSpPr>
          <p:pic>
            <p:nvPicPr>
              <p:cNvPr id="22" name="Graphic 21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3" name="Graphic 22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72320" y="461753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55826" y="922068"/>
            <a:ext cx="3089651" cy="1543156"/>
            <a:chOff x="8426798" y="951096"/>
            <a:chExt cx="3089651" cy="1543156"/>
          </a:xfrm>
        </p:grpSpPr>
        <p:pic>
          <p:nvPicPr>
            <p:cNvPr id="47" name="Graphic 46" descr="Buildi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26798" y="951096"/>
              <a:ext cx="1543156" cy="154315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778857" y="1436612"/>
              <a:ext cx="17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Corporate Office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0924" y="2635820"/>
            <a:ext cx="1148869" cy="1221381"/>
            <a:chOff x="7375438" y="2635820"/>
            <a:chExt cx="1148869" cy="1221381"/>
          </a:xfrm>
        </p:grpSpPr>
        <p:pic>
          <p:nvPicPr>
            <p:cNvPr id="37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7383898" y="2635820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75438" y="3487869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19600" y="2959108"/>
            <a:ext cx="1140409" cy="1251249"/>
            <a:chOff x="8734114" y="2959108"/>
            <a:chExt cx="1140409" cy="1251249"/>
          </a:xfrm>
        </p:grpSpPr>
        <p:pic>
          <p:nvPicPr>
            <p:cNvPr id="49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8734114" y="2959108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764041" y="3841025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40673" y="3230915"/>
            <a:ext cx="1140409" cy="1254223"/>
            <a:chOff x="10055187" y="3230915"/>
            <a:chExt cx="1140409" cy="1254223"/>
          </a:xfrm>
        </p:grpSpPr>
        <p:pic>
          <p:nvPicPr>
            <p:cNvPr id="50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0055187" y="3230915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083268" y="4115806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sp>
        <p:nvSpPr>
          <p:cNvPr id="62" name="Flowchart: Magnetic Disk 61"/>
          <p:cNvSpPr/>
          <p:nvPr>
            <p:custDataLst>
              <p:custData r:id="rId4"/>
            </p:custDataLst>
          </p:nvPr>
        </p:nvSpPr>
        <p:spPr>
          <a:xfrm>
            <a:off x="9369378" y="4881577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-0.15898 -0.148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3112 0.2395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78 0.03194 L -0.2845 0.03194 C -0.25521 0.03194 -0.21823 0.08935 -0.21823 0.1368 L -0.21823 0.24282 " pathEditMode="relative" rAng="0" ptsTypes="AA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32123 0.0666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55951 -0.1138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55821 -0.2914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4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4805 -0.124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21406 -0.1439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173" y="2215776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Current</a:t>
            </a:r>
            <a:r>
              <a:rPr lang="en-US" dirty="0"/>
              <a:t> Billing Process</a:t>
            </a:r>
          </a:p>
        </p:txBody>
      </p:sp>
      <p:pic>
        <p:nvPicPr>
          <p:cNvPr id="38" name="Graphic 37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055" y="2290533"/>
            <a:ext cx="914400" cy="914400"/>
          </a:xfrm>
          <a:prstGeom prst="rect">
            <a:avLst/>
          </a:prstGeom>
        </p:spPr>
      </p:pic>
      <p:pic>
        <p:nvPicPr>
          <p:cNvPr id="40" name="Graphic 39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4515" y="534649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38" y="3826954"/>
            <a:ext cx="9144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50079" y="1885146"/>
            <a:ext cx="1432938" cy="1587431"/>
            <a:chOff x="2050079" y="1885146"/>
            <a:chExt cx="1432938" cy="1587431"/>
          </a:xfrm>
        </p:grpSpPr>
        <p:grpSp>
          <p:nvGrpSpPr>
            <p:cNvPr id="20" name="Group 19"/>
            <p:cNvGrpSpPr/>
            <p:nvPr/>
          </p:nvGrpSpPr>
          <p:grpSpPr>
            <a:xfrm>
              <a:off x="2050079" y="1885146"/>
              <a:ext cx="1432938" cy="1392373"/>
              <a:chOff x="8200550" y="2018342"/>
              <a:chExt cx="1432938" cy="1392373"/>
            </a:xfrm>
          </p:grpSpPr>
          <p:pic>
            <p:nvPicPr>
              <p:cNvPr id="18" name="Graphic 17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19" name="Graphic 18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2099491" y="3103245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74722" y="4889298"/>
            <a:ext cx="1432938" cy="1577039"/>
            <a:chOff x="2204262" y="4889298"/>
            <a:chExt cx="1432938" cy="1577039"/>
          </a:xfrm>
        </p:grpSpPr>
        <p:grpSp>
          <p:nvGrpSpPr>
            <p:cNvPr id="24" name="Group 23"/>
            <p:cNvGrpSpPr/>
            <p:nvPr/>
          </p:nvGrpSpPr>
          <p:grpSpPr>
            <a:xfrm>
              <a:off x="2204262" y="4889298"/>
              <a:ext cx="1432938" cy="1392373"/>
              <a:chOff x="8200550" y="2018342"/>
              <a:chExt cx="1432938" cy="1392373"/>
            </a:xfrm>
          </p:grpSpPr>
          <p:pic>
            <p:nvPicPr>
              <p:cNvPr id="25" name="Graphic 24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6" name="Graphic 25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252805" y="6097005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6803" y="3418781"/>
            <a:ext cx="1432938" cy="1568090"/>
            <a:chOff x="626803" y="3418781"/>
            <a:chExt cx="1432938" cy="1568090"/>
          </a:xfrm>
        </p:grpSpPr>
        <p:grpSp>
          <p:nvGrpSpPr>
            <p:cNvPr id="21" name="Group 20"/>
            <p:cNvGrpSpPr/>
            <p:nvPr/>
          </p:nvGrpSpPr>
          <p:grpSpPr>
            <a:xfrm>
              <a:off x="626803" y="3418781"/>
              <a:ext cx="1432938" cy="1392373"/>
              <a:chOff x="8200550" y="2018342"/>
              <a:chExt cx="1432938" cy="1392373"/>
            </a:xfrm>
          </p:grpSpPr>
          <p:pic>
            <p:nvPicPr>
              <p:cNvPr id="22" name="Graphic 21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3" name="Graphic 22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72320" y="461753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55826" y="922068"/>
            <a:ext cx="3089651" cy="1543156"/>
            <a:chOff x="8426798" y="951096"/>
            <a:chExt cx="3089651" cy="1543156"/>
          </a:xfrm>
        </p:grpSpPr>
        <p:pic>
          <p:nvPicPr>
            <p:cNvPr id="47" name="Graphic 46" descr="Buildi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26798" y="951096"/>
              <a:ext cx="1543156" cy="154315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778857" y="1436612"/>
              <a:ext cx="17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Corporate Office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0924" y="2635820"/>
            <a:ext cx="1148869" cy="1221381"/>
            <a:chOff x="7375438" y="2635820"/>
            <a:chExt cx="1148869" cy="1221381"/>
          </a:xfrm>
        </p:grpSpPr>
        <p:pic>
          <p:nvPicPr>
            <p:cNvPr id="37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7383898" y="2635820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75438" y="3487869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19600" y="2959108"/>
            <a:ext cx="1140409" cy="1251249"/>
            <a:chOff x="8734114" y="2959108"/>
            <a:chExt cx="1140409" cy="1251249"/>
          </a:xfrm>
        </p:grpSpPr>
        <p:pic>
          <p:nvPicPr>
            <p:cNvPr id="49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8734114" y="2959108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764041" y="3841025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40673" y="3230915"/>
            <a:ext cx="1140409" cy="1254223"/>
            <a:chOff x="10055187" y="3230915"/>
            <a:chExt cx="1140409" cy="1254223"/>
          </a:xfrm>
        </p:grpSpPr>
        <p:pic>
          <p:nvPicPr>
            <p:cNvPr id="50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0055187" y="3230915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083268" y="4115806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4706" y="4312464"/>
            <a:ext cx="955174" cy="955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937" y="4451130"/>
            <a:ext cx="3726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Reviews the data and </a:t>
            </a:r>
          </a:p>
          <a:p>
            <a:r>
              <a:rPr lang="en-US" dirty="0"/>
              <a:t>types new visit data</a:t>
            </a:r>
          </a:p>
          <a:p>
            <a:r>
              <a:rPr lang="en-US" dirty="0"/>
              <a:t>into the [Patients].[</a:t>
            </a:r>
            <a:r>
              <a:rPr lang="en-US" dirty="0" err="1"/>
              <a:t>dbo</a:t>
            </a:r>
            <a:r>
              <a:rPr lang="en-US" dirty="0"/>
              <a:t>].[Visits] Table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482337" y="2734960"/>
            <a:ext cx="2450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4706" y="5432785"/>
            <a:ext cx="955174" cy="95517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566270" y="5519941"/>
            <a:ext cx="398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types new patient data</a:t>
            </a:r>
          </a:p>
          <a:p>
            <a:r>
              <a:rPr lang="en-US" dirty="0"/>
              <a:t>into the [Patients].[</a:t>
            </a:r>
            <a:r>
              <a:rPr lang="en-US" dirty="0" err="1"/>
              <a:t>dbo</a:t>
            </a:r>
            <a:r>
              <a:rPr lang="en-US" dirty="0"/>
              <a:t>].[Patients] Table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BEBE-AC7D-4602-B04A-A0FAA69F862F}"/>
              </a:ext>
            </a:extLst>
          </p:cNvPr>
          <p:cNvSpPr txBox="1"/>
          <p:nvPr/>
        </p:nvSpPr>
        <p:spPr>
          <a:xfrm>
            <a:off x="4651279" y="2348784"/>
            <a:ext cx="227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Transfers as CSV file</a:t>
            </a:r>
          </a:p>
        </p:txBody>
      </p:sp>
    </p:spTree>
    <p:extLst>
      <p:ext uri="{BB962C8B-B14F-4D97-AF65-F5344CB8AC3E}">
        <p14:creationId xmlns:p14="http://schemas.microsoft.com/office/powerpoint/2010/main" val="34528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25 L -0.32696 0.01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6 0.01713 L -0.03164 0.05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173" y="2215776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Purposed</a:t>
            </a:r>
            <a:r>
              <a:rPr lang="en-US" dirty="0"/>
              <a:t> Billing Process</a:t>
            </a:r>
          </a:p>
        </p:txBody>
      </p:sp>
      <p:pic>
        <p:nvPicPr>
          <p:cNvPr id="38" name="Graphic 37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055" y="2290533"/>
            <a:ext cx="914400" cy="914400"/>
          </a:xfrm>
          <a:prstGeom prst="rect">
            <a:avLst/>
          </a:prstGeom>
        </p:spPr>
      </p:pic>
      <p:pic>
        <p:nvPicPr>
          <p:cNvPr id="40" name="Graphic 39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4515" y="534649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38" y="3826954"/>
            <a:ext cx="9144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50079" y="1885146"/>
            <a:ext cx="1432938" cy="1587431"/>
            <a:chOff x="2050079" y="1885146"/>
            <a:chExt cx="1432938" cy="1587431"/>
          </a:xfrm>
        </p:grpSpPr>
        <p:grpSp>
          <p:nvGrpSpPr>
            <p:cNvPr id="20" name="Group 19"/>
            <p:cNvGrpSpPr/>
            <p:nvPr/>
          </p:nvGrpSpPr>
          <p:grpSpPr>
            <a:xfrm>
              <a:off x="2050079" y="1885146"/>
              <a:ext cx="1432938" cy="1392373"/>
              <a:chOff x="8200550" y="2018342"/>
              <a:chExt cx="1432938" cy="1392373"/>
            </a:xfrm>
          </p:grpSpPr>
          <p:pic>
            <p:nvPicPr>
              <p:cNvPr id="18" name="Graphic 17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19" name="Graphic 18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2099491" y="3103245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74722" y="4889298"/>
            <a:ext cx="1432938" cy="1577039"/>
            <a:chOff x="2204262" y="4889298"/>
            <a:chExt cx="1432938" cy="1577039"/>
          </a:xfrm>
        </p:grpSpPr>
        <p:grpSp>
          <p:nvGrpSpPr>
            <p:cNvPr id="24" name="Group 23"/>
            <p:cNvGrpSpPr/>
            <p:nvPr/>
          </p:nvGrpSpPr>
          <p:grpSpPr>
            <a:xfrm>
              <a:off x="2204262" y="4889298"/>
              <a:ext cx="1432938" cy="1392373"/>
              <a:chOff x="8200550" y="2018342"/>
              <a:chExt cx="1432938" cy="1392373"/>
            </a:xfrm>
          </p:grpSpPr>
          <p:pic>
            <p:nvPicPr>
              <p:cNvPr id="25" name="Graphic 24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6" name="Graphic 25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252805" y="6097005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6803" y="3418781"/>
            <a:ext cx="1432938" cy="1568090"/>
            <a:chOff x="626803" y="3418781"/>
            <a:chExt cx="1432938" cy="1568090"/>
          </a:xfrm>
        </p:grpSpPr>
        <p:grpSp>
          <p:nvGrpSpPr>
            <p:cNvPr id="21" name="Group 20"/>
            <p:cNvGrpSpPr/>
            <p:nvPr/>
          </p:nvGrpSpPr>
          <p:grpSpPr>
            <a:xfrm>
              <a:off x="626803" y="3418781"/>
              <a:ext cx="1432938" cy="1392373"/>
              <a:chOff x="8200550" y="2018342"/>
              <a:chExt cx="1432938" cy="1392373"/>
            </a:xfrm>
          </p:grpSpPr>
          <p:pic>
            <p:nvPicPr>
              <p:cNvPr id="22" name="Graphic 21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3" name="Graphic 22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72320" y="461753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55826" y="922068"/>
            <a:ext cx="3089651" cy="1543156"/>
            <a:chOff x="8426798" y="951096"/>
            <a:chExt cx="3089651" cy="1543156"/>
          </a:xfrm>
        </p:grpSpPr>
        <p:pic>
          <p:nvPicPr>
            <p:cNvPr id="47" name="Graphic 46" descr="Buildi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26798" y="951096"/>
              <a:ext cx="1543156" cy="154315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778857" y="1436612"/>
              <a:ext cx="17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Corporate Office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0924" y="2635820"/>
            <a:ext cx="1148869" cy="1221381"/>
            <a:chOff x="7375438" y="2635820"/>
            <a:chExt cx="1148869" cy="1221381"/>
          </a:xfrm>
        </p:grpSpPr>
        <p:pic>
          <p:nvPicPr>
            <p:cNvPr id="37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7383898" y="2635820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75438" y="3487869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19600" y="2959108"/>
            <a:ext cx="1140409" cy="1251249"/>
            <a:chOff x="8734114" y="2959108"/>
            <a:chExt cx="1140409" cy="1251249"/>
          </a:xfrm>
        </p:grpSpPr>
        <p:pic>
          <p:nvPicPr>
            <p:cNvPr id="49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8734114" y="2959108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764041" y="3841025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40673" y="3230915"/>
            <a:ext cx="1140409" cy="1254223"/>
            <a:chOff x="10055187" y="3230915"/>
            <a:chExt cx="1140409" cy="1254223"/>
          </a:xfrm>
        </p:grpSpPr>
        <p:pic>
          <p:nvPicPr>
            <p:cNvPr id="50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0055187" y="3230915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083268" y="4115806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19937" y="4451130"/>
            <a:ext cx="3811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Automatically import visit data</a:t>
            </a:r>
          </a:p>
          <a:p>
            <a:r>
              <a:rPr lang="en-US" dirty="0"/>
              <a:t>into the [Patients].[</a:t>
            </a:r>
            <a:r>
              <a:rPr lang="en-US" dirty="0" err="1"/>
              <a:t>dbo</a:t>
            </a:r>
            <a:r>
              <a:rPr lang="en-US" dirty="0"/>
              <a:t>].[Visits] Table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482337" y="2734960"/>
            <a:ext cx="2450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66270" y="5519941"/>
            <a:ext cx="398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Automatically import new patient data</a:t>
            </a:r>
          </a:p>
          <a:p>
            <a:r>
              <a:rPr lang="en-US" dirty="0"/>
              <a:t>into the [Patients].[</a:t>
            </a:r>
            <a:r>
              <a:rPr lang="en-US" dirty="0" err="1"/>
              <a:t>dbo</a:t>
            </a:r>
            <a:r>
              <a:rPr lang="en-US" dirty="0"/>
              <a:t>].[Patients] Table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BEBE-AC7D-4602-B04A-A0FAA69F862F}"/>
              </a:ext>
            </a:extLst>
          </p:cNvPr>
          <p:cNvSpPr txBox="1"/>
          <p:nvPr/>
        </p:nvSpPr>
        <p:spPr>
          <a:xfrm>
            <a:off x="4651279" y="2348784"/>
            <a:ext cx="227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Transfers as CSV file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831EBCC-F8D0-4C47-B048-2F5B81D92D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05537" y="4317095"/>
            <a:ext cx="914400" cy="914400"/>
          </a:xfrm>
          <a:prstGeom prst="rect">
            <a:avLst/>
          </a:prstGeom>
        </p:spPr>
      </p:pic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86D52048-9C26-4467-8831-1D91D8026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05537" y="52989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25 L -0.32696 0.01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6 0.01713 L -0.03164 0.051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ETL New </a:t>
            </a:r>
            <a:r>
              <a:rPr lang="en-US" b="1" dirty="0"/>
              <a:t>Patient</a:t>
            </a:r>
            <a:r>
              <a:rPr lang="en-US" dirty="0"/>
              <a:t> and </a:t>
            </a:r>
            <a:r>
              <a:rPr lang="en-US" b="1" dirty="0"/>
              <a:t>Visit</a:t>
            </a:r>
            <a:r>
              <a:rPr lang="en-US" dirty="0"/>
              <a:t> Data</a:t>
            </a:r>
          </a:p>
        </p:txBody>
      </p:sp>
      <p:sp>
        <p:nvSpPr>
          <p:cNvPr id="5" name="Flowchart: Magnetic Disk 4"/>
          <p:cNvSpPr/>
          <p:nvPr>
            <p:custDataLst>
              <p:custData r:id="rId1"/>
            </p:custDataLst>
          </p:nvPr>
        </p:nvSpPr>
        <p:spPr>
          <a:xfrm>
            <a:off x="4576441" y="3442297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Magnetic Disk 5"/>
          <p:cNvSpPr/>
          <p:nvPr>
            <p:custDataLst>
              <p:custData r:id="rId2"/>
            </p:custDataLst>
          </p:nvPr>
        </p:nvSpPr>
        <p:spPr>
          <a:xfrm>
            <a:off x="6703698" y="3442297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DoctorsSchedulesDatabase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4852" y="4782161"/>
            <a:ext cx="3793766" cy="1854054"/>
            <a:chOff x="4752073" y="4579267"/>
            <a:chExt cx="3793766" cy="1854054"/>
          </a:xfrm>
        </p:grpSpPr>
        <p:grpSp>
          <p:nvGrpSpPr>
            <p:cNvPr id="10" name="Group 9"/>
            <p:cNvGrpSpPr/>
            <p:nvPr/>
          </p:nvGrpSpPr>
          <p:grpSpPr>
            <a:xfrm>
              <a:off x="4752073" y="5174075"/>
              <a:ext cx="1148869" cy="1221381"/>
              <a:chOff x="7375438" y="2635820"/>
              <a:chExt cx="1148869" cy="1221381"/>
            </a:xfrm>
          </p:grpSpPr>
          <p:pic>
            <p:nvPicPr>
              <p:cNvPr id="11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7383898" y="2635820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375438" y="3487869"/>
                <a:ext cx="986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Bellevue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85925" y="5177853"/>
              <a:ext cx="1140409" cy="1251249"/>
              <a:chOff x="8734114" y="2959108"/>
              <a:chExt cx="1140409" cy="1251249"/>
            </a:xfrm>
          </p:grpSpPr>
          <p:pic>
            <p:nvPicPr>
              <p:cNvPr id="14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8734114" y="2959108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764041" y="3841025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Kirkland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94102" y="5179098"/>
              <a:ext cx="1140409" cy="1254223"/>
              <a:chOff x="10055187" y="3230915"/>
              <a:chExt cx="1140409" cy="1254223"/>
            </a:xfrm>
          </p:grpSpPr>
          <p:pic>
            <p:nvPicPr>
              <p:cNvPr id="17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10055187" y="3230915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083268" y="4115806"/>
                <a:ext cx="1092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Redmond</a:t>
                </a:r>
              </a:p>
            </p:txBody>
          </p:sp>
        </p:grpSp>
        <p:pic>
          <p:nvPicPr>
            <p:cNvPr id="9" name="Graphic 8" descr="Checklis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504" y="4602170"/>
              <a:ext cx="680744" cy="682073"/>
            </a:xfrm>
            <a:prstGeom prst="rect">
              <a:avLst/>
            </a:prstGeom>
          </p:spPr>
        </p:pic>
        <p:pic>
          <p:nvPicPr>
            <p:cNvPr id="23" name="Graphic 22" descr="Checklis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75370" y="4579267"/>
              <a:ext cx="680743" cy="682072"/>
            </a:xfrm>
            <a:prstGeom prst="rect">
              <a:avLst/>
            </a:prstGeom>
          </p:spPr>
        </p:pic>
        <p:pic>
          <p:nvPicPr>
            <p:cNvPr id="27" name="Graphic 26" descr="Checklis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5095" y="4582341"/>
              <a:ext cx="680744" cy="682073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332634" y="4903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6" name="Connector: Elbow 75"/>
          <p:cNvCxnSpPr>
            <a:cxnSpLocks/>
            <a:endCxn id="5" idx="3"/>
          </p:cNvCxnSpPr>
          <p:nvPr/>
        </p:nvCxnSpPr>
        <p:spPr>
          <a:xfrm rot="5400000" flipH="1" flipV="1">
            <a:off x="4165227" y="4689230"/>
            <a:ext cx="1468670" cy="1239577"/>
          </a:xfrm>
          <a:prstGeom prst="bentConnector3">
            <a:avLst>
              <a:gd name="adj1" fmla="val -94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EF020C1-5CF6-4C52-9943-ECDA67293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7143" y="1968115"/>
            <a:ext cx="955174" cy="9551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A6CBF56-52A1-4DCF-80ED-959FA70F6AF5}"/>
              </a:ext>
            </a:extLst>
          </p:cNvPr>
          <p:cNvSpPr txBox="1"/>
          <p:nvPr/>
        </p:nvSpPr>
        <p:spPr>
          <a:xfrm>
            <a:off x="8113939" y="2106781"/>
            <a:ext cx="3239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Schedule data will still be</a:t>
            </a:r>
          </a:p>
          <a:p>
            <a:r>
              <a:rPr lang="en-US" dirty="0"/>
              <a:t>done as a manual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4FDC9-0CC6-4D74-BB16-F035981AE7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583" y="5314539"/>
            <a:ext cx="914479" cy="914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3504E-75C7-4EFE-8A7C-07FB3539971E}"/>
              </a:ext>
            </a:extLst>
          </p:cNvPr>
          <p:cNvSpPr txBox="1"/>
          <p:nvPr/>
        </p:nvSpPr>
        <p:spPr>
          <a:xfrm>
            <a:off x="6267355" y="5829812"/>
            <a:ext cx="421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Automatically import Patient and Visit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4512BD-17DB-419F-A198-97404AFFE866}"/>
              </a:ext>
            </a:extLst>
          </p:cNvPr>
          <p:cNvCxnSpPr>
            <a:cxnSpLocks/>
            <a:stCxn id="47" idx="2"/>
            <a:endCxn id="6" idx="1"/>
          </p:cNvCxnSpPr>
          <p:nvPr/>
        </p:nvCxnSpPr>
        <p:spPr>
          <a:xfrm>
            <a:off x="7634730" y="2923289"/>
            <a:ext cx="11878" cy="51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ETL OLTP data to a Data Warehouse</a:t>
            </a:r>
          </a:p>
        </p:txBody>
      </p:sp>
      <p:sp>
        <p:nvSpPr>
          <p:cNvPr id="5" name="Flowchart: Magnetic Disk 4"/>
          <p:cNvSpPr/>
          <p:nvPr>
            <p:custDataLst>
              <p:custData r:id="rId1"/>
            </p:custDataLst>
          </p:nvPr>
        </p:nvSpPr>
        <p:spPr>
          <a:xfrm>
            <a:off x="2105091" y="3941059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Magnetic Disk 5"/>
          <p:cNvSpPr/>
          <p:nvPr>
            <p:custDataLst>
              <p:custData r:id="rId2"/>
            </p:custDataLst>
          </p:nvPr>
        </p:nvSpPr>
        <p:spPr>
          <a:xfrm>
            <a:off x="2096265" y="2746318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</a:t>
            </a:r>
            <a:endParaRPr lang="en-US" dirty="0"/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2634" y="5219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131721" y="2010658"/>
            <a:ext cx="4064291" cy="3513525"/>
            <a:chOff x="7488369" y="1643063"/>
            <a:chExt cx="4064291" cy="3513525"/>
          </a:xfrm>
        </p:grpSpPr>
        <p:sp>
          <p:nvSpPr>
            <p:cNvPr id="4" name="Flowchart: Magnetic Disk 3"/>
            <p:cNvSpPr/>
            <p:nvPr>
              <p:custDataLst>
                <p:custData r:id="rId3"/>
              </p:custDataLst>
            </p:nvPr>
          </p:nvSpPr>
          <p:spPr>
            <a:xfrm>
              <a:off x="7488369" y="1643063"/>
              <a:ext cx="4064291" cy="3513525"/>
            </a:xfrm>
            <a:prstGeom prst="flowChartMagneticDisk">
              <a:avLst/>
            </a:prstGeom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DWCorprateReports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491513" y="3243219"/>
              <a:ext cx="1875578" cy="1462628"/>
              <a:chOff x="7789224" y="4840112"/>
              <a:chExt cx="1875578" cy="146262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4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1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2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3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6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7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789224" y="5656409"/>
                <a:ext cx="1875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DoctorsSchedules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954035" y="3242424"/>
              <a:ext cx="1471172" cy="1462628"/>
              <a:chOff x="7781562" y="4840112"/>
              <a:chExt cx="1471172" cy="146262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6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7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8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9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0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3" name="TextBox 62"/>
              <p:cNvSpPr txBox="1"/>
              <p:nvPr/>
            </p:nvSpPr>
            <p:spPr>
              <a:xfrm>
                <a:off x="7781562" y="5656409"/>
                <a:ext cx="14711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PatientsVisits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</p:grpSp>
      <p:cxnSp>
        <p:nvCxnSpPr>
          <p:cNvPr id="97" name="Straight Arrow Connector 96"/>
          <p:cNvCxnSpPr>
            <a:cxnSpLocks/>
          </p:cNvCxnSpPr>
          <p:nvPr/>
        </p:nvCxnSpPr>
        <p:spPr>
          <a:xfrm flipV="1">
            <a:off x="4122082" y="3662490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V="1">
            <a:off x="4126198" y="4276211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475D673-6199-49FD-BD50-8E6F6D07BC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57216" y="4625251"/>
            <a:ext cx="914479" cy="9144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BE09CE-AC6B-4FC7-B8E3-0B661A68FFD7}"/>
              </a:ext>
            </a:extLst>
          </p:cNvPr>
          <p:cNvSpPr txBox="1"/>
          <p:nvPr/>
        </p:nvSpPr>
        <p:spPr>
          <a:xfrm>
            <a:off x="1409832" y="5600082"/>
            <a:ext cx="4908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Automatically import Patient and Visit data </a:t>
            </a:r>
          </a:p>
          <a:p>
            <a:r>
              <a:rPr lang="en-US" dirty="0"/>
              <a:t>into a data warehouse database using incremental</a:t>
            </a:r>
          </a:p>
          <a:p>
            <a:r>
              <a:rPr lang="en-US" dirty="0"/>
              <a:t>loading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2126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Tasks for Final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700" y="1455420"/>
            <a:ext cx="104722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Create a data warehouse </a:t>
            </a:r>
            <a:r>
              <a:rPr lang="en-US" dirty="0"/>
              <a:t>called “</a:t>
            </a:r>
            <a:r>
              <a:rPr lang="en-US" dirty="0" err="1"/>
              <a:t>DWCorprateReports</a:t>
            </a:r>
            <a:r>
              <a:rPr lang="en-US" dirty="0"/>
              <a:t>”</a:t>
            </a:r>
          </a:p>
          <a:p>
            <a:r>
              <a:rPr lang="en-US" dirty="0"/>
              <a:t>2. </a:t>
            </a:r>
            <a:r>
              <a:rPr lang="en-US" b="1" dirty="0"/>
              <a:t>Import data </a:t>
            </a:r>
            <a:r>
              <a:rPr lang="en-US" dirty="0"/>
              <a:t>from the Patients and </a:t>
            </a:r>
            <a:r>
              <a:rPr lang="en-US" dirty="0" err="1"/>
              <a:t>DoctorsSchedules</a:t>
            </a:r>
            <a:r>
              <a:rPr lang="en-US" dirty="0"/>
              <a:t> databases</a:t>
            </a:r>
          </a:p>
          <a:p>
            <a:r>
              <a:rPr lang="en-US" dirty="0"/>
              <a:t>	Issue: Some Patients </a:t>
            </a:r>
            <a:r>
              <a:rPr lang="en-US" b="1" dirty="0"/>
              <a:t>addresses</a:t>
            </a:r>
            <a:r>
              <a:rPr lang="en-US" dirty="0"/>
              <a:t> are corrupt in the source database, but you can </a:t>
            </a:r>
            <a:r>
              <a:rPr lang="en-US" b="1" dirty="0"/>
              <a:t>ignore</a:t>
            </a:r>
            <a:r>
              <a:rPr lang="en-US" dirty="0"/>
              <a:t> them in this final</a:t>
            </a:r>
          </a:p>
          <a:p>
            <a:r>
              <a:rPr lang="en-US" dirty="0"/>
              <a:t>3. </a:t>
            </a:r>
            <a:r>
              <a:rPr lang="en-US" b="1" dirty="0"/>
              <a:t>Import New Patient data</a:t>
            </a:r>
            <a:r>
              <a:rPr lang="en-US" dirty="0"/>
              <a:t>, first into the Patient </a:t>
            </a:r>
            <a:r>
              <a:rPr lang="en-US" b="1" dirty="0"/>
              <a:t>source</a:t>
            </a:r>
            <a:r>
              <a:rPr lang="en-US" dirty="0"/>
              <a:t> database </a:t>
            </a:r>
            <a:r>
              <a:rPr lang="en-US" b="1" dirty="0"/>
              <a:t>and</a:t>
            </a:r>
            <a:r>
              <a:rPr lang="en-US" dirty="0"/>
              <a:t> then into the Data </a:t>
            </a:r>
            <a:r>
              <a:rPr lang="en-US" b="1" dirty="0"/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	Issue: Some of the Patients emails are corrupt in the NewPatient.csv files. </a:t>
            </a:r>
            <a:r>
              <a:rPr lang="en-US" b="1" dirty="0"/>
              <a:t>Separate</a:t>
            </a:r>
            <a:r>
              <a:rPr lang="en-US" dirty="0"/>
              <a:t> Patient visit text files </a:t>
            </a:r>
          </a:p>
          <a:p>
            <a:r>
              <a:rPr lang="en-US" dirty="0"/>
              <a:t>		  based on valid and invalid email addresses using PowerShell or C#.</a:t>
            </a:r>
          </a:p>
          <a:p>
            <a:r>
              <a:rPr lang="en-US" dirty="0"/>
              <a:t>3. </a:t>
            </a:r>
            <a:r>
              <a:rPr lang="en-US" b="1" dirty="0"/>
              <a:t>Import New Visit data</a:t>
            </a:r>
            <a:r>
              <a:rPr lang="en-US" dirty="0"/>
              <a:t>, first into the Patient </a:t>
            </a:r>
            <a:r>
              <a:rPr lang="en-US" b="1" dirty="0"/>
              <a:t>source</a:t>
            </a:r>
            <a:r>
              <a:rPr lang="en-US" dirty="0"/>
              <a:t> database </a:t>
            </a:r>
            <a:r>
              <a:rPr lang="en-US" b="1" dirty="0"/>
              <a:t>and</a:t>
            </a:r>
            <a:r>
              <a:rPr lang="en-US" dirty="0"/>
              <a:t> then into the Data </a:t>
            </a:r>
            <a:r>
              <a:rPr lang="en-US" b="1" dirty="0"/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	Issue: One file is missing its clinic ID. Use either SQL or Non-SQL code to </a:t>
            </a:r>
            <a:r>
              <a:rPr lang="en-US" b="1" dirty="0"/>
              <a:t>add the correct Clinic ID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b="1" dirty="0"/>
              <a:t>Create a Automated Backup </a:t>
            </a:r>
            <a:r>
              <a:rPr lang="en-US" dirty="0"/>
              <a:t>of the three databases</a:t>
            </a:r>
          </a:p>
          <a:p>
            <a:r>
              <a:rPr lang="en-US" dirty="0"/>
              <a:t>5. </a:t>
            </a:r>
            <a:r>
              <a:rPr lang="en-US" b="1" dirty="0"/>
              <a:t>Create technical documentation </a:t>
            </a:r>
            <a:r>
              <a:rPr lang="en-US" dirty="0"/>
              <a:t>describing your ETL process.</a:t>
            </a:r>
          </a:p>
          <a:p>
            <a:r>
              <a:rPr lang="en-US" dirty="0"/>
              <a:t>6. </a:t>
            </a:r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b="1" dirty="0"/>
              <a:t>what you learned </a:t>
            </a:r>
            <a:r>
              <a:rPr lang="en-US" dirty="0"/>
              <a:t>this quarter document.</a:t>
            </a:r>
          </a:p>
        </p:txBody>
      </p:sp>
    </p:spTree>
    <p:extLst>
      <p:ext uri="{BB962C8B-B14F-4D97-AF65-F5344CB8AC3E}">
        <p14:creationId xmlns:p14="http://schemas.microsoft.com/office/powerpoint/2010/main" val="310163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item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0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1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2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1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7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2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2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4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0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5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8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6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0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1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90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9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06725233-539C-4637-9207-6A6586B249A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256A13C-14EF-417B-87D3-B87193E12B5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28C95DD-7603-40B0-89DD-F8BCBAA06F5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3685B2E-2179-47AA-B8AD-59D080A6FC0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C38A342-34B9-4E09-B44C-401DD18A698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DCEB96-99C7-48B9-A34D-338F04D4598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22B0CA1-5354-4641-90EA-5D8573A0A5D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D9422C9-A13C-4F74-9FD2-555034F0CEB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905917C-4281-4F09-95DE-7D9220379E6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8A8B479-5A78-4E1B-A69E-FFD12975190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1F77CDC-18D0-4E42-A3CB-F3B47036FD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5D5B51-D67D-45A3-8938-DEE30F3EA6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06B9DD1-7B0F-4CFE-A572-2BC6FA57F17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492E844-8049-464A-AA13-5B31DFF480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37B6723-DAB7-44A8-8D72-40DCB3FBB43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C955B81-8D72-4B56-BBC3-D6F840FA665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6B3BE47-ED3B-4A88-9815-6B11BCA4AA7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F663703-D082-43D7-BF00-EDEFEED62E3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CC1FAEF-76D0-4668-95A1-FDC2FD8F773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2DC5781-53CC-41D0-83D4-12671F6EF1E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587990E-6CCD-49AA-A555-A01EB89E046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A349B5D-8715-438F-9425-CD19B6A5FF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24D8D2D-DF24-4C43-A34B-88C538399B6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99F8275-0D53-4BB0-8FC4-F62928AAC6A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3E5CC89-D831-4271-9019-116EE9AE084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9C59DCA-23B0-4E28-9ADB-FDA5CD89321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B769A04-6CA2-4569-9C36-F8C4EC9298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72AFF26-BA3D-438C-B538-BBA4BBF0C1C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2DAFBE2-050E-44E9-8B0C-E08945D080B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AA2E87F-ABD4-488E-A5C3-8C0453AA987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FA3A64A-C638-4CEE-81E0-175304DA8F5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AD6E88A-8714-4085-8C36-5219EED43E7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CB6BCE1-C4ED-4F97-853F-E0055B80B5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3C9FFB-447F-401C-8555-40E2EE767EB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6A12CC8-2151-4E15-AF3E-B87AC543FC7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8663FDA-E7CE-4F44-8761-B09650511E3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4858F04-C1AC-480C-B271-FEC2CE2F1D4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B6C78D1-E915-4AF5-9555-910C02E99E3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3CA132F-A873-4AD4-98DB-462A82F899F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4C2387F-6120-4FFA-8D67-9CBF44B3F54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B3CE31D-E324-4711-8CF2-C82C1E1671F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8144509-9217-4686-BF3D-B67B7A7BE35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7B13B66-2882-400A-92CD-D8CE1B4BD62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2687C93-2AE0-45A1-B4CD-C26633AED3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5DFFF08-6E84-43AC-A7A4-DA696DD8EE3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BFA1E7F-0D76-4EA2-ABAD-1887CF78ADE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6A2B226-7215-4760-8F5F-6579B0C3CB9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CDF0C76-CB1F-4CAB-8BD5-801C5BACE8C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60720FB-74D4-4C64-868B-F2420B89582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3E4D8BF-571F-4AD5-8668-69E990D2747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35226D6-F126-450E-BD56-F559EA8F4EF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37ADDF9-BBFB-4EA3-8EEB-B9F970C8E2A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1870C89-BFBF-4FB9-A36D-808436F12E6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D61AFCD-A4E9-4453-9A31-916979B916E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D3637DB-A46A-4E2E-86B5-5B43E45308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25C4D3-E9A5-465C-B4B0-0F80DFC7535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D2D0318-4194-4C28-9B5C-43D1747E401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124F262-0A5D-458F-834D-73A0AB31B71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08B53FE-AFC0-481E-B4C1-4E0ACA265C0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C9A2A44-0F3E-41B7-8438-94A390507C6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58622E1-10A9-48B9-97E6-5FBDE9ED563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7385A07-DD63-4BDB-9D31-4022B025EC0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3440EB2-40CF-4A65-AF59-0F5D51B353E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DEF514D-F890-4F5E-9A6C-77C195D183F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1ECE6D7-6CD1-494E-AB43-FE119BC5C91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A60A6D6-C53D-4951-A391-1A105AAE86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62C46D-F15E-47B1-AFD8-B6891C15B86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7450B7E-6C8D-417C-AA9D-FA3A405B058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C049EA9-988C-4B5E-B52D-B05DE4C79B6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2A47167-E81A-4D4E-ABFE-C2C96E27DB4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2461C97-4274-4AA7-8FD3-A5EC3FE9BBB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B9C6264-AF58-43EB-82BC-6EE12FA8EEC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72C2222-AD1C-4BCA-A442-6E518C20AEF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38C58F2-3919-402C-9BF6-5C2150EB0EA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A94C802-A427-40E4-8FB3-DAA79471F0D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27DC207-1080-4B48-A15F-EB906CAEB9D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F120983-18A0-420A-ADC9-65C987A311E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982B1E-8E08-4544-B145-DBF666D6EC8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E4DC4DA-977D-424E-B9FD-A9537964B43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75FAC0F-BE21-4A83-8946-4639610F59D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3A2010A-3950-4B66-844A-7F07AB5B0EB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7CF0C32-A476-40CA-A05F-4EA8A5BF696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DD1319B-70B7-4FDD-A5BC-50B56C4A8CB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BC02C3F-FEFD-4812-8ABB-3A03CFCFC06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8AB696D-C916-4DC5-8AE9-8CB028B3689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E44C236-EA58-4E44-B7FE-3472D531651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57D83BB-572D-4FE0-A5B5-02ECE403460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DF84251-E4B8-41A2-A818-78BD4C1B693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CDBC3B-098B-4819-AD75-44A0DFC9938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7B7740F-6525-4AC7-BB6A-5A46DC79DCB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B6B60DB-A2F2-4FFC-B108-DB41A349061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CBE2FDD-D96F-47AB-A5C1-ECCBFD4B5ED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1545E7C-4C34-4918-9BD8-C731DCB6A37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200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</vt:lpstr>
      <vt:lpstr>The Business Overview</vt:lpstr>
      <vt:lpstr>The Current Billing Process</vt:lpstr>
      <vt:lpstr>The Purposed Billing Process</vt:lpstr>
      <vt:lpstr>1) ETL New Patient and Visit Data</vt:lpstr>
      <vt:lpstr>2) ETL OLTP data to a Data Warehouse</vt:lpstr>
      <vt:lpstr>Tasks for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Randal Root</dc:creator>
  <cp:lastModifiedBy>Randal Root</cp:lastModifiedBy>
  <cp:revision>42</cp:revision>
  <dcterms:created xsi:type="dcterms:W3CDTF">2017-01-29T19:02:37Z</dcterms:created>
  <dcterms:modified xsi:type="dcterms:W3CDTF">2018-08-07T16:49:58Z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