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4"/>
  </p:notesMasterIdLst>
  <p:sldIdLst>
    <p:sldId id="256" r:id="rId2"/>
    <p:sldId id="322" r:id="rId3"/>
    <p:sldId id="324" r:id="rId4"/>
    <p:sldId id="323" r:id="rId5"/>
    <p:sldId id="329" r:id="rId6"/>
    <p:sldId id="325" r:id="rId7"/>
    <p:sldId id="333" r:id="rId8"/>
    <p:sldId id="334" r:id="rId9"/>
    <p:sldId id="335" r:id="rId10"/>
    <p:sldId id="336" r:id="rId11"/>
    <p:sldId id="337" r:id="rId12"/>
    <p:sldId id="338" r:id="rId13"/>
    <p:sldId id="328" r:id="rId14"/>
    <p:sldId id="326" r:id="rId15"/>
    <p:sldId id="332" r:id="rId16"/>
    <p:sldId id="330" r:id="rId17"/>
    <p:sldId id="339" r:id="rId18"/>
    <p:sldId id="327" r:id="rId19"/>
    <p:sldId id="321" r:id="rId20"/>
    <p:sldId id="340" r:id="rId21"/>
    <p:sldId id="341"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B01C6C-BBE0-44D2-860C-9C4CA2A84584}" type="datetimeFigureOut">
              <a:rPr lang="en-IN" smtClean="0"/>
              <a:t>23-04-2023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6B292B-104A-4230-9A03-2F05A250E95B}" type="slidenum">
              <a:rPr lang="en-IN" smtClean="0"/>
              <a:t>‹#›</a:t>
            </a:fld>
            <a:endParaRPr lang="en-IN"/>
          </a:p>
        </p:txBody>
      </p:sp>
    </p:spTree>
    <p:extLst>
      <p:ext uri="{BB962C8B-B14F-4D97-AF65-F5344CB8AC3E}">
        <p14:creationId xmlns:p14="http://schemas.microsoft.com/office/powerpoint/2010/main" val="174896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F6B292B-104A-4230-9A03-2F05A250E95B}" type="slidenum">
              <a:rPr lang="en-IN" smtClean="0"/>
              <a:t>18</a:t>
            </a:fld>
            <a:endParaRPr lang="en-IN"/>
          </a:p>
        </p:txBody>
      </p:sp>
    </p:spTree>
    <p:extLst>
      <p:ext uri="{BB962C8B-B14F-4D97-AF65-F5344CB8AC3E}">
        <p14:creationId xmlns:p14="http://schemas.microsoft.com/office/powerpoint/2010/main" val="21508906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79727DCB-99E8-40FF-A0C1-7E6A2F1F705F}"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443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DBBE7-A2DC-46FE-AD32-D80380EE5507}"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27DCB-99E8-40FF-A0C1-7E6A2F1F705F}" type="slidenum">
              <a:rPr lang="en-IN" smtClean="0"/>
              <a:t>‹#›</a:t>
            </a:fld>
            <a:endParaRPr lang="en-IN"/>
          </a:p>
        </p:txBody>
      </p:sp>
    </p:spTree>
    <p:extLst>
      <p:ext uri="{BB962C8B-B14F-4D97-AF65-F5344CB8AC3E}">
        <p14:creationId xmlns:p14="http://schemas.microsoft.com/office/powerpoint/2010/main" val="283321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931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649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spTree>
    <p:extLst>
      <p:ext uri="{BB962C8B-B14F-4D97-AF65-F5344CB8AC3E}">
        <p14:creationId xmlns:p14="http://schemas.microsoft.com/office/powerpoint/2010/main" val="2893195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4411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8812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3480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spTree>
    <p:extLst>
      <p:ext uri="{BB962C8B-B14F-4D97-AF65-F5344CB8AC3E}">
        <p14:creationId xmlns:p14="http://schemas.microsoft.com/office/powerpoint/2010/main" val="242109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DBBE7-A2DC-46FE-AD32-D80380EE5507}" type="datetimeFigureOut">
              <a:rPr lang="en-IN" smtClean="0"/>
              <a:t>23-04-2023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727DCB-99E8-40FF-A0C1-7E6A2F1F705F}"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224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DBBE7-A2DC-46FE-AD32-D80380EE5507}"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27DCB-99E8-40FF-A0C1-7E6A2F1F705F}" type="slidenum">
              <a:rPr lang="en-IN" smtClean="0"/>
              <a:t>‹#›</a:t>
            </a:fld>
            <a:endParaRPr lang="en-IN"/>
          </a:p>
        </p:txBody>
      </p:sp>
    </p:spTree>
    <p:extLst>
      <p:ext uri="{BB962C8B-B14F-4D97-AF65-F5344CB8AC3E}">
        <p14:creationId xmlns:p14="http://schemas.microsoft.com/office/powerpoint/2010/main" val="122902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DBBE7-A2DC-46FE-AD32-D80380EE5507}" type="datetimeFigureOut">
              <a:rPr lang="en-IN" smtClean="0"/>
              <a:t>23-04-2023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727DCB-99E8-40FF-A0C1-7E6A2F1F705F}"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131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DBBE7-A2DC-46FE-AD32-D80380EE5507}" type="datetimeFigureOut">
              <a:rPr lang="en-IN" smtClean="0"/>
              <a:t>23-04-2023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727DCB-99E8-40FF-A0C1-7E6A2F1F705F}"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952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DBBE7-A2DC-46FE-AD32-D80380EE5507}" type="datetimeFigureOut">
              <a:rPr lang="en-IN" smtClean="0"/>
              <a:t>23-04-2023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727DCB-99E8-40FF-A0C1-7E6A2F1F705F}" type="slidenum">
              <a:rPr lang="en-IN" smtClean="0"/>
              <a:t>‹#›</a:t>
            </a:fld>
            <a:endParaRPr lang="en-IN"/>
          </a:p>
        </p:txBody>
      </p:sp>
    </p:spTree>
    <p:extLst>
      <p:ext uri="{BB962C8B-B14F-4D97-AF65-F5344CB8AC3E}">
        <p14:creationId xmlns:p14="http://schemas.microsoft.com/office/powerpoint/2010/main" val="414700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DBBE7-A2DC-46FE-AD32-D80380EE5507}"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27DCB-99E8-40FF-A0C1-7E6A2F1F705F}"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12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DBBE7-A2DC-46FE-AD32-D80380EE5507}" type="datetimeFigureOut">
              <a:rPr lang="en-IN" smtClean="0"/>
              <a:t>23-04-2023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727DCB-99E8-40FF-A0C1-7E6A2F1F705F}" type="slidenum">
              <a:rPr lang="en-IN" smtClean="0"/>
              <a:t>‹#›</a:t>
            </a:fld>
            <a:endParaRPr lang="en-IN"/>
          </a:p>
        </p:txBody>
      </p:sp>
    </p:spTree>
    <p:extLst>
      <p:ext uri="{BB962C8B-B14F-4D97-AF65-F5344CB8AC3E}">
        <p14:creationId xmlns:p14="http://schemas.microsoft.com/office/powerpoint/2010/main" val="3391152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23DBBE7-A2DC-46FE-AD32-D80380EE5507}" type="datetimeFigureOut">
              <a:rPr lang="en-IN" smtClean="0"/>
              <a:t>23-04-2023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727DCB-99E8-40FF-A0C1-7E6A2F1F705F}" type="slidenum">
              <a:rPr lang="en-IN" smtClean="0"/>
              <a:t>‹#›</a:t>
            </a:fld>
            <a:endParaRPr lang="en-IN"/>
          </a:p>
        </p:txBody>
      </p:sp>
    </p:spTree>
    <p:extLst>
      <p:ext uri="{BB962C8B-B14F-4D97-AF65-F5344CB8AC3E}">
        <p14:creationId xmlns:p14="http://schemas.microsoft.com/office/powerpoint/2010/main" val="880038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einfochips.com/blog/automotive-ecu-an-inevitable-part-of-the-automobi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41F42-7FAB-4DCE-A800-4726FC9A3173}"/>
              </a:ext>
            </a:extLst>
          </p:cNvPr>
          <p:cNvSpPr>
            <a:spLocks noGrp="1"/>
          </p:cNvSpPr>
          <p:nvPr>
            <p:ph type="ctrTitle"/>
          </p:nvPr>
        </p:nvSpPr>
        <p:spPr>
          <a:xfrm>
            <a:off x="2504049" y="492368"/>
            <a:ext cx="7076048" cy="4726745"/>
          </a:xfrm>
        </p:spPr>
        <p:txBody>
          <a:bodyPr/>
          <a:lstStyle/>
          <a:p>
            <a:r>
              <a:rPr lang="en-US" dirty="0"/>
              <a:t>Automotive Electronics and Development Process </a:t>
            </a:r>
            <a:br>
              <a:rPr lang="en-US" dirty="0"/>
            </a:br>
            <a:r>
              <a:rPr lang="en-US" dirty="0"/>
              <a:t>(V Model)</a:t>
            </a:r>
            <a:endParaRPr lang="en-IN" dirty="0"/>
          </a:p>
        </p:txBody>
      </p:sp>
    </p:spTree>
    <p:extLst>
      <p:ext uri="{BB962C8B-B14F-4D97-AF65-F5344CB8AC3E}">
        <p14:creationId xmlns:p14="http://schemas.microsoft.com/office/powerpoint/2010/main" val="4119700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D04D6-8BCE-3F06-8D9E-9590A2FF1C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A5B6A5-B970-FFDD-01CC-7FA197FCD3A6}"/>
              </a:ext>
            </a:extLst>
          </p:cNvPr>
          <p:cNvSpPr>
            <a:spLocks noGrp="1"/>
          </p:cNvSpPr>
          <p:nvPr>
            <p:ph idx="1"/>
          </p:nvPr>
        </p:nvSpPr>
        <p:spPr/>
        <p:txBody>
          <a:bodyPr/>
          <a:lstStyle/>
          <a:p>
            <a:r>
              <a:rPr lang="en-US" b="1" i="0" dirty="0">
                <a:solidFill>
                  <a:srgbClr val="000000"/>
                </a:solidFill>
                <a:effectLst/>
                <a:latin typeface="Inter"/>
              </a:rPr>
              <a:t>Using BCM in automotive electronics is challenging. But it’s also remarkably beneficial</a:t>
            </a:r>
          </a:p>
          <a:p>
            <a:endParaRPr lang="en-IN" dirty="0"/>
          </a:p>
        </p:txBody>
      </p:sp>
    </p:spTree>
    <p:extLst>
      <p:ext uri="{BB962C8B-B14F-4D97-AF65-F5344CB8AC3E}">
        <p14:creationId xmlns:p14="http://schemas.microsoft.com/office/powerpoint/2010/main" val="19365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60AA-E13C-18A6-B785-40C4D0358964}"/>
              </a:ext>
            </a:extLst>
          </p:cNvPr>
          <p:cNvSpPr>
            <a:spLocks noGrp="1"/>
          </p:cNvSpPr>
          <p:nvPr>
            <p:ph type="title"/>
          </p:nvPr>
        </p:nvSpPr>
        <p:spPr/>
        <p:txBody>
          <a:bodyPr/>
          <a:lstStyle/>
          <a:p>
            <a:endParaRPr lang="en-IN"/>
          </a:p>
        </p:txBody>
      </p:sp>
      <p:pic>
        <p:nvPicPr>
          <p:cNvPr id="10242" name="Picture 2" descr="Body Control Module (BCM) in Automotive Industry">
            <a:extLst>
              <a:ext uri="{FF2B5EF4-FFF2-40B4-BE49-F238E27FC236}">
                <a16:creationId xmlns:a16="http://schemas.microsoft.com/office/drawing/2014/main" id="{1DC9ADA8-BE47-F378-1D23-51FAEB95DC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0451" y="713898"/>
            <a:ext cx="10051098" cy="5430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3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3279-A8BC-2152-7002-46197957BB4D}"/>
              </a:ext>
            </a:extLst>
          </p:cNvPr>
          <p:cNvSpPr>
            <a:spLocks noGrp="1"/>
          </p:cNvSpPr>
          <p:nvPr>
            <p:ph type="title"/>
          </p:nvPr>
        </p:nvSpPr>
        <p:spPr>
          <a:xfrm>
            <a:off x="1295402" y="982133"/>
            <a:ext cx="9601196" cy="846668"/>
          </a:xfrm>
        </p:spPr>
        <p:txBody>
          <a:bodyPr/>
          <a:lstStyle/>
          <a:p>
            <a:r>
              <a:rPr lang="de-DE" b="1" i="0" dirty="0">
                <a:solidFill>
                  <a:srgbClr val="393939"/>
                </a:solidFill>
                <a:effectLst/>
                <a:latin typeface="Inter"/>
              </a:rPr>
              <a:t>ECU network in modern automobiles</a:t>
            </a:r>
            <a:endParaRPr lang="en-IN" dirty="0"/>
          </a:p>
        </p:txBody>
      </p:sp>
      <p:pic>
        <p:nvPicPr>
          <p:cNvPr id="11266" name="Picture 2" descr="Body Control Module (BCM) in Automotive Industry">
            <a:extLst>
              <a:ext uri="{FF2B5EF4-FFF2-40B4-BE49-F238E27FC236}">
                <a16:creationId xmlns:a16="http://schemas.microsoft.com/office/drawing/2014/main" id="{7E31F865-2B0B-0999-AFC7-005B1FAA84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9526" y="1828801"/>
            <a:ext cx="8086332" cy="436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966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0D29-4A3D-EBFE-ACB4-AB9F682674FA}"/>
              </a:ext>
            </a:extLst>
          </p:cNvPr>
          <p:cNvSpPr>
            <a:spLocks noGrp="1"/>
          </p:cNvSpPr>
          <p:nvPr>
            <p:ph type="title"/>
          </p:nvPr>
        </p:nvSpPr>
        <p:spPr/>
        <p:txBody>
          <a:bodyPr/>
          <a:lstStyle/>
          <a:p>
            <a:r>
              <a:rPr lang="en-IN" dirty="0"/>
              <a:t>Communication on CAN </a:t>
            </a:r>
          </a:p>
        </p:txBody>
      </p:sp>
      <p:pic>
        <p:nvPicPr>
          <p:cNvPr id="5122" name="Picture 2" descr="Diagram of OpenXC architecture">
            <a:extLst>
              <a:ext uri="{FF2B5EF4-FFF2-40B4-BE49-F238E27FC236}">
                <a16:creationId xmlns:a16="http://schemas.microsoft.com/office/drawing/2014/main" id="{F3DB8185-3533-28FE-977E-B8F526B0CE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378" y="2997301"/>
            <a:ext cx="9143244" cy="243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732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C18A-8CF3-6C44-266E-00ADB3938228}"/>
              </a:ext>
            </a:extLst>
          </p:cNvPr>
          <p:cNvSpPr>
            <a:spLocks noGrp="1"/>
          </p:cNvSpPr>
          <p:nvPr>
            <p:ph type="title"/>
          </p:nvPr>
        </p:nvSpPr>
        <p:spPr/>
        <p:txBody>
          <a:bodyPr/>
          <a:lstStyle/>
          <a:p>
            <a:r>
              <a:rPr lang="en-IN" dirty="0"/>
              <a:t>OBD port mounted near to </a:t>
            </a:r>
            <a:r>
              <a:rPr lang="en-IN" dirty="0" err="1"/>
              <a:t>stearing</a:t>
            </a:r>
            <a:endParaRPr lang="en-IN" dirty="0"/>
          </a:p>
        </p:txBody>
      </p:sp>
      <p:pic>
        <p:nvPicPr>
          <p:cNvPr id="4098" name="Picture 2" descr="OBD-II Port with Cable in a Mustang">
            <a:extLst>
              <a:ext uri="{FF2B5EF4-FFF2-40B4-BE49-F238E27FC236}">
                <a16:creationId xmlns:a16="http://schemas.microsoft.com/office/drawing/2014/main" id="{E354D27A-F96F-BE5E-E86D-7504DB9082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7594" y="2557463"/>
            <a:ext cx="4976812"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03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480B-9A5D-2C0A-880B-41BD9D95B655}"/>
              </a:ext>
            </a:extLst>
          </p:cNvPr>
          <p:cNvSpPr>
            <a:spLocks noGrp="1"/>
          </p:cNvSpPr>
          <p:nvPr>
            <p:ph type="title"/>
          </p:nvPr>
        </p:nvSpPr>
        <p:spPr/>
        <p:txBody>
          <a:bodyPr/>
          <a:lstStyle/>
          <a:p>
            <a:r>
              <a:rPr lang="en-IN" dirty="0"/>
              <a:t>AC/HVAC System</a:t>
            </a:r>
          </a:p>
        </p:txBody>
      </p:sp>
      <p:graphicFrame>
        <p:nvGraphicFramePr>
          <p:cNvPr id="8" name="Object 7">
            <a:extLst>
              <a:ext uri="{FF2B5EF4-FFF2-40B4-BE49-F238E27FC236}">
                <a16:creationId xmlns:a16="http://schemas.microsoft.com/office/drawing/2014/main" id="{32A7553B-6CCF-1044-6280-FE00FAD0F8B2}"/>
              </a:ext>
            </a:extLst>
          </p:cNvPr>
          <p:cNvGraphicFramePr>
            <a:graphicFrameLocks noChangeAspect="1"/>
          </p:cNvGraphicFramePr>
          <p:nvPr>
            <p:extLst>
              <p:ext uri="{D42A27DB-BD31-4B8C-83A1-F6EECF244321}">
                <p14:modId xmlns:p14="http://schemas.microsoft.com/office/powerpoint/2010/main" val="3366994966"/>
              </p:ext>
            </p:extLst>
          </p:nvPr>
        </p:nvGraphicFramePr>
        <p:xfrm>
          <a:off x="1013652" y="2765240"/>
          <a:ext cx="10164696" cy="2453873"/>
        </p:xfrm>
        <a:graphic>
          <a:graphicData uri="http://schemas.openxmlformats.org/presentationml/2006/ole">
            <mc:AlternateContent xmlns:mc="http://schemas.openxmlformats.org/markup-compatibility/2006">
              <mc:Choice xmlns:v="urn:schemas-microsoft-com:vml" Requires="v">
                <p:oleObj name="Worksheet" r:id="rId2" imgW="8543862" imgH="1752631" progId="Excel.Sheet.12">
                  <p:embed/>
                </p:oleObj>
              </mc:Choice>
              <mc:Fallback>
                <p:oleObj name="Worksheet" r:id="rId2" imgW="8543862" imgH="1752631" progId="Excel.Sheet.12">
                  <p:embed/>
                  <p:pic>
                    <p:nvPicPr>
                      <p:cNvPr id="0" name=""/>
                      <p:cNvPicPr/>
                      <p:nvPr/>
                    </p:nvPicPr>
                    <p:blipFill>
                      <a:blip r:embed="rId3"/>
                      <a:stretch>
                        <a:fillRect/>
                      </a:stretch>
                    </p:blipFill>
                    <p:spPr>
                      <a:xfrm>
                        <a:off x="1013652" y="2765240"/>
                        <a:ext cx="10164696" cy="2453873"/>
                      </a:xfrm>
                      <a:prstGeom prst="rect">
                        <a:avLst/>
                      </a:prstGeom>
                    </p:spPr>
                  </p:pic>
                </p:oleObj>
              </mc:Fallback>
            </mc:AlternateContent>
          </a:graphicData>
        </a:graphic>
      </p:graphicFrame>
      <p:pic>
        <p:nvPicPr>
          <p:cNvPr id="12291" name="Straight Arrow Connector 2">
            <a:extLst>
              <a:ext uri="{FF2B5EF4-FFF2-40B4-BE49-F238E27FC236}">
                <a16:creationId xmlns:a16="http://schemas.microsoft.com/office/drawing/2014/main" id="{E5F634DE-AA80-2199-3668-12020D9A3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14300"/>
            <a:ext cx="13620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4801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7478-F26B-5DFF-D9F8-94ECADE1D903}"/>
              </a:ext>
            </a:extLst>
          </p:cNvPr>
          <p:cNvSpPr>
            <a:spLocks noGrp="1"/>
          </p:cNvSpPr>
          <p:nvPr>
            <p:ph type="title"/>
          </p:nvPr>
        </p:nvSpPr>
        <p:spPr/>
        <p:txBody>
          <a:bodyPr/>
          <a:lstStyle/>
          <a:p>
            <a:endParaRPr lang="en-IN"/>
          </a:p>
        </p:txBody>
      </p:sp>
      <p:pic>
        <p:nvPicPr>
          <p:cNvPr id="8194" name="Picture 2" descr="HVAC on the Move: Land, Air, Sea and Space | LG HVAC STORY">
            <a:extLst>
              <a:ext uri="{FF2B5EF4-FFF2-40B4-BE49-F238E27FC236}">
                <a16:creationId xmlns:a16="http://schemas.microsoft.com/office/drawing/2014/main" id="{52B4C4F0-4A1E-306D-819C-7B7A336189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6783" y="807589"/>
            <a:ext cx="10968246" cy="5242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40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a:extLst>
              <a:ext uri="{FF2B5EF4-FFF2-40B4-BE49-F238E27FC236}">
                <a16:creationId xmlns:a16="http://schemas.microsoft.com/office/drawing/2014/main" id="{C17A803D-36B2-58A9-9257-B1D5678CD7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845" y="643259"/>
            <a:ext cx="10493324" cy="557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608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C52C-537B-9BFF-A052-ED62E8D002D6}"/>
              </a:ext>
            </a:extLst>
          </p:cNvPr>
          <p:cNvSpPr>
            <a:spLocks noGrp="1"/>
          </p:cNvSpPr>
          <p:nvPr>
            <p:ph type="title"/>
          </p:nvPr>
        </p:nvSpPr>
        <p:spPr/>
        <p:txBody>
          <a:bodyPr/>
          <a:lstStyle/>
          <a:p>
            <a:endParaRPr lang="en-IN"/>
          </a:p>
        </p:txBody>
      </p:sp>
      <p:pic>
        <p:nvPicPr>
          <p:cNvPr id="7170" name="Picture 2" descr="V-Model from Magna for Projects">
            <a:extLst>
              <a:ext uri="{FF2B5EF4-FFF2-40B4-BE49-F238E27FC236}">
                <a16:creationId xmlns:a16="http://schemas.microsoft.com/office/drawing/2014/main" id="{BBD465DE-B93E-1640-A5E1-C804D892BC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34718" y="653989"/>
            <a:ext cx="9922564" cy="5550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092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6238-C13A-B818-F389-BD2D745333BA}"/>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63AFADD4-C206-0DDB-BC35-06B307E960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6584" y="485909"/>
            <a:ext cx="8045546" cy="5732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50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2EDFB-118B-AA2E-D7AB-B2ECE3407CF0}"/>
              </a:ext>
            </a:extLst>
          </p:cNvPr>
          <p:cNvSpPr>
            <a:spLocks noGrp="1"/>
          </p:cNvSpPr>
          <p:nvPr>
            <p:ph type="title"/>
          </p:nvPr>
        </p:nvSpPr>
        <p:spPr/>
        <p:txBody>
          <a:bodyPr/>
          <a:lstStyle/>
          <a:p>
            <a:r>
              <a:rPr lang="en-IN" dirty="0"/>
              <a:t>What is V model?</a:t>
            </a:r>
          </a:p>
        </p:txBody>
      </p:sp>
      <p:pic>
        <p:nvPicPr>
          <p:cNvPr id="2050" name="Picture 2" descr="V-Model in Automotive Software Development">
            <a:extLst>
              <a:ext uri="{FF2B5EF4-FFF2-40B4-BE49-F238E27FC236}">
                <a16:creationId xmlns:a16="http://schemas.microsoft.com/office/drawing/2014/main" id="{C8B95149-A8FF-9564-5872-F8187210E1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4154" y="2557463"/>
            <a:ext cx="4683691" cy="33178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F41D6F-7B47-E3E2-8470-4F7EF4AEA29E}"/>
              </a:ext>
            </a:extLst>
          </p:cNvPr>
          <p:cNvSpPr txBox="1"/>
          <p:nvPr/>
        </p:nvSpPr>
        <p:spPr>
          <a:xfrm>
            <a:off x="1069145" y="2968283"/>
            <a:ext cx="2685009" cy="923330"/>
          </a:xfrm>
          <a:prstGeom prst="rect">
            <a:avLst/>
          </a:prstGeom>
          <a:noFill/>
        </p:spPr>
        <p:txBody>
          <a:bodyPr wrap="square" rtlCol="0">
            <a:spAutoFit/>
          </a:bodyPr>
          <a:lstStyle/>
          <a:p>
            <a:r>
              <a:rPr lang="en-IN" b="0" i="1" dirty="0">
                <a:solidFill>
                  <a:srgbClr val="000000"/>
                </a:solidFill>
                <a:effectLst/>
                <a:latin typeface="lato" panose="020F0502020204030203" pitchFamily="34" charset="0"/>
              </a:rPr>
              <a:t>Requirement analysis</a:t>
            </a:r>
            <a:endParaRPr lang="en-IN" i="1" dirty="0">
              <a:solidFill>
                <a:srgbClr val="000000"/>
              </a:solidFill>
              <a:latin typeface="lato" panose="020F0502020204030203" pitchFamily="34" charset="0"/>
            </a:endParaRPr>
          </a:p>
          <a:p>
            <a:r>
              <a:rPr lang="en-IN" i="1" dirty="0">
                <a:solidFill>
                  <a:srgbClr val="000000"/>
                </a:solidFill>
                <a:latin typeface="lato" panose="020F0502020204030203" pitchFamily="34" charset="0"/>
              </a:rPr>
              <a:t>Design and </a:t>
            </a:r>
          </a:p>
          <a:p>
            <a:r>
              <a:rPr lang="en-IN" i="1" dirty="0">
                <a:solidFill>
                  <a:srgbClr val="000000"/>
                </a:solidFill>
                <a:latin typeface="lato" panose="020F0502020204030203" pitchFamily="34" charset="0"/>
              </a:rPr>
              <a:t>Development</a:t>
            </a:r>
          </a:p>
        </p:txBody>
      </p:sp>
      <p:sp>
        <p:nvSpPr>
          <p:cNvPr id="5" name="TextBox 4">
            <a:extLst>
              <a:ext uri="{FF2B5EF4-FFF2-40B4-BE49-F238E27FC236}">
                <a16:creationId xmlns:a16="http://schemas.microsoft.com/office/drawing/2014/main" id="{2FB262F9-309D-3DB1-BA25-E6CDF26183CE}"/>
              </a:ext>
            </a:extLst>
          </p:cNvPr>
          <p:cNvSpPr txBox="1"/>
          <p:nvPr/>
        </p:nvSpPr>
        <p:spPr>
          <a:xfrm>
            <a:off x="8536745" y="2968283"/>
            <a:ext cx="2685009" cy="646331"/>
          </a:xfrm>
          <a:prstGeom prst="rect">
            <a:avLst/>
          </a:prstGeom>
          <a:noFill/>
        </p:spPr>
        <p:txBody>
          <a:bodyPr wrap="square" rtlCol="0">
            <a:spAutoFit/>
          </a:bodyPr>
          <a:lstStyle/>
          <a:p>
            <a:r>
              <a:rPr lang="en-IN" i="1" dirty="0">
                <a:solidFill>
                  <a:srgbClr val="000000"/>
                </a:solidFill>
                <a:latin typeface="lato" panose="020F0502020204030203" pitchFamily="34" charset="0"/>
              </a:rPr>
              <a:t>V</a:t>
            </a:r>
            <a:r>
              <a:rPr lang="en-IN" b="0" i="1" dirty="0">
                <a:solidFill>
                  <a:srgbClr val="000000"/>
                </a:solidFill>
                <a:effectLst/>
                <a:latin typeface="lato" panose="020F0502020204030203" pitchFamily="34" charset="0"/>
              </a:rPr>
              <a:t>erification and validation</a:t>
            </a:r>
            <a:endParaRPr lang="en-IN" dirty="0"/>
          </a:p>
        </p:txBody>
      </p:sp>
    </p:spTree>
    <p:extLst>
      <p:ext uri="{BB962C8B-B14F-4D97-AF65-F5344CB8AC3E}">
        <p14:creationId xmlns:p14="http://schemas.microsoft.com/office/powerpoint/2010/main" val="245623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B9BD-5F51-C411-C359-050A76D05842}"/>
              </a:ext>
            </a:extLst>
          </p:cNvPr>
          <p:cNvSpPr>
            <a:spLocks noGrp="1"/>
          </p:cNvSpPr>
          <p:nvPr>
            <p:ph type="title"/>
          </p:nvPr>
        </p:nvSpPr>
        <p:spPr>
          <a:xfrm>
            <a:off x="1295402" y="982132"/>
            <a:ext cx="9601196" cy="537179"/>
          </a:xfrm>
        </p:spPr>
        <p:txBody>
          <a:bodyPr>
            <a:normAutofit fontScale="90000"/>
          </a:bodyPr>
          <a:lstStyle/>
          <a:p>
            <a:r>
              <a:rPr lang="en-US" b="1" i="0" dirty="0">
                <a:solidFill>
                  <a:srgbClr val="000000"/>
                </a:solidFill>
                <a:effectLst/>
                <a:latin typeface="-apple-system"/>
              </a:rPr>
              <a:t>What is a Test Case?</a:t>
            </a:r>
            <a:endParaRPr lang="en-IN" dirty="0"/>
          </a:p>
        </p:txBody>
      </p:sp>
      <p:sp>
        <p:nvSpPr>
          <p:cNvPr id="3" name="Content Placeholder 2">
            <a:extLst>
              <a:ext uri="{FF2B5EF4-FFF2-40B4-BE49-F238E27FC236}">
                <a16:creationId xmlns:a16="http://schemas.microsoft.com/office/drawing/2014/main" id="{8F53C84E-0842-2196-4ABC-BCDFF27AF24C}"/>
              </a:ext>
            </a:extLst>
          </p:cNvPr>
          <p:cNvSpPr>
            <a:spLocks noGrp="1"/>
          </p:cNvSpPr>
          <p:nvPr>
            <p:ph idx="1"/>
          </p:nvPr>
        </p:nvSpPr>
        <p:spPr>
          <a:xfrm>
            <a:off x="1295401" y="1983545"/>
            <a:ext cx="9601196" cy="3892323"/>
          </a:xfrm>
        </p:spPr>
        <p:txBody>
          <a:bodyPr/>
          <a:lstStyle/>
          <a:p>
            <a:r>
              <a:rPr lang="en-US" b="0" i="0" dirty="0">
                <a:solidFill>
                  <a:srgbClr val="252830"/>
                </a:solidFill>
                <a:effectLst/>
                <a:latin typeface="-apple-system"/>
              </a:rPr>
              <a:t>Test cases are software or application pieces that you can use to test the functionality of a real system. </a:t>
            </a:r>
          </a:p>
          <a:p>
            <a:r>
              <a:rPr lang="en-US" b="0" i="0" dirty="0">
                <a:solidFill>
                  <a:srgbClr val="252830"/>
                </a:solidFill>
                <a:effectLst/>
                <a:latin typeface="-apple-system"/>
              </a:rPr>
              <a:t>They can be used to evaluate the correctness and completeness of your code and can be used in conjunction with unit testing tools to ensure the quality of your applications.</a:t>
            </a:r>
          </a:p>
          <a:p>
            <a:r>
              <a:rPr lang="en-US" b="0" i="0" dirty="0">
                <a:solidFill>
                  <a:srgbClr val="252830"/>
                </a:solidFill>
                <a:effectLst/>
                <a:latin typeface="-apple-system"/>
              </a:rPr>
              <a:t>Test cases can be created manually or using software testing tools.</a:t>
            </a:r>
            <a:endParaRPr lang="en-US" dirty="0">
              <a:solidFill>
                <a:srgbClr val="252830"/>
              </a:solidFill>
              <a:latin typeface="-apple-system"/>
            </a:endParaRPr>
          </a:p>
          <a:p>
            <a:r>
              <a:rPr lang="en-US" b="0" i="0" dirty="0">
                <a:solidFill>
                  <a:srgbClr val="252830"/>
                </a:solidFill>
                <a:effectLst/>
                <a:latin typeface="-apple-system"/>
              </a:rPr>
              <a:t>They are an essential part of software development and should be used wherever possible to ensure the quality and functionality of your applications.</a:t>
            </a:r>
            <a:endParaRPr lang="en-IN" dirty="0"/>
          </a:p>
        </p:txBody>
      </p:sp>
    </p:spTree>
    <p:extLst>
      <p:ext uri="{BB962C8B-B14F-4D97-AF65-F5344CB8AC3E}">
        <p14:creationId xmlns:p14="http://schemas.microsoft.com/office/powerpoint/2010/main" val="3532677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DD6B03-ADC1-4763-BDD6-73677AA02463}"/>
              </a:ext>
            </a:extLst>
          </p:cNvPr>
          <p:cNvSpPr>
            <a:spLocks noGrp="1"/>
          </p:cNvSpPr>
          <p:nvPr>
            <p:ph idx="1"/>
          </p:nvPr>
        </p:nvSpPr>
        <p:spPr>
          <a:xfrm>
            <a:off x="1295401" y="956603"/>
            <a:ext cx="9601196" cy="4919265"/>
          </a:xfrm>
        </p:spPr>
        <p:txBody>
          <a:bodyPr>
            <a:normAutofit lnSpcReduction="10000"/>
          </a:bodyPr>
          <a:lstStyle/>
          <a:p>
            <a:r>
              <a:rPr lang="en-US" b="0" i="0" dirty="0">
                <a:solidFill>
                  <a:srgbClr val="252830"/>
                </a:solidFill>
                <a:effectLst/>
                <a:latin typeface="-apple-system"/>
              </a:rPr>
              <a:t>Test cases /Test descriptions are essential to software testing.</a:t>
            </a:r>
          </a:p>
          <a:p>
            <a:r>
              <a:rPr lang="en-US" dirty="0">
                <a:solidFill>
                  <a:srgbClr val="252830"/>
                </a:solidFill>
                <a:latin typeface="-apple-system"/>
              </a:rPr>
              <a:t>T</a:t>
            </a:r>
            <a:r>
              <a:rPr lang="en-US" b="0" i="0" dirty="0">
                <a:solidFill>
                  <a:srgbClr val="252830"/>
                </a:solidFill>
                <a:effectLst/>
                <a:latin typeface="-apple-system"/>
              </a:rPr>
              <a:t>est cases/Test descriptions are a set of preconditions, inputs, and expected outcomes that determine whether the software is functioning correctly.</a:t>
            </a:r>
          </a:p>
          <a:p>
            <a:r>
              <a:rPr lang="en-US" b="0" i="0" dirty="0">
                <a:solidFill>
                  <a:srgbClr val="252830"/>
                </a:solidFill>
                <a:effectLst/>
                <a:latin typeface="-apple-system"/>
              </a:rPr>
              <a:t>Basically, the test cases are typically developed based on the requirements and specifications of the software application.</a:t>
            </a:r>
            <a:endParaRPr lang="en-US" dirty="0">
              <a:solidFill>
                <a:srgbClr val="252830"/>
              </a:solidFill>
              <a:latin typeface="-apple-system"/>
            </a:endParaRPr>
          </a:p>
          <a:p>
            <a:r>
              <a:rPr lang="en-US" b="0" i="0" dirty="0">
                <a:solidFill>
                  <a:srgbClr val="252830"/>
                </a:solidFill>
                <a:effectLst/>
                <a:latin typeface="-apple-system"/>
              </a:rPr>
              <a:t>Test case templates typically include the test case ID, test case description, preconditions, steps, expected results, and actual results.</a:t>
            </a:r>
          </a:p>
          <a:p>
            <a:r>
              <a:rPr lang="en-US" b="0" i="0" dirty="0">
                <a:solidFill>
                  <a:srgbClr val="252830"/>
                </a:solidFill>
                <a:effectLst/>
                <a:latin typeface="-apple-system"/>
              </a:rPr>
              <a:t>Writing effective test cases requires a deep understanding of the software application, its requirements, and its functionality.</a:t>
            </a:r>
            <a:endParaRPr lang="en-US" dirty="0">
              <a:solidFill>
                <a:srgbClr val="252830"/>
              </a:solidFill>
              <a:latin typeface="-apple-system"/>
            </a:endParaRPr>
          </a:p>
          <a:p>
            <a:r>
              <a:rPr lang="en-US" b="0" i="0">
                <a:solidFill>
                  <a:srgbClr val="252830"/>
                </a:solidFill>
                <a:effectLst/>
                <a:latin typeface="-apple-system"/>
              </a:rPr>
              <a:t>Testers must be able to identify potential issues and edge cases and develop test cases that cover all possible scenarios.</a:t>
            </a:r>
            <a:endParaRPr lang="en-IN" dirty="0"/>
          </a:p>
        </p:txBody>
      </p:sp>
    </p:spTree>
    <p:extLst>
      <p:ext uri="{BB962C8B-B14F-4D97-AF65-F5344CB8AC3E}">
        <p14:creationId xmlns:p14="http://schemas.microsoft.com/office/powerpoint/2010/main" val="3715020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3EC6-ECC0-BC3C-F876-02BD365EA9EA}"/>
              </a:ext>
            </a:extLst>
          </p:cNvPr>
          <p:cNvSpPr>
            <a:spLocks noGrp="1"/>
          </p:cNvSpPr>
          <p:nvPr>
            <p:ph type="title"/>
          </p:nvPr>
        </p:nvSpPr>
        <p:spPr>
          <a:xfrm>
            <a:off x="677334" y="609600"/>
            <a:ext cx="8596668" cy="75496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D1C60FD-0373-2BB0-A3B9-AD4CA2D50B7F}"/>
              </a:ext>
            </a:extLst>
          </p:cNvPr>
          <p:cNvSpPr>
            <a:spLocks noGrp="1"/>
          </p:cNvSpPr>
          <p:nvPr>
            <p:ph idx="1"/>
          </p:nvPr>
        </p:nvSpPr>
        <p:spPr>
          <a:xfrm>
            <a:off x="677334" y="1364567"/>
            <a:ext cx="8596668" cy="4676796"/>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3600" dirty="0"/>
              <a:t>Thank You</a:t>
            </a:r>
          </a:p>
        </p:txBody>
      </p:sp>
    </p:spTree>
    <p:extLst>
      <p:ext uri="{BB962C8B-B14F-4D97-AF65-F5344CB8AC3E}">
        <p14:creationId xmlns:p14="http://schemas.microsoft.com/office/powerpoint/2010/main" val="4132608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5698-0736-A59F-B38A-51E212DA75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F65FB5-37D3-B7CB-0E9F-275F939EC8EF}"/>
              </a:ext>
            </a:extLst>
          </p:cNvPr>
          <p:cNvSpPr>
            <a:spLocks noGrp="1"/>
          </p:cNvSpPr>
          <p:nvPr>
            <p:ph idx="1"/>
          </p:nvPr>
        </p:nvSpPr>
        <p:spPr/>
        <p:txBody>
          <a:bodyPr/>
          <a:lstStyle/>
          <a:p>
            <a:r>
              <a:rPr lang="en-US" dirty="0">
                <a:solidFill>
                  <a:srgbClr val="212121"/>
                </a:solidFill>
                <a:latin typeface="lato" panose="020B0604020202020204" pitchFamily="34" charset="0"/>
              </a:rPr>
              <a:t>V-Model (where V stands for verification and validation) splits the development process into two parts – the left arm of the V consists of requirement analysis, function design, and software development while the right arm concentrates on the verification and validation activities followed by the release.</a:t>
            </a:r>
            <a:endParaRPr lang="en-IN" dirty="0">
              <a:solidFill>
                <a:srgbClr val="212121"/>
              </a:solidFill>
              <a:latin typeface="lato" panose="020B0604020202020204" pitchFamily="34" charset="0"/>
            </a:endParaRPr>
          </a:p>
        </p:txBody>
      </p:sp>
    </p:spTree>
    <p:extLst>
      <p:ext uri="{BB962C8B-B14F-4D97-AF65-F5344CB8AC3E}">
        <p14:creationId xmlns:p14="http://schemas.microsoft.com/office/powerpoint/2010/main" val="373951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074F-21BD-5AAD-9905-A71BB239ACEF}"/>
              </a:ext>
            </a:extLst>
          </p:cNvPr>
          <p:cNvSpPr>
            <a:spLocks noGrp="1"/>
          </p:cNvSpPr>
          <p:nvPr>
            <p:ph type="title"/>
          </p:nvPr>
        </p:nvSpPr>
        <p:spPr/>
        <p:txBody>
          <a:bodyPr/>
          <a:lstStyle/>
          <a:p>
            <a:r>
              <a:rPr lang="en-IN" dirty="0"/>
              <a:t>Electronics system in automotive</a:t>
            </a:r>
          </a:p>
        </p:txBody>
      </p:sp>
      <p:sp>
        <p:nvSpPr>
          <p:cNvPr id="3" name="Content Placeholder 2">
            <a:extLst>
              <a:ext uri="{FF2B5EF4-FFF2-40B4-BE49-F238E27FC236}">
                <a16:creationId xmlns:a16="http://schemas.microsoft.com/office/drawing/2014/main" id="{0DC1CBD2-FB3E-EDC4-F038-41EFF79B5C36}"/>
              </a:ext>
            </a:extLst>
          </p:cNvPr>
          <p:cNvSpPr>
            <a:spLocks noGrp="1"/>
          </p:cNvSpPr>
          <p:nvPr>
            <p:ph idx="1"/>
          </p:nvPr>
        </p:nvSpPr>
        <p:spPr/>
        <p:txBody>
          <a:bodyPr/>
          <a:lstStyle/>
          <a:p>
            <a:r>
              <a:rPr lang="en-US" b="0" i="0" dirty="0">
                <a:solidFill>
                  <a:srgbClr val="212121"/>
                </a:solidFill>
                <a:effectLst/>
                <a:latin typeface="lato" panose="020B0604020202020204" pitchFamily="34" charset="0"/>
              </a:rPr>
              <a:t>The role of electronic systems in the automotive industry is continuously expanding. </a:t>
            </a:r>
          </a:p>
          <a:p>
            <a:r>
              <a:rPr lang="en-US" b="0" i="0" dirty="0">
                <a:solidFill>
                  <a:srgbClr val="212121"/>
                </a:solidFill>
                <a:effectLst/>
                <a:latin typeface="lato" panose="020B0604020202020204" pitchFamily="34" charset="0"/>
              </a:rPr>
              <a:t>As the number of electronic functions increases, so do the number of </a:t>
            </a:r>
            <a:r>
              <a:rPr lang="en-US" b="0" i="0" u="none" strike="noStrike" dirty="0">
                <a:solidFill>
                  <a:srgbClr val="0073AA"/>
                </a:solidFill>
                <a:effectLst/>
                <a:latin typeface="lato" panose="020B0604020202020204" pitchFamily="34" charset="0"/>
                <a:hlinkClick r:id="rId2"/>
              </a:rPr>
              <a:t>ECUs</a:t>
            </a:r>
            <a:r>
              <a:rPr lang="en-US" b="0" i="0" dirty="0">
                <a:solidFill>
                  <a:srgbClr val="212121"/>
                </a:solidFill>
                <a:effectLst/>
                <a:latin typeface="lato" panose="020B0604020202020204" pitchFamily="34" charset="0"/>
              </a:rPr>
              <a:t> in the vehicle. </a:t>
            </a:r>
          </a:p>
          <a:p>
            <a:r>
              <a:rPr lang="en-US" b="0" i="0" dirty="0">
                <a:solidFill>
                  <a:srgbClr val="212121"/>
                </a:solidFill>
                <a:effectLst/>
                <a:latin typeface="lato" panose="020B0604020202020204" pitchFamily="34" charset="0"/>
              </a:rPr>
              <a:t>This increase in ECUs and electronic functions results in the associated software becoming more complex and expansive.</a:t>
            </a:r>
            <a:endParaRPr lang="en-IN" dirty="0"/>
          </a:p>
        </p:txBody>
      </p:sp>
    </p:spTree>
    <p:extLst>
      <p:ext uri="{BB962C8B-B14F-4D97-AF65-F5344CB8AC3E}">
        <p14:creationId xmlns:p14="http://schemas.microsoft.com/office/powerpoint/2010/main" val="170719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D740-9F0D-7FA8-7F19-83CD1287A330}"/>
              </a:ext>
            </a:extLst>
          </p:cNvPr>
          <p:cNvSpPr>
            <a:spLocks noGrp="1"/>
          </p:cNvSpPr>
          <p:nvPr>
            <p:ph type="title"/>
          </p:nvPr>
        </p:nvSpPr>
        <p:spPr/>
        <p:txBody>
          <a:bodyPr/>
          <a:lstStyle/>
          <a:p>
            <a:endParaRPr lang="en-IN"/>
          </a:p>
        </p:txBody>
      </p:sp>
      <p:pic>
        <p:nvPicPr>
          <p:cNvPr id="6146" name="Picture 2" descr="Introduction to CAN (Controller Area Network) - Technical Articles">
            <a:extLst>
              <a:ext uri="{FF2B5EF4-FFF2-40B4-BE49-F238E27FC236}">
                <a16:creationId xmlns:a16="http://schemas.microsoft.com/office/drawing/2014/main" id="{F4689090-8E23-7A54-D207-CCF039152E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2" y="801858"/>
            <a:ext cx="9846209" cy="521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4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64A2-A66C-DBDC-8ADA-8655F7940271}"/>
              </a:ext>
            </a:extLst>
          </p:cNvPr>
          <p:cNvSpPr>
            <a:spLocks noGrp="1"/>
          </p:cNvSpPr>
          <p:nvPr>
            <p:ph type="title"/>
          </p:nvPr>
        </p:nvSpPr>
        <p:spPr/>
        <p:txBody>
          <a:bodyPr/>
          <a:lstStyle/>
          <a:p>
            <a:endParaRPr lang="en-IN"/>
          </a:p>
        </p:txBody>
      </p:sp>
      <p:pic>
        <p:nvPicPr>
          <p:cNvPr id="3074" name="Picture 2" descr="In-vehicle Network">
            <a:extLst>
              <a:ext uri="{FF2B5EF4-FFF2-40B4-BE49-F238E27FC236}">
                <a16:creationId xmlns:a16="http://schemas.microsoft.com/office/drawing/2014/main" id="{9361DFEC-BC3D-A79B-183E-3ABFB27FED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9994" y="982132"/>
            <a:ext cx="10508566" cy="523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078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7E43-1B0F-0C50-6947-8DDFA73848D1}"/>
              </a:ext>
            </a:extLst>
          </p:cNvPr>
          <p:cNvSpPr>
            <a:spLocks noGrp="1"/>
          </p:cNvSpPr>
          <p:nvPr>
            <p:ph type="title"/>
          </p:nvPr>
        </p:nvSpPr>
        <p:spPr>
          <a:xfrm>
            <a:off x="1295402" y="982132"/>
            <a:ext cx="9601196" cy="523111"/>
          </a:xfrm>
        </p:spPr>
        <p:txBody>
          <a:bodyPr>
            <a:noAutofit/>
          </a:bodyPr>
          <a:lstStyle/>
          <a:p>
            <a:r>
              <a:rPr lang="en-US" sz="3200" b="1" i="0" dirty="0">
                <a:solidFill>
                  <a:srgbClr val="393939"/>
                </a:solidFill>
                <a:effectLst/>
                <a:latin typeface="Times New Roman" panose="02020603050405020304" pitchFamily="18" charset="0"/>
                <a:cs typeface="Times New Roman" panose="02020603050405020304" pitchFamily="18" charset="0"/>
              </a:rPr>
              <a:t>General representation of a body control module</a:t>
            </a:r>
            <a:endParaRPr lang="en-IN" sz="3200" dirty="0">
              <a:latin typeface="Times New Roman" panose="02020603050405020304" pitchFamily="18" charset="0"/>
              <a:cs typeface="Times New Roman" panose="02020603050405020304" pitchFamily="18" charset="0"/>
            </a:endParaRPr>
          </a:p>
        </p:txBody>
      </p:sp>
      <p:pic>
        <p:nvPicPr>
          <p:cNvPr id="9218" name="Picture 2" descr="Body Control Module (BCM) in Automotive Industry">
            <a:extLst>
              <a:ext uri="{FF2B5EF4-FFF2-40B4-BE49-F238E27FC236}">
                <a16:creationId xmlns:a16="http://schemas.microsoft.com/office/drawing/2014/main" id="{81B278F9-2D3A-57D8-2ECA-67DF6BB561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0458" y="1505773"/>
            <a:ext cx="8586753" cy="4639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05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3F87B-E594-51D9-C180-A6243C874011}"/>
              </a:ext>
            </a:extLst>
          </p:cNvPr>
          <p:cNvSpPr>
            <a:spLocks noGrp="1"/>
          </p:cNvSpPr>
          <p:nvPr>
            <p:ph type="title"/>
          </p:nvPr>
        </p:nvSpPr>
        <p:spPr>
          <a:xfrm>
            <a:off x="1295402" y="982132"/>
            <a:ext cx="9601196" cy="635653"/>
          </a:xfrm>
        </p:spPr>
        <p:txBody>
          <a:bodyPr>
            <a:normAutofit fontScale="90000"/>
          </a:bodyPr>
          <a:lstStyle/>
          <a:p>
            <a:r>
              <a:rPr lang="en-US" b="1" i="0" dirty="0">
                <a:solidFill>
                  <a:srgbClr val="000000"/>
                </a:solidFill>
                <a:effectLst/>
                <a:latin typeface="Inter"/>
              </a:rPr>
              <a:t>What are body control module functions?</a:t>
            </a:r>
            <a:endParaRPr lang="en-IN" dirty="0"/>
          </a:p>
        </p:txBody>
      </p:sp>
      <p:sp>
        <p:nvSpPr>
          <p:cNvPr id="3" name="Content Placeholder 2">
            <a:extLst>
              <a:ext uri="{FF2B5EF4-FFF2-40B4-BE49-F238E27FC236}">
                <a16:creationId xmlns:a16="http://schemas.microsoft.com/office/drawing/2014/main" id="{BAE649C2-B175-5F2B-FD51-D6E0D85DF37C}"/>
              </a:ext>
            </a:extLst>
          </p:cNvPr>
          <p:cNvSpPr>
            <a:spLocks noGrp="1"/>
          </p:cNvSpPr>
          <p:nvPr>
            <p:ph idx="1"/>
          </p:nvPr>
        </p:nvSpPr>
        <p:spPr>
          <a:xfrm>
            <a:off x="1295401" y="2124222"/>
            <a:ext cx="9601196" cy="3751646"/>
          </a:xfrm>
        </p:spPr>
        <p:txBody>
          <a:bodyPr>
            <a:normAutofit fontScale="85000" lnSpcReduction="20000"/>
          </a:bodyPr>
          <a:lstStyle/>
          <a:p>
            <a:pPr algn="l"/>
            <a:r>
              <a:rPr lang="en-US" b="0" i="0" dirty="0">
                <a:solidFill>
                  <a:srgbClr val="393939"/>
                </a:solidFill>
                <a:effectLst/>
                <a:latin typeface="Inter"/>
              </a:rPr>
              <a:t>A BCM in automotive can perform a wide range of functions. Output devices are managed based on data received from input devices via CAN (Controller Area Network), LIN (Local Interconnect Network), or Ethernet as the means of communication with modules and systems. Electronic systems that can be integrated and controlled via a BCM include:</a:t>
            </a:r>
          </a:p>
          <a:p>
            <a:pPr algn="l">
              <a:buFont typeface="Arial" panose="020B0604020202020204" pitchFamily="34" charset="0"/>
              <a:buChar char="•"/>
            </a:pPr>
            <a:r>
              <a:rPr lang="en-US" b="0" i="0" dirty="0">
                <a:solidFill>
                  <a:srgbClr val="393939"/>
                </a:solidFill>
                <a:effectLst/>
                <a:latin typeface="Inter"/>
              </a:rPr>
              <a:t>Energy management systems</a:t>
            </a:r>
          </a:p>
          <a:p>
            <a:pPr algn="l">
              <a:buFont typeface="Arial" panose="020B0604020202020204" pitchFamily="34" charset="0"/>
              <a:buChar char="•"/>
            </a:pPr>
            <a:r>
              <a:rPr lang="en-US" b="0" i="0" dirty="0">
                <a:solidFill>
                  <a:srgbClr val="393939"/>
                </a:solidFill>
                <a:effectLst/>
                <a:latin typeface="Inter"/>
              </a:rPr>
              <a:t>Alarms</a:t>
            </a:r>
          </a:p>
          <a:p>
            <a:pPr algn="l">
              <a:buFont typeface="Arial" panose="020B0604020202020204" pitchFamily="34" charset="0"/>
              <a:buChar char="•"/>
            </a:pPr>
            <a:r>
              <a:rPr lang="en-US" b="0" i="0" dirty="0">
                <a:solidFill>
                  <a:srgbClr val="393939"/>
                </a:solidFill>
                <a:effectLst/>
                <a:latin typeface="Inter"/>
              </a:rPr>
              <a:t>Immobilizers</a:t>
            </a:r>
          </a:p>
          <a:p>
            <a:pPr algn="l">
              <a:buFont typeface="Arial" panose="020B0604020202020204" pitchFamily="34" charset="0"/>
              <a:buChar char="•"/>
            </a:pPr>
            <a:r>
              <a:rPr lang="en-US" b="0" i="0" dirty="0">
                <a:solidFill>
                  <a:srgbClr val="393939"/>
                </a:solidFill>
                <a:effectLst/>
                <a:latin typeface="Inter"/>
              </a:rPr>
              <a:t>Access/driver authorization systems</a:t>
            </a:r>
          </a:p>
          <a:p>
            <a:pPr algn="l">
              <a:buFont typeface="Arial" panose="020B0604020202020204" pitchFamily="34" charset="0"/>
              <a:buChar char="•"/>
            </a:pPr>
            <a:r>
              <a:rPr lang="en-US" b="0" i="0" dirty="0">
                <a:solidFill>
                  <a:srgbClr val="393939"/>
                </a:solidFill>
                <a:effectLst/>
                <a:latin typeface="Inter"/>
              </a:rPr>
              <a:t>Advanced driver assistance systems</a:t>
            </a:r>
          </a:p>
          <a:p>
            <a:pPr algn="l">
              <a:buFont typeface="Arial" panose="020B0604020202020204" pitchFamily="34" charset="0"/>
              <a:buChar char="•"/>
            </a:pPr>
            <a:r>
              <a:rPr lang="en-US" b="0" i="0" dirty="0">
                <a:solidFill>
                  <a:srgbClr val="393939"/>
                </a:solidFill>
                <a:effectLst/>
                <a:latin typeface="Inter"/>
              </a:rPr>
              <a:t>Power windows</a:t>
            </a:r>
          </a:p>
          <a:p>
            <a:endParaRPr lang="en-IN" dirty="0"/>
          </a:p>
        </p:txBody>
      </p:sp>
    </p:spTree>
    <p:extLst>
      <p:ext uri="{BB962C8B-B14F-4D97-AF65-F5344CB8AC3E}">
        <p14:creationId xmlns:p14="http://schemas.microsoft.com/office/powerpoint/2010/main" val="1940597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5D96-A977-92F1-5696-AD1C57ABF2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6B1B3B-F322-CA32-5E2E-926D67926B30}"/>
              </a:ext>
            </a:extLst>
          </p:cNvPr>
          <p:cNvSpPr>
            <a:spLocks noGrp="1"/>
          </p:cNvSpPr>
          <p:nvPr>
            <p:ph idx="1"/>
          </p:nvPr>
        </p:nvSpPr>
        <p:spPr/>
        <p:txBody>
          <a:bodyPr>
            <a:normAutofit fontScale="92500" lnSpcReduction="20000"/>
          </a:bodyPr>
          <a:lstStyle/>
          <a:p>
            <a:pPr algn="l"/>
            <a:r>
              <a:rPr lang="en-US" b="0" i="0" dirty="0">
                <a:solidFill>
                  <a:srgbClr val="393939"/>
                </a:solidFill>
                <a:effectLst/>
                <a:latin typeface="Inter"/>
              </a:rPr>
              <a:t>A BCM can perform multiple control-related operations simultaneously. One of the major objectives of this module is to detect malfunctions in the work of electrical system components. Integral body control module features include:</a:t>
            </a:r>
          </a:p>
          <a:p>
            <a:pPr algn="l">
              <a:buFont typeface="Arial" panose="020B0604020202020204" pitchFamily="34" charset="0"/>
              <a:buChar char="•"/>
            </a:pPr>
            <a:r>
              <a:rPr lang="en-US" b="0" i="0" dirty="0">
                <a:solidFill>
                  <a:srgbClr val="393939"/>
                </a:solidFill>
                <a:effectLst/>
                <a:latin typeface="Inter"/>
              </a:rPr>
              <a:t>Ensuring safety, testing, and control of crucial electrical loads, including lights, immobilizers, air conditioning systems, locking systems, and windscreen wipers</a:t>
            </a:r>
          </a:p>
          <a:p>
            <a:pPr algn="l">
              <a:buFont typeface="Arial" panose="020B0604020202020204" pitchFamily="34" charset="0"/>
              <a:buChar char="•"/>
            </a:pPr>
            <a:r>
              <a:rPr lang="en-US" b="0" i="0" dirty="0">
                <a:solidFill>
                  <a:srgbClr val="393939"/>
                </a:solidFill>
                <a:effectLst/>
                <a:latin typeface="Inter"/>
              </a:rPr>
              <a:t>Maintaining communication between integrated control units via the vehicle bus system (CAN, LIN, or Ethernet)</a:t>
            </a:r>
          </a:p>
          <a:p>
            <a:pPr algn="l">
              <a:buFont typeface="Arial" panose="020B0604020202020204" pitchFamily="34" charset="0"/>
              <a:buChar char="•"/>
            </a:pPr>
            <a:r>
              <a:rPr lang="en-US" b="0" i="0" dirty="0">
                <a:solidFill>
                  <a:srgbClr val="393939"/>
                </a:solidFill>
                <a:effectLst/>
                <a:latin typeface="Inter"/>
              </a:rPr>
              <a:t>Working as an integration gateway</a:t>
            </a:r>
          </a:p>
          <a:p>
            <a:pPr algn="l">
              <a:buFont typeface="Arial" panose="020B0604020202020204" pitchFamily="34" charset="0"/>
              <a:buChar char="•"/>
            </a:pPr>
            <a:r>
              <a:rPr lang="en-US" b="0" i="0" dirty="0">
                <a:solidFill>
                  <a:srgbClr val="393939"/>
                </a:solidFill>
                <a:effectLst/>
                <a:latin typeface="Inter"/>
              </a:rPr>
              <a:t>Providing a user-friendly interface for complex data management</a:t>
            </a:r>
          </a:p>
          <a:p>
            <a:endParaRPr lang="en-IN" dirty="0"/>
          </a:p>
        </p:txBody>
      </p:sp>
    </p:spTree>
    <p:extLst>
      <p:ext uri="{BB962C8B-B14F-4D97-AF65-F5344CB8AC3E}">
        <p14:creationId xmlns:p14="http://schemas.microsoft.com/office/powerpoint/2010/main" val="402562105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6654</TotalTime>
  <Words>561</Words>
  <Application>Microsoft Office PowerPoint</Application>
  <PresentationFormat>Widescreen</PresentationFormat>
  <Paragraphs>47</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-apple-system</vt:lpstr>
      <vt:lpstr>Arial</vt:lpstr>
      <vt:lpstr>Calibri</vt:lpstr>
      <vt:lpstr>Garamond</vt:lpstr>
      <vt:lpstr>Inter</vt:lpstr>
      <vt:lpstr>lato</vt:lpstr>
      <vt:lpstr>Times New Roman</vt:lpstr>
      <vt:lpstr>Organic</vt:lpstr>
      <vt:lpstr>Worksheet</vt:lpstr>
      <vt:lpstr>Automotive Electronics and Development Process  (V Model)</vt:lpstr>
      <vt:lpstr>What is V model?</vt:lpstr>
      <vt:lpstr>PowerPoint Presentation</vt:lpstr>
      <vt:lpstr>Electronics system in automotive</vt:lpstr>
      <vt:lpstr>PowerPoint Presentation</vt:lpstr>
      <vt:lpstr>PowerPoint Presentation</vt:lpstr>
      <vt:lpstr>General representation of a body control module</vt:lpstr>
      <vt:lpstr>What are body control module functions?</vt:lpstr>
      <vt:lpstr>PowerPoint Presentation</vt:lpstr>
      <vt:lpstr>PowerPoint Presentation</vt:lpstr>
      <vt:lpstr>PowerPoint Presentation</vt:lpstr>
      <vt:lpstr>ECU network in modern automobiles</vt:lpstr>
      <vt:lpstr>Communication on CAN </vt:lpstr>
      <vt:lpstr>OBD port mounted near to stearing</vt:lpstr>
      <vt:lpstr>AC/HVAC System</vt:lpstr>
      <vt:lpstr>PowerPoint Presentation</vt:lpstr>
      <vt:lpstr>PowerPoint Presentation</vt:lpstr>
      <vt:lpstr>PowerPoint Presentation</vt:lpstr>
      <vt:lpstr>PowerPoint Presentation</vt:lpstr>
      <vt:lpstr>What is a Test Case?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8051 Micro controller Architecture</dc:title>
  <dc:creator>DELL</dc:creator>
  <cp:lastModifiedBy>DELL</cp:lastModifiedBy>
  <cp:revision>55</cp:revision>
  <dcterms:created xsi:type="dcterms:W3CDTF">2022-07-01T19:18:06Z</dcterms:created>
  <dcterms:modified xsi:type="dcterms:W3CDTF">2023-04-23T16:51:16Z</dcterms:modified>
</cp:coreProperties>
</file>