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2" r:id="rId6"/>
    <p:sldId id="28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Brewery Locations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Brewery map across USA</a:t>
          </a:r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Most Popular Beers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Beers with most votes</a:t>
          </a:r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Review Analysis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Number of yearly reviews</a:t>
          </a:r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E73E8133-584D-4C45-99EA-6F2691A17A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Products by breweries</a:t>
          </a:r>
        </a:p>
      </dgm:t>
    </dgm:pt>
    <dgm:pt modelId="{19366B0E-517E-41A1-A871-4D800CF4D2F7}" type="parTrans" cxnId="{CE13601D-E1A5-42B4-9435-EF16045E60FA}">
      <dgm:prSet/>
      <dgm:spPr/>
      <dgm:t>
        <a:bodyPr/>
        <a:lstStyle/>
        <a:p>
          <a:endParaRPr lang="en-US"/>
        </a:p>
      </dgm:t>
    </dgm:pt>
    <dgm:pt modelId="{C09243AF-AD07-4CBF-84F7-E2CD9DD2CEF1}" type="sibTrans" cxnId="{CE13601D-E1A5-42B4-9435-EF16045E60FA}">
      <dgm:prSet/>
      <dgm:spPr/>
      <dgm:t>
        <a:bodyPr/>
        <a:lstStyle/>
        <a:p>
          <a:endParaRPr lang="en-US"/>
        </a:p>
      </dgm:t>
    </dgm:pt>
    <dgm:pt modelId="{19AE6A50-B2F7-4F98-A456-DF10E94887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Types of breweries</a:t>
          </a:r>
        </a:p>
      </dgm:t>
    </dgm:pt>
    <dgm:pt modelId="{FCAB35B7-FF11-4E93-9864-F2B9C97274F4}" type="parTrans" cxnId="{F938F5D5-804D-4B23-8281-BE5677075ACA}">
      <dgm:prSet/>
      <dgm:spPr/>
      <dgm:t>
        <a:bodyPr/>
        <a:lstStyle/>
        <a:p>
          <a:endParaRPr lang="en-US"/>
        </a:p>
      </dgm:t>
    </dgm:pt>
    <dgm:pt modelId="{F7BDB8CA-0E84-4B27-8BED-5C7340299BE3}" type="sibTrans" cxnId="{F938F5D5-804D-4B23-8281-BE5677075ACA}">
      <dgm:prSet/>
      <dgm:spPr/>
      <dgm:t>
        <a:bodyPr/>
        <a:lstStyle/>
        <a:p>
          <a:endParaRPr lang="en-US"/>
        </a:p>
      </dgm:t>
    </dgm:pt>
    <dgm:pt modelId="{6BF509EE-1E1E-4BF7-84F4-158CD8D2DC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Number of reviews by criteria</a:t>
          </a:r>
        </a:p>
      </dgm:t>
    </dgm:pt>
    <dgm:pt modelId="{A66C651E-305C-49C9-A282-1069A4617E85}" type="parTrans" cxnId="{E40A96C6-DC5F-42A1-9307-3B282B7BE6C8}">
      <dgm:prSet/>
      <dgm:spPr/>
      <dgm:t>
        <a:bodyPr/>
        <a:lstStyle/>
        <a:p>
          <a:endParaRPr lang="en-US"/>
        </a:p>
      </dgm:t>
    </dgm:pt>
    <dgm:pt modelId="{20224668-7462-4C4B-BD92-AE4512D3930F}" type="sibTrans" cxnId="{E40A96C6-DC5F-42A1-9307-3B282B7BE6C8}">
      <dgm:prSet/>
      <dgm:spPr/>
      <dgm:t>
        <a:bodyPr/>
        <a:lstStyle/>
        <a:p>
          <a:endParaRPr lang="en-US"/>
        </a:p>
      </dgm:t>
    </dgm:pt>
    <dgm:pt modelId="{80308036-41FA-49DF-BC56-8BE1223C87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Popular beers by state</a:t>
          </a:r>
        </a:p>
      </dgm:t>
    </dgm:pt>
    <dgm:pt modelId="{CB4C8DF6-8671-4F14-9BD6-68E721D7CBE8}" type="parTrans" cxnId="{D1B32484-28F0-428A-9520-8334A2F3F0B1}">
      <dgm:prSet/>
      <dgm:spPr/>
      <dgm:t>
        <a:bodyPr/>
        <a:lstStyle/>
        <a:p>
          <a:endParaRPr lang="en-US"/>
        </a:p>
      </dgm:t>
    </dgm:pt>
    <dgm:pt modelId="{1F052CFC-B532-468F-8AAE-C7C381ADE52A}" type="sibTrans" cxnId="{D1B32484-28F0-428A-9520-8334A2F3F0B1}">
      <dgm:prSet/>
      <dgm:spPr/>
      <dgm:t>
        <a:bodyPr/>
        <a:lstStyle/>
        <a:p>
          <a:endParaRPr lang="en-US"/>
        </a:p>
      </dgm:t>
    </dgm:pt>
    <dgm:pt modelId="{C1BC2591-8C91-4D2E-838F-26D0C00739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Reviews by locations</a:t>
          </a:r>
        </a:p>
      </dgm:t>
    </dgm:pt>
    <dgm:pt modelId="{7DCA0393-C91B-458E-9602-70CA0004F5AA}" type="parTrans" cxnId="{D20E76FA-21CC-446B-8735-8A5FCDFC9E0E}">
      <dgm:prSet/>
      <dgm:spPr/>
      <dgm:t>
        <a:bodyPr/>
        <a:lstStyle/>
        <a:p>
          <a:endParaRPr lang="en-US"/>
        </a:p>
      </dgm:t>
    </dgm:pt>
    <dgm:pt modelId="{472A1DB7-924E-4E35-8E55-E1EE1C624B51}" type="sibTrans" cxnId="{D20E76FA-21CC-446B-8735-8A5FCDFC9E0E}">
      <dgm:prSet/>
      <dgm:spPr/>
      <dgm:t>
        <a:bodyPr/>
        <a:lstStyle/>
        <a:p>
          <a:endParaRPr lang="en-US"/>
        </a:p>
      </dgm:t>
    </dgm:pt>
    <dgm:pt modelId="{F74BC01B-5E1E-4ADD-9515-00356B79D1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Correlation – product vs review </a:t>
          </a:r>
        </a:p>
      </dgm:t>
    </dgm:pt>
    <dgm:pt modelId="{E80B95A6-581A-4BC4-B523-74C273FD8287}" type="parTrans" cxnId="{8778ABD9-C262-4DF9-8C1E-BF1D063BB5C9}">
      <dgm:prSet/>
      <dgm:spPr/>
      <dgm:t>
        <a:bodyPr/>
        <a:lstStyle/>
        <a:p>
          <a:endParaRPr lang="en-US"/>
        </a:p>
      </dgm:t>
    </dgm:pt>
    <dgm:pt modelId="{FD8ABA08-9D28-4DE1-846B-EF07372F5BF8}" type="sibTrans" cxnId="{8778ABD9-C262-4DF9-8C1E-BF1D063BB5C9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CE13601D-E1A5-42B4-9435-EF16045E60FA}" srcId="{E754A2A0-41CE-428B-9DDC-DCD1FD12D16A}" destId="{E73E8133-584D-4C45-99EA-6F2691A17A73}" srcOrd="1" destOrd="0" parTransId="{19366B0E-517E-41A1-A871-4D800CF4D2F7}" sibTransId="{C09243AF-AD07-4CBF-84F7-E2CD9DD2CEF1}"/>
    <dgm:cxn modelId="{6D4CB933-1DF3-4BC1-A454-546CC5034B5C}" type="presOf" srcId="{C1BC2591-8C91-4D2E-838F-26D0C0073985}" destId="{6418EBED-F111-425B-8EE2-06B8B2297A68}" srcOrd="0" destOrd="1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1CCE1B3A-0A40-44CD-A839-C37BCA6E0D94}" type="presOf" srcId="{B4C55E9F-B5C0-4AD1-919B-D2D83AC9CD40}" destId="{7CD40649-A74C-4AD8-B9D0-2573A1955C91}" srcOrd="0" destOrd="0" presId="urn:microsoft.com/office/officeart/2018/5/layout/CenteredIconLabelDescriptionList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6F7E1B4A-66A4-466F-97C5-ED0892509BF2}" type="presOf" srcId="{28C188E4-A3B1-47AF-802E-B2DED21921BA}" destId="{6418EBED-F111-425B-8EE2-06B8B2297A68}" srcOrd="0" destOrd="0" presId="urn:microsoft.com/office/officeart/2018/5/layout/CenteredIconLabelDescriptionList"/>
    <dgm:cxn modelId="{31236A4C-17B7-4AD6-A6DF-D5505A7B3830}" type="presOf" srcId="{19AE6A50-B2F7-4F98-A456-DF10E94887E7}" destId="{DD091D0A-5A25-4241-91F3-18D32B0BDD4F}" srcOrd="0" destOrd="2" presId="urn:microsoft.com/office/officeart/2018/5/layout/CenteredIconLabelDescriptionList"/>
    <dgm:cxn modelId="{E3ED426D-0ED9-435E-9A9A-1B437DA49D3E}" type="presOf" srcId="{80308036-41FA-49DF-BC56-8BE1223C877B}" destId="{7CD40649-A74C-4AD8-B9D0-2573A1955C91}" srcOrd="0" destOrd="2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BE03A87C-50F2-49E6-B8EB-2219D8A5E4BF}" type="presOf" srcId="{E73E8133-584D-4C45-99EA-6F2691A17A73}" destId="{DD091D0A-5A25-4241-91F3-18D32B0BDD4F}" srcOrd="0" destOrd="1" presId="urn:microsoft.com/office/officeart/2018/5/layout/CenteredIconLabelDescriptionList"/>
    <dgm:cxn modelId="{9C9F8283-EF4B-46ED-B123-7152942A1C38}" type="presOf" srcId="{F74BC01B-5E1E-4ADD-9515-00356B79D176}" destId="{6418EBED-F111-425B-8EE2-06B8B2297A68}" srcOrd="0" destOrd="2" presId="urn:microsoft.com/office/officeart/2018/5/layout/CenteredIconLabelDescriptionList"/>
    <dgm:cxn modelId="{D1B32484-28F0-428A-9520-8334A2F3F0B1}" srcId="{DCCE571A-4D30-4294-ABAF-6885F619D2D9}" destId="{80308036-41FA-49DF-BC56-8BE1223C877B}" srcOrd="2" destOrd="0" parTransId="{CB4C8DF6-8671-4F14-9BD6-68E721D7CBE8}" sibTransId="{1F052CFC-B532-468F-8AAE-C7C381ADE52A}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E40A96C6-DC5F-42A1-9307-3B282B7BE6C8}" srcId="{DCCE571A-4D30-4294-ABAF-6885F619D2D9}" destId="{6BF509EE-1E1E-4BF7-84F4-158CD8D2DC09}" srcOrd="1" destOrd="0" parTransId="{A66C651E-305C-49C9-A282-1069A4617E85}" sibTransId="{20224668-7462-4C4B-BD92-AE4512D3930F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F938F5D5-804D-4B23-8281-BE5677075ACA}" srcId="{E754A2A0-41CE-428B-9DDC-DCD1FD12D16A}" destId="{19AE6A50-B2F7-4F98-A456-DF10E94887E7}" srcOrd="2" destOrd="0" parTransId="{FCAB35B7-FF11-4E93-9864-F2B9C97274F4}" sibTransId="{F7BDB8CA-0E84-4B27-8BED-5C7340299BE3}"/>
    <dgm:cxn modelId="{8778ABD9-C262-4DF9-8C1E-BF1D063BB5C9}" srcId="{1C1B28B7-2609-4BAA-AAAB-5801EDFD334C}" destId="{F74BC01B-5E1E-4ADD-9515-00356B79D176}" srcOrd="2" destOrd="0" parTransId="{E80B95A6-581A-4BC4-B523-74C273FD8287}" sibTransId="{FD8ABA08-9D28-4DE1-846B-EF07372F5BF8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3DA7E7F0-5057-42E1-BFDF-4C763F4C13E6}" type="presOf" srcId="{6BF509EE-1E1E-4BF7-84F4-158CD8D2DC09}" destId="{7CD40649-A74C-4AD8-B9D0-2573A1955C91}" srcOrd="0" destOrd="1" presId="urn:microsoft.com/office/officeart/2018/5/layout/CenteredIconLabelDescriptionList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D20E76FA-21CC-446B-8735-8A5FCDFC9E0E}" srcId="{1C1B28B7-2609-4BAA-AAAB-5801EDFD334C}" destId="{C1BC2591-8C91-4D2E-838F-26D0C0073985}" srcOrd="1" destOrd="0" parTransId="{7DCA0393-C91B-458E-9602-70CA0004F5AA}" sibTransId="{472A1DB7-924E-4E35-8E55-E1EE1C624B51}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1007868" y="510596"/>
          <a:ext cx="1080843" cy="108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4228" y="170726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/>
            <a:t>Brewery Locations</a:t>
          </a:r>
        </a:p>
      </dsp:txBody>
      <dsp:txXfrm>
        <a:off x="4228" y="1707263"/>
        <a:ext cx="3088125" cy="463218"/>
      </dsp:txXfrm>
    </dsp:sp>
    <dsp:sp modelId="{DD091D0A-5A25-4241-91F3-18D32B0BDD4F}">
      <dsp:nvSpPr>
        <dsp:cNvPr id="0" name=""/>
        <dsp:cNvSpPr/>
      </dsp:nvSpPr>
      <dsp:spPr>
        <a:xfrm>
          <a:off x="4228" y="2224353"/>
          <a:ext cx="3088125" cy="97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Brewery map across USA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Products by breweries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Types of breweries</a:t>
          </a:r>
        </a:p>
      </dsp:txBody>
      <dsp:txXfrm>
        <a:off x="4228" y="2224353"/>
        <a:ext cx="3088125" cy="979799"/>
      </dsp:txXfrm>
    </dsp:sp>
    <dsp:sp modelId="{210823F6-AC1A-46E3-9D99-A319DF497539}">
      <dsp:nvSpPr>
        <dsp:cNvPr id="0" name=""/>
        <dsp:cNvSpPr/>
      </dsp:nvSpPr>
      <dsp:spPr>
        <a:xfrm>
          <a:off x="4636415" y="510596"/>
          <a:ext cx="1080843" cy="1080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632774" y="170726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/>
            <a:t>Most Popular Beers</a:t>
          </a:r>
        </a:p>
      </dsp:txBody>
      <dsp:txXfrm>
        <a:off x="3632774" y="1707263"/>
        <a:ext cx="3088125" cy="463218"/>
      </dsp:txXfrm>
    </dsp:sp>
    <dsp:sp modelId="{7CD40649-A74C-4AD8-B9D0-2573A1955C91}">
      <dsp:nvSpPr>
        <dsp:cNvPr id="0" name=""/>
        <dsp:cNvSpPr/>
      </dsp:nvSpPr>
      <dsp:spPr>
        <a:xfrm>
          <a:off x="3632774" y="2224353"/>
          <a:ext cx="3088125" cy="97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Beers with most votes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Number of reviews by criteria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Popular beers by state</a:t>
          </a:r>
        </a:p>
      </dsp:txBody>
      <dsp:txXfrm>
        <a:off x="3632774" y="2224353"/>
        <a:ext cx="3088125" cy="979799"/>
      </dsp:txXfrm>
    </dsp:sp>
    <dsp:sp modelId="{B0A3ABD2-C471-4A21-8AEF-3843C86919E1}">
      <dsp:nvSpPr>
        <dsp:cNvPr id="0" name=""/>
        <dsp:cNvSpPr/>
      </dsp:nvSpPr>
      <dsp:spPr>
        <a:xfrm>
          <a:off x="8264962" y="510596"/>
          <a:ext cx="1080843" cy="1080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261321" y="170726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/>
            <a:t>Review Analysis</a:t>
          </a:r>
        </a:p>
      </dsp:txBody>
      <dsp:txXfrm>
        <a:off x="7261321" y="1707263"/>
        <a:ext cx="3088125" cy="463218"/>
      </dsp:txXfrm>
    </dsp:sp>
    <dsp:sp modelId="{6418EBED-F111-425B-8EE2-06B8B2297A68}">
      <dsp:nvSpPr>
        <dsp:cNvPr id="0" name=""/>
        <dsp:cNvSpPr/>
      </dsp:nvSpPr>
      <dsp:spPr>
        <a:xfrm>
          <a:off x="7261321" y="2224353"/>
          <a:ext cx="3088125" cy="97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Number of yearly reviews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Reviews by locations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Correlation – product vs review </a:t>
          </a:r>
        </a:p>
      </dsp:txBody>
      <dsp:txXfrm>
        <a:off x="7261321" y="2224353"/>
        <a:ext cx="3088125" cy="979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Dashboard Blueprint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22751-09CE-64BD-EDC0-C4E91C6E2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0AEDE-5F0A-312E-EF4D-0CFA1D572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Easily connects with source data</a:t>
            </a:r>
          </a:p>
          <a:p>
            <a:r>
              <a:rPr lang="en-CA" dirty="0"/>
              <a:t>Efficient in handling large data sets</a:t>
            </a:r>
          </a:p>
          <a:p>
            <a:r>
              <a:rPr lang="en-CA" dirty="0"/>
              <a:t>Interactive on demand visualization</a:t>
            </a:r>
          </a:p>
          <a:p>
            <a:r>
              <a:rPr lang="en-CA" dirty="0"/>
              <a:t>Story telling option combing dashboard &amp; data</a:t>
            </a:r>
          </a:p>
          <a:p>
            <a:r>
              <a:rPr lang="en-CA" dirty="0"/>
              <a:t>Online public access to share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B5F17-64D6-84E2-1E22-C72063963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732" y="821646"/>
            <a:ext cx="829225" cy="83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9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Interactive Elements of Story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6141808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{0E25483D-DEF2-44F5-B8DA-D7CCBB9638AC}tf11665031_win32</Template>
  <TotalTime>45</TotalTime>
  <Words>78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Nova</vt:lpstr>
      <vt:lpstr>Arial Nova Light</vt:lpstr>
      <vt:lpstr>Wingdings 2</vt:lpstr>
      <vt:lpstr>SlateVTI</vt:lpstr>
      <vt:lpstr>Dashboard Blueprint</vt:lpstr>
      <vt:lpstr>Tableau</vt:lpstr>
      <vt:lpstr>Interactive Elements of 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Blueprint</dc:title>
  <dc:creator>SHAMAYUN BAHAR</dc:creator>
  <cp:lastModifiedBy>SHAMAYUN BAHAR</cp:lastModifiedBy>
  <cp:revision>4</cp:revision>
  <dcterms:created xsi:type="dcterms:W3CDTF">2022-05-28T13:27:04Z</dcterms:created>
  <dcterms:modified xsi:type="dcterms:W3CDTF">2022-05-28T14:12:58Z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