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56" r:id="rId2"/>
    <p:sldId id="289" r:id="rId3"/>
    <p:sldId id="259" r:id="rId4"/>
    <p:sldId id="290" r:id="rId5"/>
    <p:sldId id="261" r:id="rId6"/>
    <p:sldId id="262" r:id="rId7"/>
    <p:sldId id="278" r:id="rId8"/>
    <p:sldId id="284" r:id="rId9"/>
    <p:sldId id="268" r:id="rId10"/>
    <p:sldId id="294" r:id="rId11"/>
    <p:sldId id="296" r:id="rId12"/>
    <p:sldId id="295" r:id="rId13"/>
    <p:sldId id="297" r:id="rId14"/>
    <p:sldId id="279" r:id="rId15"/>
    <p:sldId id="285" r:id="rId16"/>
    <p:sldId id="286" r:id="rId17"/>
    <p:sldId id="293" r:id="rId18"/>
    <p:sldId id="287" r:id="rId19"/>
    <p:sldId id="280" r:id="rId20"/>
    <p:sldId id="269" r:id="rId21"/>
    <p:sldId id="282" r:id="rId22"/>
    <p:sldId id="291" r:id="rId23"/>
    <p:sldId id="264" r:id="rId24"/>
    <p:sldId id="298" r:id="rId25"/>
    <p:sldId id="265" r:id="rId26"/>
    <p:sldId id="292" r:id="rId27"/>
    <p:sldId id="299" r:id="rId28"/>
    <p:sldId id="272" r:id="rId29"/>
    <p:sldId id="273" r:id="rId30"/>
    <p:sldId id="274"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5204" autoAdjust="0"/>
  </p:normalViewPr>
  <p:slideViewPr>
    <p:cSldViewPr>
      <p:cViewPr>
        <p:scale>
          <a:sx n="82" d="100"/>
          <a:sy n="82" d="100"/>
        </p:scale>
        <p:origin x="-1032" y="414"/>
      </p:cViewPr>
      <p:guideLst>
        <p:guide orient="horz" pos="2160"/>
        <p:guide pos="2880"/>
      </p:guideLst>
    </p:cSldViewPr>
  </p:slideViewPr>
  <p:notesTextViewPr>
    <p:cViewPr>
      <p:scale>
        <a:sx n="1" d="1"/>
        <a:sy n="1" d="1"/>
      </p:scale>
      <p:origin x="0" y="0"/>
    </p:cViewPr>
  </p:notesTextViewPr>
  <p:sorterViewPr>
    <p:cViewPr>
      <p:scale>
        <a:sx n="125" d="100"/>
        <a:sy n="125" d="100"/>
      </p:scale>
      <p:origin x="0" y="36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97B76-ABD1-43B7-9E34-9BE63BB57AD3}" type="datetimeFigureOut">
              <a:rPr lang="en-US" smtClean="0"/>
              <a:t>5/7/2016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DCACC-0DEC-497B-8C41-553CC30AB798}" type="slidenum">
              <a:rPr lang="en-US" smtClean="0"/>
              <a:t>‹#›</a:t>
            </a:fld>
            <a:endParaRPr lang="en-US"/>
          </a:p>
        </p:txBody>
      </p:sp>
    </p:spTree>
    <p:extLst>
      <p:ext uri="{BB962C8B-B14F-4D97-AF65-F5344CB8AC3E}">
        <p14:creationId xmlns:p14="http://schemas.microsoft.com/office/powerpoint/2010/main" val="287260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smtClean="0"/>
          </a:p>
          <a:p>
            <a:r>
              <a:rPr lang="en-US" smtClean="0"/>
              <a:t> </a:t>
            </a:r>
          </a:p>
          <a:p>
            <a:endParaRPr lang="en-US"/>
          </a:p>
        </p:txBody>
      </p:sp>
      <p:sp>
        <p:nvSpPr>
          <p:cNvPr id="4" name="Slide Number Placeholder 3"/>
          <p:cNvSpPr>
            <a:spLocks noGrp="1"/>
          </p:cNvSpPr>
          <p:nvPr>
            <p:ph type="sldNum" sz="quarter" idx="10"/>
          </p:nvPr>
        </p:nvSpPr>
        <p:spPr/>
        <p:txBody>
          <a:bodyPr/>
          <a:lstStyle/>
          <a:p>
            <a:fld id="{02ADCACC-0DEC-497B-8C41-553CC30AB798}" type="slidenum">
              <a:rPr lang="en-US" smtClean="0"/>
              <a:t>6</a:t>
            </a:fld>
            <a:endParaRPr lang="en-US"/>
          </a:p>
        </p:txBody>
      </p:sp>
    </p:spTree>
    <p:extLst>
      <p:ext uri="{BB962C8B-B14F-4D97-AF65-F5344CB8AC3E}">
        <p14:creationId xmlns:p14="http://schemas.microsoft.com/office/powerpoint/2010/main" val="33541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98B8E8-F391-411F-8A2D-EA61169DCBF3}"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75E22-3F64-42E5-8A6B-B1CA62647F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98B8E8-F391-411F-8A2D-EA61169DCBF3}"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75E22-3F64-42E5-8A6B-B1CA62647F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98B8E8-F391-411F-8A2D-EA61169DCBF3}"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75E22-3F64-42E5-8A6B-B1CA62647F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98B8E8-F391-411F-8A2D-EA61169DCBF3}"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75E22-3F64-42E5-8A6B-B1CA62647F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98B8E8-F391-411F-8A2D-EA61169DCBF3}"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75E22-3F64-42E5-8A6B-B1CA62647F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98B8E8-F391-411F-8A2D-EA61169DCBF3}"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75E22-3F64-42E5-8A6B-B1CA62647F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98B8E8-F391-411F-8A2D-EA61169DCBF3}" type="datetimeFigureOut">
              <a:rPr lang="en-US" smtClean="0"/>
              <a:t>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75E22-3F64-42E5-8A6B-B1CA62647F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98B8E8-F391-411F-8A2D-EA61169DCBF3}" type="datetimeFigureOut">
              <a:rPr lang="en-US" smtClean="0"/>
              <a:t>5/7/2016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75E22-3F64-42E5-8A6B-B1CA62647F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8B8E8-F391-411F-8A2D-EA61169DCBF3}" type="datetimeFigureOut">
              <a:rPr lang="en-US" smtClean="0"/>
              <a:t>5/7/2016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75E22-3F64-42E5-8A6B-B1CA62647F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98B8E8-F391-411F-8A2D-EA61169DCBF3}"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75E22-3F64-42E5-8A6B-B1CA62647FE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898B8E8-F391-411F-8A2D-EA61169DCBF3}" type="datetimeFigureOut">
              <a:rPr lang="en-US" smtClean="0"/>
              <a:t>5/7/2016</a:t>
            </a:fld>
            <a:endParaRPr lang="en-US"/>
          </a:p>
        </p:txBody>
      </p:sp>
      <p:sp>
        <p:nvSpPr>
          <p:cNvPr id="9" name="Slide Number Placeholder 8"/>
          <p:cNvSpPr>
            <a:spLocks noGrp="1"/>
          </p:cNvSpPr>
          <p:nvPr>
            <p:ph type="sldNum" sz="quarter" idx="11"/>
          </p:nvPr>
        </p:nvSpPr>
        <p:spPr/>
        <p:txBody>
          <a:bodyPr/>
          <a:lstStyle/>
          <a:p>
            <a:fld id="{12175E22-3F64-42E5-8A6B-B1CA62647FE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2175E22-3F64-42E5-8A6B-B1CA62647FE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898B8E8-F391-411F-8A2D-EA61169DCBF3}" type="datetimeFigureOut">
              <a:rPr lang="en-US" smtClean="0"/>
              <a:t>5/7/2016</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a:bodyPr>
          <a:lstStyle/>
          <a:p>
            <a:pPr algn="ctr"/>
            <a:r>
              <a:rPr lang="en-US" sz="4400" b="1" u="sng" dirty="0" smtClean="0">
                <a:solidFill>
                  <a:schemeClr val="tx2">
                    <a:lumMod val="50000"/>
                  </a:schemeClr>
                </a:solidFill>
                <a:effectLst>
                  <a:outerShdw blurRad="38100" dist="38100" dir="2700000" algn="tl">
                    <a:srgbClr val="000000">
                      <a:alpha val="43137"/>
                    </a:srgbClr>
                  </a:outerShdw>
                </a:effectLst>
              </a:rPr>
              <a:t>Large </a:t>
            </a:r>
            <a:r>
              <a:rPr lang="en-US" sz="4400" b="1" u="sng" smtClean="0">
                <a:solidFill>
                  <a:schemeClr val="tx2">
                    <a:lumMod val="50000"/>
                  </a:schemeClr>
                </a:solidFill>
                <a:effectLst>
                  <a:outerShdw blurRad="38100" dist="38100" dir="2700000" algn="tl">
                    <a:srgbClr val="000000">
                      <a:alpha val="43137"/>
                    </a:srgbClr>
                  </a:outerShdw>
                </a:effectLst>
              </a:rPr>
              <a:t>Scale Volume </a:t>
            </a:r>
            <a:r>
              <a:rPr lang="en-US" sz="4400" b="1" u="sng" dirty="0" smtClean="0">
                <a:solidFill>
                  <a:schemeClr val="tx2">
                    <a:lumMod val="50000"/>
                  </a:schemeClr>
                </a:solidFill>
                <a:effectLst>
                  <a:outerShdw blurRad="38100" dist="38100" dir="2700000" algn="tl">
                    <a:srgbClr val="000000">
                      <a:alpha val="43137"/>
                    </a:srgbClr>
                  </a:outerShdw>
                </a:effectLst>
              </a:rPr>
              <a:t>Visualization on GPU</a:t>
            </a:r>
            <a:endParaRPr lang="en-US" sz="4400" u="sng" dirty="0">
              <a:solidFill>
                <a:schemeClr val="tx2">
                  <a:lumMod val="5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smtClean="0"/>
          </a:p>
          <a:p>
            <a:endParaRPr lang="en-US"/>
          </a:p>
          <a:p>
            <a:endParaRPr lang="en-US" smtClean="0"/>
          </a:p>
          <a:p>
            <a:endParaRPr lang="en-US"/>
          </a:p>
          <a:p>
            <a:endParaRPr lang="en-US" smtClean="0"/>
          </a:p>
        </p:txBody>
      </p:sp>
      <p:sp>
        <p:nvSpPr>
          <p:cNvPr id="4" name="Rectangle 3"/>
          <p:cNvSpPr/>
          <p:nvPr/>
        </p:nvSpPr>
        <p:spPr>
          <a:xfrm>
            <a:off x="533400" y="1981200"/>
            <a:ext cx="7848600" cy="4062651"/>
          </a:xfrm>
          <a:prstGeom prst="rect">
            <a:avLst/>
          </a:prstGeom>
        </p:spPr>
        <p:txBody>
          <a:bodyPr wrap="square">
            <a:spAutoFit/>
          </a:bodyPr>
          <a:lstStyle/>
          <a:p>
            <a:pPr>
              <a:buNone/>
            </a:pPr>
            <a:endParaRPr lang="en-IN" dirty="0" smtClean="0"/>
          </a:p>
          <a:p>
            <a:pPr>
              <a:buNone/>
            </a:pPr>
            <a:r>
              <a:rPr lang="en-IN" sz="2800" b="1" u="sng" dirty="0" smtClean="0">
                <a:effectLst>
                  <a:outerShdw blurRad="38100" dist="38100" dir="2700000" algn="tl">
                    <a:srgbClr val="000000">
                      <a:alpha val="43137"/>
                    </a:srgbClr>
                  </a:outerShdw>
                </a:effectLst>
              </a:rPr>
              <a:t>Submitted </a:t>
            </a:r>
            <a:r>
              <a:rPr lang="en-IN" sz="2800" b="1" u="sng" dirty="0">
                <a:effectLst>
                  <a:outerShdw blurRad="38100" dist="38100" dir="2700000" algn="tl">
                    <a:srgbClr val="000000">
                      <a:alpha val="43137"/>
                    </a:srgbClr>
                  </a:outerShdw>
                </a:effectLst>
              </a:rPr>
              <a:t>By:</a:t>
            </a:r>
          </a:p>
          <a:p>
            <a:pPr>
              <a:buNone/>
            </a:pPr>
            <a:r>
              <a:rPr lang="en-IN" sz="2400" dirty="0" err="1" smtClean="0"/>
              <a:t>Juhi</a:t>
            </a:r>
            <a:r>
              <a:rPr lang="en-IN" sz="2400" dirty="0" smtClean="0"/>
              <a:t> </a:t>
            </a:r>
            <a:r>
              <a:rPr lang="en-IN" sz="2400" dirty="0" err="1" smtClean="0"/>
              <a:t>Kumari</a:t>
            </a:r>
            <a:r>
              <a:rPr lang="en-IN" sz="2400" dirty="0" smtClean="0"/>
              <a:t>            (IIT2013153) </a:t>
            </a:r>
          </a:p>
          <a:p>
            <a:pPr>
              <a:buNone/>
            </a:pPr>
            <a:r>
              <a:rPr lang="en-IN" sz="2400" dirty="0" smtClean="0"/>
              <a:t>Sneha Jha               (IIT2013174)</a:t>
            </a:r>
            <a:endParaRPr lang="en-IN" sz="2400" dirty="0"/>
          </a:p>
          <a:p>
            <a:pPr>
              <a:buNone/>
            </a:pPr>
            <a:r>
              <a:rPr lang="en-IN" sz="2400" dirty="0" err="1"/>
              <a:t>Tanushree</a:t>
            </a:r>
            <a:r>
              <a:rPr lang="en-IN" sz="2400" dirty="0"/>
              <a:t> </a:t>
            </a:r>
            <a:r>
              <a:rPr lang="en-IN" sz="2400" dirty="0" err="1"/>
              <a:t>Anand</a:t>
            </a:r>
            <a:r>
              <a:rPr lang="en-IN" sz="2400" dirty="0"/>
              <a:t> </a:t>
            </a:r>
            <a:r>
              <a:rPr lang="en-IN" sz="2400" dirty="0" smtClean="0"/>
              <a:t>(IIT2013192)</a:t>
            </a:r>
            <a:endParaRPr lang="en-IN" sz="2400" dirty="0"/>
          </a:p>
          <a:p>
            <a:pPr>
              <a:buNone/>
            </a:pPr>
            <a:r>
              <a:rPr lang="en-IN" sz="2400" dirty="0"/>
              <a:t>Nikita Agarwal </a:t>
            </a:r>
            <a:r>
              <a:rPr lang="en-IN" sz="2400" dirty="0" smtClean="0"/>
              <a:t>      (ISM2013016)</a:t>
            </a:r>
            <a:endParaRPr lang="en-IN" sz="2400" dirty="0"/>
          </a:p>
          <a:p>
            <a:r>
              <a:rPr lang="en-IN" sz="2400" dirty="0" smtClean="0"/>
              <a:t>KM </a:t>
            </a:r>
            <a:r>
              <a:rPr lang="en-IN" sz="2400" dirty="0" err="1" smtClean="0"/>
              <a:t>Ishu</a:t>
            </a:r>
            <a:r>
              <a:rPr lang="en-IN" sz="2400" dirty="0" smtClean="0"/>
              <a:t>                  (ISM2013019)</a:t>
            </a:r>
            <a:endParaRPr lang="en-IN" sz="2400" dirty="0"/>
          </a:p>
          <a:p>
            <a:pPr>
              <a:buNone/>
            </a:pPr>
            <a:endParaRPr lang="en-IN" sz="2400" dirty="0"/>
          </a:p>
          <a:p>
            <a:pPr>
              <a:buNone/>
            </a:pPr>
            <a:endParaRPr lang="en-IN" sz="2400" dirty="0"/>
          </a:p>
          <a:p>
            <a:pPr>
              <a:buNone/>
            </a:pPr>
            <a:r>
              <a:rPr lang="en-IN" sz="2400" b="1" u="sng" dirty="0">
                <a:effectLst>
                  <a:outerShdw blurRad="38100" dist="38100" dir="2700000" algn="tl">
                    <a:srgbClr val="000000">
                      <a:alpha val="43137"/>
                    </a:srgbClr>
                  </a:outerShdw>
                </a:effectLst>
              </a:rPr>
              <a:t>Under the Supervision of:</a:t>
            </a:r>
          </a:p>
          <a:p>
            <a:pPr>
              <a:buNone/>
            </a:pPr>
            <a:r>
              <a:rPr lang="en-IN" sz="2000" b="1" i="1" dirty="0" err="1" smtClean="0">
                <a:effectLst>
                  <a:outerShdw blurRad="38100" dist="38100" dir="2700000" algn="tl">
                    <a:srgbClr val="000000">
                      <a:alpha val="43137"/>
                    </a:srgbClr>
                  </a:outerShdw>
                </a:effectLst>
              </a:rPr>
              <a:t>Prof.</a:t>
            </a:r>
            <a:r>
              <a:rPr lang="en-IN" sz="2000" b="1" i="1" dirty="0" smtClean="0">
                <a:effectLst>
                  <a:outerShdw blurRad="38100" dist="38100" dir="2700000" algn="tl">
                    <a:srgbClr val="000000">
                      <a:alpha val="43137"/>
                    </a:srgbClr>
                  </a:outerShdw>
                </a:effectLst>
              </a:rPr>
              <a:t> </a:t>
            </a:r>
            <a:r>
              <a:rPr lang="en-IN" sz="2000" b="1" i="1" dirty="0" err="1">
                <a:effectLst>
                  <a:outerShdw blurRad="38100" dist="38100" dir="2700000" algn="tl">
                    <a:srgbClr val="000000">
                      <a:alpha val="43137"/>
                    </a:srgbClr>
                  </a:outerShdw>
                </a:effectLst>
              </a:rPr>
              <a:t>Anupam</a:t>
            </a:r>
            <a:r>
              <a:rPr lang="en-IN" sz="2000" b="1" i="1" dirty="0">
                <a:effectLst>
                  <a:outerShdw blurRad="38100" dist="38100" dir="2700000" algn="tl">
                    <a:srgbClr val="000000">
                      <a:alpha val="43137"/>
                    </a:srgbClr>
                  </a:outerShdw>
                </a:effectLst>
              </a:rPr>
              <a:t> Agrawal</a:t>
            </a:r>
          </a:p>
        </p:txBody>
      </p:sp>
    </p:spTree>
    <p:extLst>
      <p:ext uri="{BB962C8B-B14F-4D97-AF65-F5344CB8AC3E}">
        <p14:creationId xmlns:p14="http://schemas.microsoft.com/office/powerpoint/2010/main" val="132445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smtClean="0">
                <a:solidFill>
                  <a:schemeClr val="tx2">
                    <a:lumMod val="50000"/>
                  </a:schemeClr>
                </a:solidFill>
                <a:effectLst>
                  <a:outerShdw blurRad="38100" dist="38100" dir="2700000" algn="tl">
                    <a:srgbClr val="000000">
                      <a:alpha val="43137"/>
                    </a:srgbClr>
                  </a:outerShdw>
                </a:effectLst>
              </a:rPr>
              <a:t>Concept of dividing large data</a:t>
            </a:r>
            <a:endParaRPr lang="en-US" sz="4000" b="1" u="sng">
              <a:solidFill>
                <a:schemeClr val="tx2">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905000"/>
            <a:ext cx="6553200" cy="3962400"/>
          </a:xfrm>
        </p:spPr>
      </p:pic>
    </p:spTree>
    <p:extLst>
      <p:ext uri="{BB962C8B-B14F-4D97-AF65-F5344CB8AC3E}">
        <p14:creationId xmlns:p14="http://schemas.microsoft.com/office/powerpoint/2010/main" val="17518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a:solidFill>
                  <a:schemeClr val="tx2">
                    <a:lumMod val="50000"/>
                  </a:schemeClr>
                </a:solidFill>
                <a:effectLst>
                  <a:outerShdw blurRad="38100" dist="38100" dir="2700000" algn="tl">
                    <a:srgbClr val="000000">
                      <a:alpha val="43137"/>
                    </a:srgbClr>
                  </a:outerShdw>
                </a:effectLst>
              </a:rPr>
              <a:t>Octree Data Structure Creation </a:t>
            </a:r>
            <a:r>
              <a:rPr lang="en-US" sz="4000" b="1" u="sng" smtClean="0">
                <a:solidFill>
                  <a:schemeClr val="tx2">
                    <a:lumMod val="50000"/>
                  </a:schemeClr>
                </a:solidFill>
                <a:effectLst>
                  <a:outerShdw blurRad="38100" dist="38100" dir="2700000" algn="tl">
                    <a:srgbClr val="000000">
                      <a:alpha val="43137"/>
                    </a:srgbClr>
                  </a:outerShdw>
                </a:effectLst>
              </a:rPr>
              <a:t>and </a:t>
            </a:r>
            <a:r>
              <a:rPr lang="en-US" sz="4000" b="1" u="sng">
                <a:solidFill>
                  <a:schemeClr val="tx2">
                    <a:lumMod val="50000"/>
                  </a:schemeClr>
                </a:solidFill>
                <a:effectLst>
                  <a:outerShdw blurRad="38100" dist="38100" dir="2700000" algn="tl">
                    <a:srgbClr val="000000">
                      <a:alpha val="43137"/>
                    </a:srgbClr>
                  </a:outerShdw>
                </a:effectLst>
              </a:rPr>
              <a:t>traversal</a:t>
            </a:r>
          </a:p>
        </p:txBody>
      </p:sp>
      <p:sp>
        <p:nvSpPr>
          <p:cNvPr id="3" name="Content Placeholder 2"/>
          <p:cNvSpPr>
            <a:spLocks noGrp="1"/>
          </p:cNvSpPr>
          <p:nvPr>
            <p:ph idx="1"/>
          </p:nvPr>
        </p:nvSpPr>
        <p:spPr/>
        <p:txBody>
          <a:bodyPr/>
          <a:lstStyle/>
          <a:p>
            <a:pPr>
              <a:buFont typeface="Wingdings" pitchFamily="2" charset="2"/>
              <a:buChar char="Ø"/>
            </a:pPr>
            <a:r>
              <a:rPr lang="en-US"/>
              <a:t>1878 slices were first constructed into a single 3D-Volume. Dimensions of each image slice is 1760 * 1024</a:t>
            </a:r>
            <a:r>
              <a:rPr lang="en-US" smtClean="0"/>
              <a:t>.</a:t>
            </a:r>
          </a:p>
          <a:p>
            <a:pPr>
              <a:buFont typeface="Wingdings" pitchFamily="2" charset="2"/>
              <a:buChar char="Ø"/>
            </a:pPr>
            <a:r>
              <a:rPr lang="en-US" smtClean="0"/>
              <a:t> </a:t>
            </a:r>
            <a:r>
              <a:rPr lang="en-US"/>
              <a:t>Brick size of </a:t>
            </a:r>
            <a:r>
              <a:rPr lang="en-US" smtClean="0"/>
              <a:t>every </a:t>
            </a:r>
            <a:r>
              <a:rPr lang="en-US"/>
              <a:t>node in octree is taken as 220*128*235. Single large Volume is splitted into 512 bricks of resolution 220*128*235</a:t>
            </a:r>
            <a:r>
              <a:rPr lang="en-US" smtClean="0"/>
              <a:t>.</a:t>
            </a:r>
          </a:p>
          <a:p>
            <a:pPr>
              <a:buFont typeface="Wingdings" pitchFamily="2" charset="2"/>
              <a:buChar char="Ø"/>
            </a:pPr>
            <a:r>
              <a:rPr lang="en-US" smtClean="0"/>
              <a:t> Then </a:t>
            </a:r>
            <a:r>
              <a:rPr lang="en-US"/>
              <a:t>bricks are </a:t>
            </a:r>
            <a:r>
              <a:rPr lang="en-US" smtClean="0"/>
              <a:t> </a:t>
            </a:r>
            <a:r>
              <a:rPr lang="en-US"/>
              <a:t>averaged by a factor of 8 to construct 64 bricks of same resolution which are further averaged by a factor of 8 to construct 8 bricks which are then combined to form a single root. </a:t>
            </a:r>
            <a:endParaRPr lang="en-US" smtClean="0"/>
          </a:p>
          <a:p>
            <a:pPr>
              <a:buFont typeface="Wingdings" pitchFamily="2" charset="2"/>
              <a:buChar char="Ø"/>
            </a:pPr>
            <a:r>
              <a:rPr lang="en-US" smtClean="0"/>
              <a:t>These </a:t>
            </a:r>
            <a:r>
              <a:rPr lang="en-US"/>
              <a:t>bricks are then saved as nodes of an octree where root acts as parent having 8 children which are individually divided into 8 more children. </a:t>
            </a:r>
          </a:p>
        </p:txBody>
      </p:sp>
    </p:spTree>
    <p:extLst>
      <p:ext uri="{BB962C8B-B14F-4D97-AF65-F5344CB8AC3E}">
        <p14:creationId xmlns:p14="http://schemas.microsoft.com/office/powerpoint/2010/main" val="321075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smtClean="0">
                <a:solidFill>
                  <a:schemeClr val="tx2">
                    <a:lumMod val="50000"/>
                  </a:schemeClr>
                </a:solidFill>
                <a:effectLst>
                  <a:outerShdw blurRad="38100" dist="38100" dir="2700000" algn="tl">
                    <a:srgbClr val="000000">
                      <a:alpha val="43137"/>
                    </a:srgbClr>
                  </a:outerShdw>
                </a:effectLst>
              </a:rPr>
              <a:t>Small bricks of large data</a:t>
            </a:r>
            <a:endParaRPr lang="en-US" sz="4000" b="1" u="sng">
              <a:solidFill>
                <a:schemeClr val="tx2">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76400"/>
            <a:ext cx="6400799" cy="4343400"/>
          </a:xfrm>
        </p:spPr>
      </p:pic>
    </p:spTree>
    <p:extLst>
      <p:ext uri="{BB962C8B-B14F-4D97-AF65-F5344CB8AC3E}">
        <p14:creationId xmlns:p14="http://schemas.microsoft.com/office/powerpoint/2010/main" val="399780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162800" cy="655638"/>
          </a:xfrm>
        </p:spPr>
        <p:txBody>
          <a:bodyPr/>
          <a:lstStyle/>
          <a:p>
            <a:r>
              <a:rPr lang="en-US" sz="4000" b="1" u="sng">
                <a:solidFill>
                  <a:schemeClr val="tx2">
                    <a:lumMod val="50000"/>
                  </a:schemeClr>
                </a:solidFill>
                <a:effectLst>
                  <a:outerShdw blurRad="38100" dist="38100" dir="2700000" algn="tl">
                    <a:srgbClr val="000000">
                      <a:alpha val="43137"/>
                    </a:srgbClr>
                  </a:outerShdw>
                </a:effectLst>
              </a:rPr>
              <a:t>Struct of the octree node is as follows </a:t>
            </a:r>
            <a:r>
              <a:rPr lang="en-US"/>
              <a:t>-</a:t>
            </a:r>
            <a:br>
              <a:rPr lang="en-US"/>
            </a:br>
            <a:endParaRPr lang="en-US"/>
          </a:p>
        </p:txBody>
      </p:sp>
      <p:sp>
        <p:nvSpPr>
          <p:cNvPr id="3" name="Content Placeholder 2"/>
          <p:cNvSpPr>
            <a:spLocks noGrp="1"/>
          </p:cNvSpPr>
          <p:nvPr>
            <p:ph idx="1"/>
          </p:nvPr>
        </p:nvSpPr>
        <p:spPr/>
        <p:txBody>
          <a:bodyPr/>
          <a:lstStyle/>
          <a:p>
            <a:pPr>
              <a:buFont typeface="Wingdings" pitchFamily="2" charset="2"/>
              <a:buChar char="Ø"/>
            </a:pPr>
            <a:r>
              <a:rPr lang="en-US" smtClean="0"/>
              <a:t>    struct node {</a:t>
            </a:r>
            <a:endParaRPr lang="en-US"/>
          </a:p>
          <a:p>
            <a:pPr>
              <a:buFont typeface="Wingdings" pitchFamily="2" charset="2"/>
              <a:buChar char="Ø"/>
            </a:pPr>
            <a:r>
              <a:rPr lang="en-US"/>
              <a:t>	ifstream fp;</a:t>
            </a:r>
          </a:p>
          <a:p>
            <a:pPr>
              <a:buFont typeface="Wingdings" pitchFamily="2" charset="2"/>
              <a:buChar char="Ø"/>
            </a:pPr>
            <a:r>
              <a:rPr lang="en-US"/>
              <a:t>	struct node *child[NO_CHILDREN];</a:t>
            </a:r>
          </a:p>
          <a:p>
            <a:pPr>
              <a:buFont typeface="Wingdings" pitchFamily="2" charset="2"/>
              <a:buChar char="Ø"/>
            </a:pPr>
            <a:r>
              <a:rPr lang="en-US"/>
              <a:t>	struct node *parent;</a:t>
            </a:r>
          </a:p>
          <a:p>
            <a:pPr>
              <a:buFont typeface="Wingdings" pitchFamily="2" charset="2"/>
              <a:buChar char="Ø"/>
            </a:pPr>
            <a:r>
              <a:rPr lang="en-US"/>
              <a:t>	int level;</a:t>
            </a:r>
          </a:p>
          <a:p>
            <a:pPr>
              <a:buFont typeface="Wingdings" pitchFamily="2" charset="2"/>
              <a:buChar char="Ø"/>
            </a:pPr>
            <a:r>
              <a:rPr lang="en-US"/>
              <a:t>	int a[3];</a:t>
            </a:r>
          </a:p>
          <a:p>
            <a:pPr>
              <a:buFont typeface="Wingdings" pitchFamily="2" charset="2"/>
              <a:buChar char="Ø"/>
            </a:pPr>
            <a:r>
              <a:rPr lang="en-US"/>
              <a:t>	int no_children;</a:t>
            </a:r>
          </a:p>
          <a:p>
            <a:pPr>
              <a:buFont typeface="Wingdings" pitchFamily="2" charset="2"/>
              <a:buChar char="Ø"/>
            </a:pPr>
            <a:r>
              <a:rPr lang="en-US"/>
              <a:t>	int is_leaf;</a:t>
            </a:r>
          </a:p>
          <a:p>
            <a:pPr>
              <a:buFont typeface="Wingdings" pitchFamily="2" charset="2"/>
              <a:buChar char="Ø"/>
            </a:pPr>
            <a:r>
              <a:rPr lang="en-US" smtClean="0"/>
              <a:t>             string </a:t>
            </a:r>
            <a:r>
              <a:rPr lang="en-US"/>
              <a:t>name;</a:t>
            </a:r>
          </a:p>
          <a:p>
            <a:pPr>
              <a:buFont typeface="Wingdings" pitchFamily="2" charset="2"/>
              <a:buChar char="Ø"/>
            </a:pPr>
            <a:r>
              <a:rPr lang="en-US" smtClean="0"/>
              <a:t>     };</a:t>
            </a:r>
            <a:endParaRPr lang="en-US"/>
          </a:p>
        </p:txBody>
      </p:sp>
    </p:spTree>
    <p:extLst>
      <p:ext uri="{BB962C8B-B14F-4D97-AF65-F5344CB8AC3E}">
        <p14:creationId xmlns:p14="http://schemas.microsoft.com/office/powerpoint/2010/main" val="77516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304"/>
            <a:ext cx="7620000" cy="1828800"/>
          </a:xfrm>
        </p:spPr>
        <p:txBody>
          <a:bodyPr>
            <a:normAutofit fontScale="90000"/>
          </a:bodyPr>
          <a:lstStyle/>
          <a:p>
            <a:pPr algn="ctr"/>
            <a:r>
              <a:rPr lang="en-IN" b="1" u="sng" dirty="0">
                <a:solidFill>
                  <a:schemeClr val="tx1"/>
                </a:solidFill>
                <a:effectLst>
                  <a:outerShdw blurRad="38100" dist="38100" dir="2700000" algn="tl">
                    <a:srgbClr val="000000">
                      <a:alpha val="43137"/>
                    </a:srgbClr>
                  </a:outerShdw>
                </a:effectLst>
              </a:rPr>
              <a:t>Generating a View-Dependent Working </a:t>
            </a:r>
            <a:r>
              <a:rPr lang="en-IN" b="1" u="sng" dirty="0" smtClean="0">
                <a:solidFill>
                  <a:schemeClr val="tx1"/>
                </a:solidFill>
                <a:effectLst>
                  <a:outerShdw blurRad="38100" dist="38100" dir="2700000" algn="tl">
                    <a:srgbClr val="000000">
                      <a:alpha val="43137"/>
                    </a:srgbClr>
                  </a:outerShdw>
                </a:effectLst>
              </a:rPr>
              <a:t>Set</a:t>
            </a:r>
            <a:br>
              <a:rPr lang="en-IN" b="1" u="sng" dirty="0" smtClean="0">
                <a:solidFill>
                  <a:schemeClr val="tx1"/>
                </a:solidFill>
                <a:effectLst>
                  <a:outerShdw blurRad="38100" dist="38100" dir="2700000" algn="tl">
                    <a:srgbClr val="000000">
                      <a:alpha val="43137"/>
                    </a:srgbClr>
                  </a:outerShdw>
                </a:effectLst>
              </a:rPr>
            </a:br>
            <a:endParaRPr lang="en-US"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752600"/>
            <a:ext cx="7620000" cy="4724400"/>
          </a:xfrm>
        </p:spPr>
        <p:txBody>
          <a:bodyPr>
            <a:normAutofit/>
          </a:bodyPr>
          <a:lstStyle/>
          <a:p>
            <a:pPr>
              <a:buClrTx/>
              <a:buFont typeface="Wingdings" pitchFamily="2" charset="2"/>
              <a:buChar char="Ø"/>
            </a:pPr>
            <a:r>
              <a:rPr lang="en-IN" dirty="0" smtClean="0"/>
              <a:t> </a:t>
            </a:r>
            <a:r>
              <a:rPr lang="en-IN" sz="2400" dirty="0" smtClean="0"/>
              <a:t>For </a:t>
            </a:r>
            <a:r>
              <a:rPr lang="en-IN" sz="2400" dirty="0"/>
              <a:t>viewing different frames a cut is decided out of </a:t>
            </a:r>
            <a:r>
              <a:rPr lang="en-IN" sz="2400"/>
              <a:t>the </a:t>
            </a:r>
            <a:r>
              <a:rPr lang="en-IN" sz="2400" smtClean="0"/>
              <a:t>octree </a:t>
            </a:r>
            <a:r>
              <a:rPr lang="en-IN" sz="2400" dirty="0" smtClean="0"/>
              <a:t>according </a:t>
            </a:r>
            <a:r>
              <a:rPr lang="en-IN" sz="2400" dirty="0"/>
              <a:t>to the required </a:t>
            </a:r>
            <a:r>
              <a:rPr lang="en-IN" sz="2400" dirty="0" smtClean="0"/>
              <a:t>frame.</a:t>
            </a:r>
          </a:p>
          <a:p>
            <a:pPr>
              <a:buClrTx/>
              <a:buFont typeface="Wingdings" pitchFamily="2" charset="2"/>
              <a:buChar char="Ø"/>
            </a:pPr>
            <a:r>
              <a:rPr lang="en-IN" sz="2400" dirty="0" smtClean="0"/>
              <a:t> The </a:t>
            </a:r>
            <a:r>
              <a:rPr lang="en-IN" sz="2400" dirty="0"/>
              <a:t>cut includes different resolution nodes as per needed dependent on the viewing angle. </a:t>
            </a:r>
            <a:endParaRPr lang="en-IN" sz="2400" dirty="0" smtClean="0"/>
          </a:p>
          <a:p>
            <a:pPr>
              <a:buClrTx/>
              <a:buFont typeface="Wingdings" pitchFamily="2" charset="2"/>
              <a:buChar char="Ø"/>
            </a:pPr>
            <a:r>
              <a:rPr lang="en-IN" sz="2400" dirty="0"/>
              <a:t> </a:t>
            </a:r>
            <a:r>
              <a:rPr lang="en-IN" sz="2400" dirty="0" smtClean="0"/>
              <a:t>This </a:t>
            </a:r>
            <a:r>
              <a:rPr lang="en-IN" sz="2400" dirty="0"/>
              <a:t>cut is used to update the GPU brick pool for </a:t>
            </a:r>
            <a:r>
              <a:rPr lang="en-IN" sz="2400" dirty="0" smtClean="0"/>
              <a:t>rendering.</a:t>
            </a:r>
          </a:p>
          <a:p>
            <a:pPr>
              <a:buClrTx/>
              <a:buFont typeface="Wingdings" pitchFamily="2" charset="2"/>
              <a:buChar char="Ø"/>
            </a:pPr>
            <a:r>
              <a:rPr lang="en-IN" sz="2400" dirty="0" smtClean="0"/>
              <a:t> For </a:t>
            </a:r>
            <a:r>
              <a:rPr lang="en-IN" sz="2400" dirty="0"/>
              <a:t>deciding the cut breadth first order </a:t>
            </a:r>
            <a:r>
              <a:rPr lang="en-IN" sz="2400" dirty="0" err="1"/>
              <a:t>octree</a:t>
            </a:r>
            <a:r>
              <a:rPr lang="en-IN" sz="2400" dirty="0"/>
              <a:t> traversal is used starting from the root node and is continued till the required node is found</a:t>
            </a:r>
            <a:r>
              <a:rPr lang="en-IN" sz="2400" dirty="0" smtClean="0"/>
              <a:t>.</a:t>
            </a:r>
          </a:p>
          <a:p>
            <a:pPr marL="114300" indent="0">
              <a:buClrTx/>
              <a:buNone/>
            </a:pPr>
            <a:endParaRPr lang="en-US" sz="2400" dirty="0"/>
          </a:p>
        </p:txBody>
      </p:sp>
    </p:spTree>
    <p:extLst>
      <p:ext uri="{BB962C8B-B14F-4D97-AF65-F5344CB8AC3E}">
        <p14:creationId xmlns:p14="http://schemas.microsoft.com/office/powerpoint/2010/main" val="658087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IN" sz="4000" b="1" u="sng" dirty="0" smtClean="0">
                <a:solidFill>
                  <a:schemeClr val="tx1"/>
                </a:solidFill>
                <a:effectLst>
                  <a:outerShdw blurRad="38100" dist="38100" dir="2700000" algn="tl">
                    <a:srgbClr val="000000">
                      <a:alpha val="43137"/>
                    </a:srgbClr>
                  </a:outerShdw>
                </a:effectLst>
                <a:latin typeface="+mj-lt"/>
              </a:rPr>
              <a:t>Generating a View-Dependent Working Set </a:t>
            </a:r>
            <a:r>
              <a:rPr lang="en-IN" sz="4000" b="1" u="sng" dirty="0" err="1" smtClean="0">
                <a:solidFill>
                  <a:schemeClr val="tx1"/>
                </a:solidFill>
                <a:effectLst>
                  <a:outerShdw blurRad="38100" dist="38100" dir="2700000" algn="tl">
                    <a:srgbClr val="000000">
                      <a:alpha val="43137"/>
                    </a:srgbClr>
                  </a:outerShdw>
                </a:effectLst>
                <a:latin typeface="+mj-lt"/>
              </a:rPr>
              <a:t>Cont</a:t>
            </a:r>
            <a:r>
              <a:rPr lang="en-IN" sz="4000" b="1" u="sng" dirty="0" smtClean="0">
                <a:solidFill>
                  <a:schemeClr val="tx1"/>
                </a:solidFill>
                <a:effectLst>
                  <a:outerShdw blurRad="38100" dist="38100" dir="2700000" algn="tl">
                    <a:srgbClr val="000000">
                      <a:alpha val="43137"/>
                    </a:srgbClr>
                  </a:outerShdw>
                </a:effectLst>
                <a:latin typeface="+mj-lt"/>
              </a:rPr>
              <a:t>…..</a:t>
            </a:r>
            <a:endParaRPr lang="en-US" sz="4000" u="sng" dirty="0">
              <a:solidFill>
                <a:schemeClr val="tx1"/>
              </a:solidFill>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p:txBody>
          <a:bodyPr/>
          <a:lstStyle/>
          <a:p>
            <a:pPr>
              <a:buClrTx/>
              <a:buFont typeface="Wingdings" panose="05000000000000000000" pitchFamily="2" charset="2"/>
              <a:buChar char="q"/>
            </a:pPr>
            <a:r>
              <a:rPr lang="en-US" sz="2400" dirty="0" smtClean="0"/>
              <a:t>It </a:t>
            </a:r>
            <a:r>
              <a:rPr lang="en-US" sz="2400" dirty="0"/>
              <a:t>has two </a:t>
            </a:r>
            <a:r>
              <a:rPr lang="en-US" sz="2400" dirty="0" smtClean="0"/>
              <a:t>parts </a:t>
            </a:r>
            <a:r>
              <a:rPr lang="en-US" dirty="0" smtClean="0"/>
              <a:t>–</a:t>
            </a:r>
          </a:p>
          <a:p>
            <a:pPr marL="114300" lvl="2" indent="0">
              <a:buClr>
                <a:schemeClr val="accent1"/>
              </a:buClr>
              <a:buNone/>
            </a:pPr>
            <a:r>
              <a:rPr lang="en-US" dirty="0" smtClean="0"/>
              <a:t>             </a:t>
            </a:r>
            <a:r>
              <a:rPr lang="en-IN" sz="3200" b="1" dirty="0" smtClean="0">
                <a:effectLst>
                  <a:outerShdw blurRad="38100" dist="38100" dir="2700000" algn="tl">
                    <a:srgbClr val="000000">
                      <a:alpha val="43137"/>
                    </a:srgbClr>
                  </a:outerShdw>
                </a:effectLst>
              </a:rPr>
              <a:t>View-Dependent Sorting of the Bricks</a:t>
            </a:r>
          </a:p>
          <a:p>
            <a:pPr marL="571500" lvl="2" indent="-457200">
              <a:buClrTx/>
              <a:buFont typeface="Wingdings" pitchFamily="2" charset="2"/>
              <a:buChar char="Ø"/>
            </a:pPr>
            <a:r>
              <a:rPr lang="en-IN" sz="2400" dirty="0" smtClean="0"/>
              <a:t>The </a:t>
            </a:r>
            <a:r>
              <a:rPr lang="en-IN" sz="2400" dirty="0"/>
              <a:t>nodes in the cut are rasterized </a:t>
            </a:r>
            <a:r>
              <a:rPr lang="en-IN" sz="2400" dirty="0" smtClean="0"/>
              <a:t>before, </a:t>
            </a:r>
            <a:r>
              <a:rPr lang="en-IN" sz="2400" dirty="0"/>
              <a:t>h</a:t>
            </a:r>
            <a:r>
              <a:rPr lang="en-IN" sz="2400" dirty="0" smtClean="0"/>
              <a:t>ence  we </a:t>
            </a:r>
            <a:r>
              <a:rPr lang="en-IN" sz="2400" dirty="0"/>
              <a:t>sort the nodes and store them in front to back fashion using a pointer list which is stored for further </a:t>
            </a:r>
            <a:r>
              <a:rPr lang="en-IN" sz="2400" dirty="0" smtClean="0"/>
              <a:t>use.</a:t>
            </a:r>
          </a:p>
          <a:p>
            <a:pPr marL="571500" lvl="2" indent="-457200">
              <a:buClrTx/>
              <a:buFont typeface="Wingdings" pitchFamily="2" charset="2"/>
              <a:buChar char="Ø"/>
            </a:pPr>
            <a:r>
              <a:rPr lang="en-IN" sz="2400" dirty="0"/>
              <a:t>Pointers to the traversed cut-nodes are stored in a STL </a:t>
            </a:r>
            <a:r>
              <a:rPr lang="en-IN" sz="2400" dirty="0" smtClean="0"/>
              <a:t>list.</a:t>
            </a:r>
          </a:p>
          <a:p>
            <a:pPr marL="571500" lvl="2" indent="-457200">
              <a:buClrTx/>
              <a:buFont typeface="Wingdings" pitchFamily="2" charset="2"/>
              <a:buChar char="Ø"/>
            </a:pPr>
            <a:r>
              <a:rPr lang="en-IN" sz="2400" dirty="0" smtClean="0"/>
              <a:t>A </a:t>
            </a:r>
            <a:r>
              <a:rPr lang="en-IN" sz="2400" dirty="0"/>
              <a:t>traversed node is always replaced by its children in front to back order during depth-first search, this is done till a node labelled as node cut is found</a:t>
            </a:r>
            <a:endParaRPr lang="en-US" sz="2400" dirty="0" smtClean="0">
              <a:effectLst>
                <a:outerShdw blurRad="38100" dist="38100" dir="2700000" algn="tl">
                  <a:srgbClr val="000000">
                    <a:alpha val="43137"/>
                  </a:srgbClr>
                </a:outerShdw>
              </a:effectLst>
            </a:endParaRPr>
          </a:p>
          <a:p>
            <a:pPr marL="114300" indent="0">
              <a:buNone/>
            </a:pPr>
            <a:endParaRPr lang="en-US" dirty="0"/>
          </a:p>
        </p:txBody>
      </p:sp>
    </p:spTree>
    <p:extLst>
      <p:ext uri="{BB962C8B-B14F-4D97-AF65-F5344CB8AC3E}">
        <p14:creationId xmlns:p14="http://schemas.microsoft.com/office/powerpoint/2010/main" val="116399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a:solidFill>
                  <a:schemeClr val="tx1"/>
                </a:solidFill>
                <a:effectLst>
                  <a:outerShdw blurRad="38100" dist="38100" dir="2700000" algn="tl">
                    <a:srgbClr val="000000">
                      <a:alpha val="43137"/>
                    </a:srgbClr>
                  </a:outerShdw>
                </a:effectLst>
              </a:rPr>
              <a:t>Generating a </a:t>
            </a:r>
            <a:r>
              <a:rPr lang="en-IN" sz="4000" b="1" u="sng" dirty="0" smtClean="0">
                <a:solidFill>
                  <a:schemeClr val="tx1"/>
                </a:solidFill>
                <a:effectLst>
                  <a:outerShdw blurRad="38100" dist="38100" dir="2700000" algn="tl">
                    <a:srgbClr val="000000">
                      <a:alpha val="43137"/>
                    </a:srgbClr>
                  </a:outerShdw>
                </a:effectLst>
              </a:rPr>
              <a:t>View-Dependent</a:t>
            </a:r>
            <a:br>
              <a:rPr lang="en-IN" sz="4000" b="1" u="sng" dirty="0" smtClean="0">
                <a:solidFill>
                  <a:schemeClr val="tx1"/>
                </a:solidFill>
                <a:effectLst>
                  <a:outerShdw blurRad="38100" dist="38100" dir="2700000" algn="tl">
                    <a:srgbClr val="000000">
                      <a:alpha val="43137"/>
                    </a:srgbClr>
                  </a:outerShdw>
                </a:effectLst>
              </a:rPr>
            </a:br>
            <a:r>
              <a:rPr lang="en-IN" sz="4000" b="1" u="sng" dirty="0" smtClean="0">
                <a:solidFill>
                  <a:schemeClr val="tx1"/>
                </a:solidFill>
                <a:effectLst>
                  <a:outerShdw blurRad="38100" dist="38100" dir="2700000" algn="tl">
                    <a:srgbClr val="000000">
                      <a:alpha val="43137"/>
                    </a:srgbClr>
                  </a:outerShdw>
                </a:effectLst>
              </a:rPr>
              <a:t>Working </a:t>
            </a:r>
            <a:r>
              <a:rPr lang="en-IN" sz="4000" b="1" u="sng" dirty="0">
                <a:solidFill>
                  <a:schemeClr val="tx1"/>
                </a:solidFill>
                <a:effectLst>
                  <a:outerShdw blurRad="38100" dist="38100" dir="2700000" algn="tl">
                    <a:srgbClr val="000000">
                      <a:alpha val="43137"/>
                    </a:srgbClr>
                  </a:outerShdw>
                </a:effectLst>
              </a:rPr>
              <a:t>Set </a:t>
            </a:r>
            <a:r>
              <a:rPr lang="en-IN" sz="4000" b="1" u="sng" dirty="0" smtClean="0">
                <a:solidFill>
                  <a:schemeClr val="tx1"/>
                </a:solidFill>
                <a:effectLst>
                  <a:outerShdw blurRad="38100" dist="38100" dir="2700000" algn="tl">
                    <a:srgbClr val="000000">
                      <a:alpha val="43137"/>
                    </a:srgbClr>
                  </a:outerShdw>
                </a:effectLst>
              </a:rPr>
              <a:t> (</a:t>
            </a:r>
            <a:r>
              <a:rPr lang="en-IN" sz="4000" b="1" u="sng" dirty="0" err="1" smtClean="0">
                <a:solidFill>
                  <a:schemeClr val="tx1"/>
                </a:solidFill>
                <a:effectLst>
                  <a:outerShdw blurRad="38100" dist="38100" dir="2700000" algn="tl">
                    <a:srgbClr val="000000">
                      <a:alpha val="43137"/>
                    </a:srgbClr>
                  </a:outerShdw>
                </a:effectLst>
              </a:rPr>
              <a:t>Cont</a:t>
            </a:r>
            <a:r>
              <a:rPr lang="en-IN" sz="4800" b="1" u="sng" dirty="0" smtClean="0">
                <a:solidFill>
                  <a:schemeClr val="tx1"/>
                </a:solidFill>
                <a:effectLst>
                  <a:outerShdw blurRad="38100" dist="38100" dir="2700000" algn="tl">
                    <a:srgbClr val="000000">
                      <a:alpha val="43137"/>
                    </a:srgbClr>
                  </a:outerShdw>
                </a:effectLst>
              </a:rPr>
              <a:t>…..)</a:t>
            </a:r>
            <a:endParaRPr lang="en-US"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 </a:t>
            </a:r>
            <a:r>
              <a:rPr lang="en-IN" sz="2400" dirty="0"/>
              <a:t>It is implemented using an 8 X 8 lookup </a:t>
            </a:r>
            <a:r>
              <a:rPr lang="en-IN" sz="2400" dirty="0" smtClean="0"/>
              <a:t>table.</a:t>
            </a:r>
          </a:p>
          <a:p>
            <a:pPr>
              <a:buFont typeface="Wingdings" pitchFamily="2" charset="2"/>
              <a:buChar char="Ø"/>
            </a:pPr>
            <a:r>
              <a:rPr lang="en-IN" sz="2400" dirty="0"/>
              <a:t>Each row of the look up table encodes a possible order of the 8 octants according to the viewpoint in the </a:t>
            </a:r>
            <a:r>
              <a:rPr lang="en-IN" sz="2400" dirty="0" err="1"/>
              <a:t>octree</a:t>
            </a:r>
            <a:r>
              <a:rPr lang="en-IN" sz="2400" dirty="0"/>
              <a:t> space</a:t>
            </a:r>
            <a:r>
              <a:rPr lang="en-IN" sz="2400"/>
              <a:t>. </a:t>
            </a:r>
            <a:endParaRPr lang="en-IN" sz="2400" dirty="0" smtClean="0"/>
          </a:p>
          <a:p>
            <a:pPr marL="114300" indent="0">
              <a:buNone/>
            </a:pPr>
            <a:r>
              <a:rPr lang="en-IN" sz="3200" b="1" dirty="0" smtClean="0">
                <a:effectLst>
                  <a:outerShdw blurRad="38100" dist="38100" dir="2700000" algn="tl">
                    <a:srgbClr val="000000">
                      <a:alpha val="43137"/>
                    </a:srgbClr>
                  </a:outerShdw>
                </a:effectLst>
              </a:rPr>
              <a:t>Memory </a:t>
            </a:r>
            <a:r>
              <a:rPr lang="en-IN" sz="3200" b="1" dirty="0">
                <a:effectLst>
                  <a:outerShdw blurRad="38100" dist="38100" dir="2700000" algn="tl">
                    <a:srgbClr val="000000">
                      <a:alpha val="43137"/>
                    </a:srgbClr>
                  </a:outerShdw>
                </a:effectLst>
              </a:rPr>
              <a:t>Management of the Working </a:t>
            </a:r>
            <a:r>
              <a:rPr lang="en-IN" sz="3200" b="1" dirty="0" smtClean="0">
                <a:effectLst>
                  <a:outerShdw blurRad="38100" dist="38100" dir="2700000" algn="tl">
                    <a:srgbClr val="000000">
                      <a:alpha val="43137"/>
                    </a:srgbClr>
                  </a:outerShdw>
                </a:effectLst>
              </a:rPr>
              <a:t>Set</a:t>
            </a:r>
          </a:p>
          <a:p>
            <a:pPr>
              <a:buFont typeface="Wingdings" pitchFamily="2" charset="2"/>
              <a:buChar char="Ø"/>
            </a:pPr>
            <a:r>
              <a:rPr lang="en-IN" sz="2400" dirty="0"/>
              <a:t>The cut represents the brick data and </a:t>
            </a:r>
            <a:r>
              <a:rPr lang="en-IN" sz="2400" dirty="0" err="1"/>
              <a:t>macrocell</a:t>
            </a:r>
            <a:r>
              <a:rPr lang="en-IN" sz="2400" dirty="0"/>
              <a:t> data of the nodes</a:t>
            </a:r>
            <a:r>
              <a:rPr lang="en-IN" sz="2400"/>
              <a:t>. </a:t>
            </a:r>
            <a:r>
              <a:rPr lang="en-IN" sz="2400" smtClean="0"/>
              <a:t>This </a:t>
            </a:r>
            <a:r>
              <a:rPr lang="en-IN" sz="2400" dirty="0"/>
              <a:t>data is then transferred to GPU </a:t>
            </a:r>
            <a:r>
              <a:rPr lang="en-IN" sz="2400" dirty="0" smtClean="0"/>
              <a:t>asynchronously.</a:t>
            </a:r>
          </a:p>
          <a:p>
            <a:pPr>
              <a:buFont typeface="Wingdings" pitchFamily="2" charset="2"/>
              <a:buChar char="Ø"/>
            </a:pPr>
            <a:r>
              <a:rPr lang="en-IN" sz="2400" dirty="0"/>
              <a:t>The working set is loaded into </a:t>
            </a:r>
            <a:r>
              <a:rPr lang="en-IN" sz="2400" dirty="0" smtClean="0">
                <a:effectLst>
                  <a:outerShdw blurRad="38100" dist="38100" dir="2700000" algn="tl">
                    <a:srgbClr val="000000">
                      <a:alpha val="43137"/>
                    </a:srgbClr>
                  </a:outerShdw>
                </a:effectLst>
              </a:rPr>
              <a:t>two </a:t>
            </a:r>
            <a:r>
              <a:rPr lang="en-IN" sz="2400" dirty="0">
                <a:effectLst>
                  <a:outerShdw blurRad="38100" dist="38100" dir="2700000" algn="tl">
                    <a:srgbClr val="000000">
                      <a:alpha val="43137"/>
                    </a:srgbClr>
                  </a:outerShdw>
                </a:effectLst>
              </a:rPr>
              <a:t>memory </a:t>
            </a:r>
            <a:r>
              <a:rPr lang="en-IN" sz="2400" dirty="0" smtClean="0"/>
              <a:t>pools -</a:t>
            </a:r>
            <a:endParaRPr lang="en-IN" sz="24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2390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smtClean="0">
                <a:solidFill>
                  <a:schemeClr val="tx2">
                    <a:lumMod val="50000"/>
                  </a:schemeClr>
                </a:solidFill>
                <a:effectLst>
                  <a:outerShdw blurRad="38100" dist="38100" dir="2700000" algn="tl">
                    <a:srgbClr val="000000">
                      <a:alpha val="43137"/>
                    </a:srgbClr>
                  </a:outerShdw>
                </a:effectLst>
              </a:rPr>
              <a:t>Workset Generation Algorithm </a:t>
            </a:r>
            <a:endParaRPr lang="en-US" sz="4000" b="1" u="sng">
              <a:solidFill>
                <a:schemeClr val="tx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Ø"/>
            </a:pPr>
            <a:endParaRPr lang="en-US" smtClean="0"/>
          </a:p>
          <a:p>
            <a:pPr>
              <a:buFont typeface="Wingdings" pitchFamily="2" charset="2"/>
              <a:buChar char="Ø"/>
            </a:pPr>
            <a:r>
              <a:rPr lang="en-US" sz="5600" smtClean="0"/>
              <a:t>Initialize queue with root</a:t>
            </a:r>
          </a:p>
          <a:p>
            <a:pPr>
              <a:buFont typeface="Wingdings" pitchFamily="2" charset="2"/>
              <a:buChar char="Ø"/>
            </a:pPr>
            <a:endParaRPr lang="en-US" sz="5600"/>
          </a:p>
          <a:p>
            <a:pPr>
              <a:buFont typeface="Wingdings" pitchFamily="2" charset="2"/>
              <a:buChar char="Ø"/>
            </a:pPr>
            <a:r>
              <a:rPr lang="en-US" sz="5600" smtClean="0"/>
              <a:t>while(queue_not_empty</a:t>
            </a:r>
            <a:r>
              <a:rPr lang="en-US" sz="5600"/>
              <a:t>) {</a:t>
            </a:r>
          </a:p>
          <a:p>
            <a:pPr>
              <a:buFont typeface="Wingdings" pitchFamily="2" charset="2"/>
              <a:buChar char="Ø"/>
            </a:pPr>
            <a:r>
              <a:rPr lang="en-US" sz="5600"/>
              <a:t>    cur = queue.front()</a:t>
            </a:r>
          </a:p>
          <a:p>
            <a:pPr>
              <a:buFont typeface="Wingdings" pitchFamily="2" charset="2"/>
              <a:buChar char="Ø"/>
            </a:pPr>
            <a:r>
              <a:rPr lang="en-US" sz="5600"/>
              <a:t>    queue.pop()</a:t>
            </a:r>
          </a:p>
          <a:p>
            <a:pPr>
              <a:buFont typeface="Wingdings" pitchFamily="2" charset="2"/>
              <a:buChar char="Ø"/>
            </a:pPr>
            <a:endParaRPr lang="en-US" sz="5600"/>
          </a:p>
          <a:p>
            <a:pPr>
              <a:buFont typeface="Wingdings" pitchFamily="2" charset="2"/>
              <a:buChar char="Ø"/>
            </a:pPr>
            <a:r>
              <a:rPr lang="en-US" sz="5600"/>
              <a:t>    split cur in 8 octants </a:t>
            </a:r>
          </a:p>
          <a:p>
            <a:pPr>
              <a:buFont typeface="Wingdings" pitchFamily="2" charset="2"/>
              <a:buChar char="Ø"/>
            </a:pPr>
            <a:r>
              <a:rPr lang="en-US" sz="5600"/>
              <a:t>    if possible</a:t>
            </a:r>
          </a:p>
          <a:p>
            <a:pPr>
              <a:buFont typeface="Wingdings" pitchFamily="2" charset="2"/>
              <a:buChar char="Ø"/>
            </a:pPr>
            <a:r>
              <a:rPr lang="en-US" sz="5600"/>
              <a:t>    for (i = 0; i &lt; 8; i++) {</a:t>
            </a:r>
          </a:p>
          <a:p>
            <a:pPr>
              <a:buFont typeface="Wingdings" pitchFamily="2" charset="2"/>
              <a:buChar char="Ø"/>
            </a:pPr>
            <a:r>
              <a:rPr lang="en-US" sz="5600"/>
              <a:t>        if ROI lies in octant[i]</a:t>
            </a:r>
          </a:p>
          <a:p>
            <a:pPr>
              <a:buFont typeface="Wingdings" pitchFamily="2" charset="2"/>
              <a:buChar char="Ø"/>
            </a:pPr>
            <a:r>
              <a:rPr lang="en-US" sz="5600"/>
              <a:t>            if ROI lies completely in octant[i]</a:t>
            </a:r>
          </a:p>
          <a:p>
            <a:pPr>
              <a:buFont typeface="Wingdings" pitchFamily="2" charset="2"/>
              <a:buChar char="Ø"/>
            </a:pPr>
            <a:r>
              <a:rPr lang="en-US" sz="5600"/>
              <a:t>                tag = 1</a:t>
            </a:r>
          </a:p>
          <a:p>
            <a:pPr>
              <a:buFont typeface="Wingdings" pitchFamily="2" charset="2"/>
              <a:buChar char="Ø"/>
            </a:pPr>
            <a:r>
              <a:rPr lang="en-US" sz="5600"/>
              <a:t>                push in brick_pool</a:t>
            </a:r>
          </a:p>
          <a:p>
            <a:pPr>
              <a:buFont typeface="Wingdings" pitchFamily="2" charset="2"/>
              <a:buChar char="Ø"/>
            </a:pPr>
            <a:r>
              <a:rPr lang="en-US" sz="5600"/>
              <a:t>            else</a:t>
            </a:r>
          </a:p>
          <a:p>
            <a:pPr>
              <a:buFont typeface="Wingdings" pitchFamily="2" charset="2"/>
              <a:buChar char="Ø"/>
            </a:pPr>
            <a:r>
              <a:rPr lang="en-US" sz="5600"/>
              <a:t>                tag = 2</a:t>
            </a:r>
          </a:p>
          <a:p>
            <a:pPr>
              <a:buFont typeface="Wingdings" pitchFamily="2" charset="2"/>
              <a:buChar char="Ø"/>
            </a:pPr>
            <a:r>
              <a:rPr lang="en-US" sz="5600"/>
              <a:t>                push in queue</a:t>
            </a:r>
          </a:p>
          <a:p>
            <a:pPr>
              <a:buFont typeface="Wingdings" pitchFamily="2" charset="2"/>
              <a:buChar char="Ø"/>
            </a:pPr>
            <a:r>
              <a:rPr lang="en-US" sz="5600"/>
              <a:t>        else</a:t>
            </a:r>
          </a:p>
          <a:p>
            <a:pPr>
              <a:buFont typeface="Wingdings" pitchFamily="2" charset="2"/>
              <a:buChar char="Ø"/>
            </a:pPr>
            <a:r>
              <a:rPr lang="en-US" sz="5600"/>
              <a:t>            tag = 0</a:t>
            </a:r>
          </a:p>
          <a:p>
            <a:pPr>
              <a:buFont typeface="Wingdings" pitchFamily="2" charset="2"/>
              <a:buChar char="Ø"/>
            </a:pPr>
            <a:r>
              <a:rPr lang="en-US" sz="5600"/>
              <a:t>    </a:t>
            </a:r>
            <a:r>
              <a:rPr lang="en-US" sz="5600" smtClean="0"/>
              <a:t>}</a:t>
            </a:r>
            <a:endParaRPr lang="en-US" sz="5600"/>
          </a:p>
          <a:p>
            <a:pPr>
              <a:buFont typeface="Wingdings" pitchFamily="2" charset="2"/>
              <a:buChar char="Ø"/>
            </a:pPr>
            <a:r>
              <a:rPr lang="en-US" sz="5600"/>
              <a:t>}</a:t>
            </a:r>
          </a:p>
          <a:p>
            <a:pPr>
              <a:buFont typeface="Wingdings" pitchFamily="2" charset="2"/>
              <a:buChar char="Ø"/>
            </a:pPr>
            <a:endParaRPr lang="en-US" sz="5600"/>
          </a:p>
          <a:p>
            <a:pPr>
              <a:buFont typeface="Wingdings" pitchFamily="2" charset="2"/>
              <a:buChar char="Ø"/>
            </a:pPr>
            <a:r>
              <a:rPr lang="en-US" sz="5600"/>
              <a:t>copy brick_pool to cudaMemory</a:t>
            </a:r>
          </a:p>
        </p:txBody>
      </p:sp>
    </p:spTree>
    <p:extLst>
      <p:ext uri="{BB962C8B-B14F-4D97-AF65-F5344CB8AC3E}">
        <p14:creationId xmlns:p14="http://schemas.microsoft.com/office/powerpoint/2010/main" val="345785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5334000"/>
          </a:xfrm>
        </p:spPr>
        <p:txBody>
          <a:bodyPr>
            <a:normAutofit/>
          </a:bodyPr>
          <a:lstStyle/>
          <a:p>
            <a:pPr lvl="0">
              <a:buFont typeface="Wingdings" pitchFamily="2" charset="2"/>
              <a:buChar char="§"/>
            </a:pPr>
            <a:r>
              <a:rPr lang="en-IN" sz="3600" b="1" smtClean="0">
                <a:solidFill>
                  <a:schemeClr val="tx1">
                    <a:lumMod val="75000"/>
                    <a:lumOff val="25000"/>
                  </a:schemeClr>
                </a:solidFill>
                <a:effectLst>
                  <a:outerShdw blurRad="38100" dist="38100" dir="2700000" algn="tl">
                    <a:srgbClr val="000000">
                      <a:alpha val="43137"/>
                    </a:srgbClr>
                  </a:outerShdw>
                </a:effectLst>
              </a:rPr>
              <a:t> Brick Pool</a:t>
            </a:r>
          </a:p>
          <a:p>
            <a:pPr lvl="0">
              <a:buFont typeface="Wingdings" pitchFamily="2" charset="2"/>
              <a:buChar char="Ø"/>
            </a:pPr>
            <a:r>
              <a:rPr lang="en-IN" sz="2400"/>
              <a:t>It is organised </a:t>
            </a:r>
            <a:r>
              <a:rPr lang="en-IN" sz="2400" smtClean="0"/>
              <a:t>as </a:t>
            </a:r>
            <a:r>
              <a:rPr lang="en-IN" sz="2400"/>
              <a:t>a 3D texture of specific size and </a:t>
            </a:r>
            <a:r>
              <a:rPr lang="en-IN" sz="2400" smtClean="0"/>
              <a:t>dimension.</a:t>
            </a:r>
          </a:p>
          <a:p>
            <a:pPr>
              <a:buFont typeface="Wingdings" pitchFamily="2" charset="2"/>
              <a:buChar char="Ø"/>
            </a:pPr>
            <a:r>
              <a:rPr lang="en-IN" sz="2400"/>
              <a:t>Each of the cell of this pool corresponds to a particular brick, and the cell stores the corresponding brick Id </a:t>
            </a:r>
            <a:r>
              <a:rPr lang="en-IN" sz="2400">
                <a:effectLst>
                  <a:outerShdw blurRad="38100" dist="38100" dir="2700000" algn="tl">
                    <a:srgbClr val="000000">
                      <a:alpha val="43137"/>
                    </a:srgbClr>
                  </a:outerShdw>
                </a:effectLst>
              </a:rPr>
              <a:t>B</a:t>
            </a:r>
            <a:r>
              <a:rPr lang="en-IN" sz="2400" baseline="-25000">
                <a:effectLst>
                  <a:outerShdw blurRad="38100" dist="38100" dir="2700000" algn="tl">
                    <a:srgbClr val="000000">
                      <a:alpha val="43137"/>
                    </a:srgbClr>
                  </a:outerShdw>
                </a:effectLst>
              </a:rPr>
              <a:t>ID</a:t>
            </a:r>
            <a:r>
              <a:rPr lang="en-IN" sz="2400"/>
              <a:t>.</a:t>
            </a:r>
            <a:endParaRPr lang="en-US" sz="2400"/>
          </a:p>
          <a:p>
            <a:pPr lvl="0">
              <a:buFont typeface="Wingdings" pitchFamily="2" charset="2"/>
              <a:buChar char="Ø"/>
            </a:pPr>
            <a:endParaRPr lang="en-US" sz="2400">
              <a:solidFill>
                <a:schemeClr val="tx1">
                  <a:lumMod val="75000"/>
                  <a:lumOff val="25000"/>
                </a:schemeClr>
              </a:solidFill>
            </a:endParaRPr>
          </a:p>
          <a:p>
            <a:pPr>
              <a:buFont typeface="Wingdings" pitchFamily="2" charset="2"/>
              <a:buChar char="§"/>
            </a:pPr>
            <a:r>
              <a:rPr lang="en-IN" sz="3200" b="1">
                <a:solidFill>
                  <a:schemeClr val="tx1">
                    <a:lumMod val="75000"/>
                    <a:lumOff val="25000"/>
                  </a:schemeClr>
                </a:solidFill>
                <a:effectLst>
                  <a:outerShdw blurRad="38100" dist="38100" dir="2700000" algn="tl">
                    <a:srgbClr val="000000">
                      <a:alpha val="43137"/>
                    </a:srgbClr>
                  </a:outerShdw>
                </a:effectLst>
              </a:rPr>
              <a:t>Macrocell </a:t>
            </a:r>
            <a:r>
              <a:rPr lang="en-IN" sz="3200" b="1" smtClean="0">
                <a:solidFill>
                  <a:schemeClr val="tx1">
                    <a:lumMod val="75000"/>
                    <a:lumOff val="25000"/>
                  </a:schemeClr>
                </a:solidFill>
                <a:effectLst>
                  <a:outerShdw blurRad="38100" dist="38100" dir="2700000" algn="tl">
                    <a:srgbClr val="000000">
                      <a:alpha val="43137"/>
                    </a:srgbClr>
                  </a:outerShdw>
                </a:effectLst>
              </a:rPr>
              <a:t>Pool</a:t>
            </a:r>
          </a:p>
          <a:p>
            <a:pPr>
              <a:buFont typeface="Wingdings" pitchFamily="2" charset="2"/>
              <a:buChar char="Ø"/>
            </a:pPr>
            <a:r>
              <a:rPr lang="en-IN" sz="2400"/>
              <a:t>The 3D macrocell pool is packed with the corresponding brick’s macrocell at particular brick id B</a:t>
            </a:r>
            <a:r>
              <a:rPr lang="en-IN" sz="2400" baseline="-25000"/>
              <a:t>ID</a:t>
            </a:r>
            <a:endParaRPr lang="en-IN" sz="2400" b="1" smtClean="0">
              <a:solidFill>
                <a:schemeClr val="tx1">
                  <a:lumMod val="75000"/>
                  <a:lumOff val="25000"/>
                </a:schemeClr>
              </a:solidFill>
            </a:endParaRPr>
          </a:p>
          <a:p>
            <a:pPr>
              <a:buFont typeface="Wingdings" pitchFamily="2" charset="2"/>
              <a:buChar char="Ø"/>
            </a:pPr>
            <a:endParaRPr lang="en-US" sz="2400">
              <a:solidFill>
                <a:schemeClr val="tx1">
                  <a:lumMod val="75000"/>
                  <a:lumOff val="25000"/>
                </a:schemeClr>
              </a:solidFill>
            </a:endParaRPr>
          </a:p>
          <a:p>
            <a:pPr lvl="0">
              <a:buFont typeface="Wingdings" pitchFamily="2" charset="2"/>
              <a:buChar char="§"/>
            </a:pPr>
            <a:endParaRPr lang="en-IN" sz="2400" b="1" smtClean="0">
              <a:solidFill>
                <a:schemeClr val="tx1">
                  <a:lumMod val="75000"/>
                  <a:lumOff val="25000"/>
                </a:schemeClr>
              </a:solidFill>
            </a:endParaRPr>
          </a:p>
        </p:txBody>
      </p:sp>
    </p:spTree>
    <p:extLst>
      <p:ext uri="{BB962C8B-B14F-4D97-AF65-F5344CB8AC3E}">
        <p14:creationId xmlns:p14="http://schemas.microsoft.com/office/powerpoint/2010/main" val="402180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1143000"/>
          </a:xfrm>
        </p:spPr>
        <p:txBody>
          <a:bodyPr>
            <a:normAutofit fontScale="90000"/>
          </a:bodyPr>
          <a:lstStyle/>
          <a:p>
            <a:r>
              <a:rPr lang="en-IN" b="1" u="sng">
                <a:solidFill>
                  <a:schemeClr val="tx2">
                    <a:lumMod val="50000"/>
                  </a:schemeClr>
                </a:solidFill>
                <a:effectLst>
                  <a:outerShdw blurRad="38100" dist="38100" dir="2700000" algn="tl">
                    <a:srgbClr val="000000">
                      <a:alpha val="43137"/>
                    </a:srgbClr>
                  </a:outerShdw>
                </a:effectLst>
              </a:rPr>
              <a:t>Proxy-Geometry</a:t>
            </a:r>
            <a:r>
              <a:rPr lang="en-IN" b="1" u="sng">
                <a:solidFill>
                  <a:schemeClr val="tx2">
                    <a:lumMod val="50000"/>
                  </a:schemeClr>
                </a:solidFill>
              </a:rPr>
              <a:t> </a:t>
            </a:r>
            <a:r>
              <a:rPr lang="en-IN" b="1" u="sng">
                <a:solidFill>
                  <a:schemeClr val="tx2">
                    <a:lumMod val="50000"/>
                  </a:schemeClr>
                </a:solidFill>
                <a:effectLst>
                  <a:outerShdw blurRad="38100" dist="38100" dir="2700000" algn="tl">
                    <a:srgbClr val="000000">
                      <a:alpha val="43137"/>
                    </a:srgbClr>
                  </a:outerShdw>
                </a:effectLst>
              </a:rPr>
              <a:t>Rasterization</a:t>
            </a:r>
            <a:endParaRPr lang="en-US" u="sng">
              <a:solidFill>
                <a:schemeClr val="tx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mtClean="0"/>
              <a:t> </a:t>
            </a:r>
            <a:r>
              <a:rPr lang="en-IN" sz="2400" smtClean="0"/>
              <a:t>Proxy </a:t>
            </a:r>
            <a:r>
              <a:rPr lang="en-IN" sz="2400"/>
              <a:t>geometries of the whole working set of bricks is </a:t>
            </a:r>
            <a:r>
              <a:rPr lang="en-IN" sz="2400" smtClean="0"/>
              <a:t> rasterized </a:t>
            </a:r>
            <a:r>
              <a:rPr lang="en-IN" sz="2400"/>
              <a:t>in the first pass and capture all bricks that a ray penetrates into a per-pixel list</a:t>
            </a:r>
            <a:r>
              <a:rPr lang="en-US" sz="2400" smtClean="0"/>
              <a:t>. </a:t>
            </a:r>
          </a:p>
          <a:p>
            <a:pPr>
              <a:buFont typeface="Wingdings" pitchFamily="2" charset="2"/>
              <a:buChar char="Ø"/>
            </a:pPr>
            <a:r>
              <a:rPr lang="en-IN" sz="2400" smtClean="0"/>
              <a:t> In </a:t>
            </a:r>
            <a:r>
              <a:rPr lang="en-IN" sz="2400"/>
              <a:t>second pass, we rasterize all non-empty macrocell (of all bricks) and refine per-pixel list in which each element will contain a ray-segment corresponding to the brick that the ray </a:t>
            </a:r>
            <a:r>
              <a:rPr lang="en-IN" sz="2400" smtClean="0"/>
              <a:t>penetrate.</a:t>
            </a:r>
          </a:p>
          <a:p>
            <a:pPr>
              <a:buFont typeface="Wingdings" pitchFamily="2" charset="2"/>
              <a:buChar char="Ø"/>
            </a:pPr>
            <a:r>
              <a:rPr lang="en-IN" sz="2400" smtClean="0"/>
              <a:t> This </a:t>
            </a:r>
            <a:r>
              <a:rPr lang="en-IN" sz="2400"/>
              <a:t>results in skipping of empty spaces of </a:t>
            </a:r>
            <a:r>
              <a:rPr lang="en-IN" sz="2400" smtClean="0"/>
              <a:t>macrocell and gives </a:t>
            </a:r>
            <a:r>
              <a:rPr lang="en-IN" sz="2400"/>
              <a:t>detailed process for the 2</a:t>
            </a:r>
            <a:r>
              <a:rPr lang="en-IN" sz="2400" baseline="30000"/>
              <a:t>nd</a:t>
            </a:r>
            <a:r>
              <a:rPr lang="en-IN" sz="2400"/>
              <a:t> pass i.e. traversing the </a:t>
            </a:r>
            <a:r>
              <a:rPr lang="en-IN" sz="2400" smtClean="0"/>
              <a:t>macrocells.</a:t>
            </a:r>
            <a:endParaRPr lang="en-US" sz="2400"/>
          </a:p>
          <a:p>
            <a:endParaRPr lang="en-US"/>
          </a:p>
        </p:txBody>
      </p:sp>
    </p:spTree>
    <p:extLst>
      <p:ext uri="{BB962C8B-B14F-4D97-AF65-F5344CB8AC3E}">
        <p14:creationId xmlns:p14="http://schemas.microsoft.com/office/powerpoint/2010/main" val="2201400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2">
                    <a:lumMod val="50000"/>
                  </a:schemeClr>
                </a:solidFill>
                <a:effectLst>
                  <a:outerShdw blurRad="38100" dist="38100" dir="2700000" algn="tl">
                    <a:srgbClr val="000000">
                      <a:alpha val="43137"/>
                    </a:srgbClr>
                  </a:outerShdw>
                </a:effectLst>
              </a:rPr>
              <a:t>Introduction</a:t>
            </a:r>
            <a:endParaRPr lang="en-IN" b="1" u="sng" dirty="0">
              <a:solidFill>
                <a:schemeClr val="tx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800" b="1" dirty="0" smtClean="0">
                <a:effectLst>
                  <a:outerShdw blurRad="38100" dist="38100" dir="2700000" algn="tl">
                    <a:srgbClr val="000000">
                      <a:alpha val="43137"/>
                    </a:srgbClr>
                  </a:outerShdw>
                </a:effectLst>
              </a:rPr>
              <a:t>Volume</a:t>
            </a:r>
            <a:r>
              <a:rPr lang="en-US" sz="2800" b="1" dirty="0" smtClean="0"/>
              <a:t> </a:t>
            </a:r>
            <a:r>
              <a:rPr lang="en-US" sz="2800" b="1" dirty="0" smtClean="0">
                <a:effectLst>
                  <a:outerShdw blurRad="38100" dist="38100" dir="2700000" algn="tl">
                    <a:srgbClr val="000000">
                      <a:alpha val="43137"/>
                    </a:srgbClr>
                  </a:outerShdw>
                </a:effectLst>
              </a:rPr>
              <a:t>Visualization</a:t>
            </a:r>
            <a:r>
              <a:rPr lang="en-US" sz="2800" b="1" dirty="0" smtClean="0"/>
              <a:t> </a:t>
            </a:r>
            <a:r>
              <a:rPr lang="en-US" sz="2800" b="1" dirty="0"/>
              <a:t>: </a:t>
            </a:r>
            <a:r>
              <a:rPr lang="en-IN" sz="2800" dirty="0"/>
              <a:t> is a set of techniques used to display a 2D projection of a </a:t>
            </a:r>
            <a:r>
              <a:rPr lang="en-IN" sz="2800" dirty="0" smtClean="0"/>
              <a:t>3D discretely</a:t>
            </a:r>
            <a:r>
              <a:rPr lang="en-IN" sz="2800" dirty="0"/>
              <a:t> </a:t>
            </a:r>
            <a:r>
              <a:rPr lang="en-IN" sz="2800" dirty="0" smtClean="0"/>
              <a:t>sampled data sets, </a:t>
            </a:r>
            <a:r>
              <a:rPr lang="en-IN" sz="2800" dirty="0"/>
              <a:t>typically a 3D scalar field.</a:t>
            </a:r>
            <a:endParaRPr lang="en-US" sz="2800" dirty="0" smtClean="0"/>
          </a:p>
          <a:p>
            <a:pPr algn="just">
              <a:buClrTx/>
              <a:buFont typeface="Wingdings" panose="05000000000000000000" pitchFamily="2" charset="2"/>
              <a:buChar char="Ø"/>
            </a:pPr>
            <a:endParaRPr lang="en-US" sz="2800" dirty="0"/>
          </a:p>
          <a:p>
            <a:pPr algn="just">
              <a:buClrTx/>
              <a:buFont typeface="Wingdings" panose="05000000000000000000" pitchFamily="2" charset="2"/>
              <a:buChar char="Ø"/>
            </a:pPr>
            <a:r>
              <a:rPr lang="en-US" sz="2800" dirty="0" smtClean="0"/>
              <a:t>To </a:t>
            </a:r>
            <a:r>
              <a:rPr lang="en-US" sz="2800" dirty="0"/>
              <a:t>deal with the ever-increasing </a:t>
            </a:r>
            <a:r>
              <a:rPr lang="en-US" sz="2800" b="1" dirty="0">
                <a:effectLst>
                  <a:outerShdw blurRad="38100" dist="38100" dir="2700000" algn="tl">
                    <a:srgbClr val="000000">
                      <a:alpha val="43137"/>
                    </a:srgbClr>
                  </a:outerShdw>
                </a:effectLst>
              </a:rPr>
              <a:t>resolution and size</a:t>
            </a:r>
            <a:r>
              <a:rPr lang="en-US" sz="2800" b="1" dirty="0"/>
              <a:t> </a:t>
            </a:r>
            <a:r>
              <a:rPr lang="en-US" sz="2800" dirty="0"/>
              <a:t>of volume data , it is crucial to </a:t>
            </a:r>
            <a:r>
              <a:rPr lang="en-US" sz="2800" dirty="0" smtClean="0"/>
              <a:t>use</a:t>
            </a:r>
          </a:p>
          <a:p>
            <a:pPr marL="114300" indent="0" algn="just">
              <a:buNone/>
            </a:pPr>
            <a:r>
              <a:rPr lang="en-US" sz="2800" dirty="0" smtClean="0"/>
              <a:t>   1. </a:t>
            </a:r>
            <a:r>
              <a:rPr lang="en-US" sz="2800" b="1" dirty="0" smtClean="0">
                <a:effectLst>
                  <a:outerShdw blurRad="38100" dist="38100" dir="2700000" algn="tl">
                    <a:srgbClr val="000000">
                      <a:alpha val="43137"/>
                    </a:srgbClr>
                  </a:outerShdw>
                </a:effectLst>
              </a:rPr>
              <a:t>Highly </a:t>
            </a:r>
            <a:r>
              <a:rPr lang="en-US" sz="2800" b="1" dirty="0">
                <a:effectLst>
                  <a:outerShdw blurRad="38100" dist="38100" dir="2700000" algn="tl">
                    <a:srgbClr val="000000">
                      <a:alpha val="43137"/>
                    </a:srgbClr>
                  </a:outerShdw>
                </a:effectLst>
              </a:rPr>
              <a:t>scalable </a:t>
            </a:r>
            <a:r>
              <a:rPr lang="en-US" sz="2800" dirty="0"/>
              <a:t>visualization </a:t>
            </a:r>
            <a:r>
              <a:rPr lang="en-US" sz="2800" dirty="0" smtClean="0"/>
              <a:t>algorithms</a:t>
            </a:r>
          </a:p>
          <a:p>
            <a:pPr marL="114300" indent="0" algn="just">
              <a:buNone/>
            </a:pPr>
            <a:r>
              <a:rPr lang="en-US" sz="2800" dirty="0"/>
              <a:t> </a:t>
            </a:r>
            <a:r>
              <a:rPr lang="en-US" sz="2800" dirty="0" smtClean="0"/>
              <a:t>  2. </a:t>
            </a:r>
            <a:r>
              <a:rPr lang="en-US" sz="2800" b="1" dirty="0" smtClean="0">
                <a:effectLst>
                  <a:outerShdw blurRad="38100" dist="38100" dir="2700000" algn="tl">
                    <a:srgbClr val="000000">
                      <a:alpha val="43137"/>
                    </a:srgbClr>
                  </a:outerShdw>
                </a:effectLst>
              </a:rPr>
              <a:t>Highly Intractable</a:t>
            </a:r>
            <a:r>
              <a:rPr lang="en-US" sz="2800" dirty="0" smtClean="0"/>
              <a:t> on screen</a:t>
            </a:r>
            <a:endParaRPr lang="en-IN" sz="2800" dirty="0"/>
          </a:p>
        </p:txBody>
      </p:sp>
    </p:spTree>
    <p:extLst>
      <p:ext uri="{BB962C8B-B14F-4D97-AF65-F5344CB8AC3E}">
        <p14:creationId xmlns:p14="http://schemas.microsoft.com/office/powerpoint/2010/main" val="753103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685800"/>
            <a:ext cx="3733800" cy="5181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81000"/>
            <a:ext cx="3829050" cy="5105400"/>
          </a:xfrm>
          <a:prstGeom prst="rect">
            <a:avLst/>
          </a:prstGeom>
        </p:spPr>
      </p:pic>
      <p:sp>
        <p:nvSpPr>
          <p:cNvPr id="6" name="Rectangle 5"/>
          <p:cNvSpPr/>
          <p:nvPr/>
        </p:nvSpPr>
        <p:spPr>
          <a:xfrm>
            <a:off x="685800" y="5943600"/>
            <a:ext cx="4572000" cy="646331"/>
          </a:xfrm>
          <a:prstGeom prst="rect">
            <a:avLst/>
          </a:prstGeom>
        </p:spPr>
        <p:txBody>
          <a:bodyPr>
            <a:spAutoFit/>
          </a:bodyPr>
          <a:lstStyle/>
          <a:p>
            <a:r>
              <a:rPr lang="en-US" b="1"/>
              <a:t>Comparison between 2 pass </a:t>
            </a:r>
            <a:r>
              <a:rPr lang="en-US" b="1" err="1"/>
              <a:t>rasterization</a:t>
            </a:r>
            <a:r>
              <a:rPr lang="en-US" b="1"/>
              <a:t> </a:t>
            </a:r>
          </a:p>
          <a:p>
            <a:r>
              <a:rPr lang="en-US" b="1"/>
              <a:t>Process and normal method</a:t>
            </a:r>
          </a:p>
        </p:txBody>
      </p:sp>
      <p:sp>
        <p:nvSpPr>
          <p:cNvPr id="7" name="Rectangle 6"/>
          <p:cNvSpPr/>
          <p:nvPr/>
        </p:nvSpPr>
        <p:spPr>
          <a:xfrm>
            <a:off x="5742709" y="5846432"/>
            <a:ext cx="3240000" cy="369332"/>
          </a:xfrm>
          <a:prstGeom prst="rect">
            <a:avLst/>
          </a:prstGeom>
        </p:spPr>
        <p:txBody>
          <a:bodyPr wrap="square">
            <a:spAutoFit/>
          </a:bodyPr>
          <a:lstStyle/>
          <a:p>
            <a:r>
              <a:rPr lang="en-US" b="1"/>
              <a:t>Flowchart of </a:t>
            </a:r>
            <a:r>
              <a:rPr lang="en-US" b="1" err="1"/>
              <a:t>rasterization</a:t>
            </a:r>
            <a:endParaRPr lang="en-US"/>
          </a:p>
        </p:txBody>
      </p:sp>
    </p:spTree>
    <p:extLst>
      <p:ext uri="{BB962C8B-B14F-4D97-AF65-F5344CB8AC3E}">
        <p14:creationId xmlns:p14="http://schemas.microsoft.com/office/powerpoint/2010/main" val="2186244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325562"/>
          </a:xfrm>
        </p:spPr>
        <p:txBody>
          <a:bodyPr>
            <a:normAutofit fontScale="90000"/>
          </a:bodyPr>
          <a:lstStyle/>
          <a:p>
            <a:r>
              <a:rPr lang="en-US" b="1" u="sng" err="1">
                <a:solidFill>
                  <a:schemeClr val="tx2">
                    <a:lumMod val="50000"/>
                  </a:schemeClr>
                </a:solidFill>
                <a:effectLst>
                  <a:outerShdw blurRad="38100" dist="38100" dir="2700000" algn="tl">
                    <a:srgbClr val="000000">
                      <a:alpha val="43137"/>
                    </a:srgbClr>
                  </a:outerShdw>
                </a:effectLst>
              </a:rPr>
              <a:t>Raycasting</a:t>
            </a:r>
            <a:r>
              <a:rPr lang="en-US" u="sng">
                <a:solidFill>
                  <a:schemeClr val="tx2">
                    <a:lumMod val="50000"/>
                  </a:schemeClr>
                </a:solidFill>
              </a:rPr>
              <a:t/>
            </a:r>
            <a:br>
              <a:rPr lang="en-US" u="sng">
                <a:solidFill>
                  <a:schemeClr val="tx2">
                    <a:lumMod val="50000"/>
                  </a:schemeClr>
                </a:solidFill>
              </a:rPr>
            </a:br>
            <a:endParaRPr lang="en-US" u="sng">
              <a:solidFill>
                <a:schemeClr val="tx2">
                  <a:lumMod val="50000"/>
                </a:schemeClr>
              </a:solidFill>
            </a:endParaRPr>
          </a:p>
        </p:txBody>
      </p:sp>
      <p:sp>
        <p:nvSpPr>
          <p:cNvPr id="3" name="Content Placeholder 2"/>
          <p:cNvSpPr>
            <a:spLocks noGrp="1"/>
          </p:cNvSpPr>
          <p:nvPr>
            <p:ph idx="1"/>
          </p:nvPr>
        </p:nvSpPr>
        <p:spPr>
          <a:xfrm>
            <a:off x="457200" y="1600200"/>
            <a:ext cx="7620000" cy="5105400"/>
          </a:xfrm>
        </p:spPr>
        <p:txBody>
          <a:bodyPr>
            <a:normAutofit/>
          </a:bodyPr>
          <a:lstStyle/>
          <a:p>
            <a:pPr>
              <a:buFont typeface="Wingdings" pitchFamily="2" charset="2"/>
              <a:buChar char="Ø"/>
            </a:pPr>
            <a:r>
              <a:rPr lang="en-IN" smtClean="0"/>
              <a:t> </a:t>
            </a:r>
            <a:r>
              <a:rPr lang="en-IN" sz="2400" smtClean="0"/>
              <a:t>A </a:t>
            </a:r>
            <a:r>
              <a:rPr lang="en-IN" sz="2400"/>
              <a:t>ray is generated for each desired image </a:t>
            </a:r>
            <a:r>
              <a:rPr lang="en-IN" sz="2400" smtClean="0"/>
              <a:t>pixel.</a:t>
            </a:r>
          </a:p>
          <a:p>
            <a:pPr>
              <a:buFont typeface="Wingdings" pitchFamily="2" charset="2"/>
              <a:buChar char="Ø"/>
            </a:pPr>
            <a:r>
              <a:rPr lang="en-IN" sz="2400" smtClean="0"/>
              <a:t> Using </a:t>
            </a:r>
            <a:r>
              <a:rPr lang="en-IN" sz="2400"/>
              <a:t>a simple camera model, the ray starts at the centre of projection of the camera (usually the eye point) and passes through the image pixel on the imaginary image plane floating in between the camera and the volume to be </a:t>
            </a:r>
            <a:r>
              <a:rPr lang="en-IN" sz="2400" smtClean="0"/>
              <a:t>rendered.</a:t>
            </a:r>
          </a:p>
          <a:p>
            <a:pPr>
              <a:buFont typeface="Wingdings" pitchFamily="2" charset="2"/>
              <a:buChar char="Ø"/>
            </a:pPr>
            <a:r>
              <a:rPr lang="en-IN" sz="2400" smtClean="0"/>
              <a:t> In </a:t>
            </a:r>
            <a:r>
              <a:rPr lang="en-IN" sz="2400"/>
              <a:t>the raycasting pass, depth interval is defined by the two end points of a ray-segment that performs the GPU raycasting for the corresponding brick.</a:t>
            </a:r>
            <a:endParaRPr lang="en-US" sz="2400"/>
          </a:p>
          <a:p>
            <a:pPr>
              <a:buFont typeface="Wingdings" pitchFamily="2" charset="2"/>
              <a:buChar char="Ø"/>
            </a:pPr>
            <a:endParaRPr lang="en-US" sz="2400"/>
          </a:p>
        </p:txBody>
      </p:sp>
    </p:spTree>
    <p:extLst>
      <p:ext uri="{BB962C8B-B14F-4D97-AF65-F5344CB8AC3E}">
        <p14:creationId xmlns:p14="http://schemas.microsoft.com/office/powerpoint/2010/main" val="3232656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solidFill>
                  <a:schemeClr val="tx1"/>
                </a:solidFill>
                <a:effectLst>
                  <a:outerShdw blurRad="38100" dist="38100" dir="2700000" algn="tl">
                    <a:srgbClr val="000000">
                      <a:alpha val="43137"/>
                    </a:srgbClr>
                  </a:outerShdw>
                </a:effectLst>
              </a:rPr>
              <a:t>About  the  </a:t>
            </a:r>
            <a:r>
              <a:rPr lang="en-US" sz="4000" b="1" u="sng" dirty="0" err="1">
                <a:solidFill>
                  <a:schemeClr val="tx1"/>
                </a:solidFill>
                <a:effectLst>
                  <a:outerShdw blurRad="38100" dist="38100" dir="2700000" algn="tl">
                    <a:srgbClr val="000000">
                      <a:alpha val="43137"/>
                    </a:srgbClr>
                  </a:outerShdw>
                </a:effectLst>
              </a:rPr>
              <a:t>DataSet</a:t>
            </a:r>
            <a:endParaRPr lang="en-IN" sz="4000"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Clr>
                <a:schemeClr val="tx1"/>
              </a:buClr>
              <a:buFont typeface="Wingdings" panose="05000000000000000000" pitchFamily="2" charset="2"/>
              <a:buChar char="Ø"/>
            </a:pPr>
            <a:r>
              <a:rPr lang="en-US" sz="2800" dirty="0"/>
              <a:t>The Visual Human male dataset from the National Library of Medicine(NLM) is used for experimentation. </a:t>
            </a:r>
          </a:p>
          <a:p>
            <a:pPr>
              <a:buClr>
                <a:schemeClr val="tx1"/>
              </a:buClr>
              <a:buFont typeface="Wingdings" panose="05000000000000000000" pitchFamily="2" charset="2"/>
              <a:buChar char="Ø"/>
            </a:pPr>
            <a:r>
              <a:rPr lang="en-US" sz="2800" dirty="0"/>
              <a:t>It is a 3.15GB .RAW file.</a:t>
            </a:r>
          </a:p>
          <a:p>
            <a:pPr>
              <a:buClr>
                <a:schemeClr val="tx1"/>
              </a:buClr>
              <a:buFont typeface="Wingdings" panose="05000000000000000000" pitchFamily="2" charset="2"/>
              <a:buChar char="Ø"/>
            </a:pPr>
            <a:r>
              <a:rPr lang="en-US" sz="2800" dirty="0"/>
              <a:t> The data is made up of a </a:t>
            </a:r>
            <a:r>
              <a:rPr lang="en-US" sz="2800"/>
              <a:t>stack </a:t>
            </a:r>
            <a:r>
              <a:rPr lang="en-US" sz="2800" smtClean="0"/>
              <a:t>of  </a:t>
            </a:r>
            <a:r>
              <a:rPr lang="en-US" sz="2800" dirty="0"/>
              <a:t>images of resolution </a:t>
            </a:r>
          </a:p>
          <a:p>
            <a:pPr>
              <a:buClr>
                <a:schemeClr val="tx1"/>
              </a:buClr>
              <a:buFont typeface="Wingdings" panose="05000000000000000000" pitchFamily="2" charset="2"/>
              <a:buChar char="Ø"/>
            </a:pPr>
            <a:r>
              <a:rPr lang="en-US" sz="2800" dirty="0"/>
              <a:t> </a:t>
            </a:r>
            <a:r>
              <a:rPr lang="en-US" sz="2800" dirty="0" smtClean="0"/>
              <a:t>1760 </a:t>
            </a:r>
            <a:r>
              <a:rPr lang="en-US" sz="2800" dirty="0"/>
              <a:t>X 1024.</a:t>
            </a:r>
          </a:p>
          <a:p>
            <a:pPr>
              <a:buClr>
                <a:schemeClr val="tx1"/>
              </a:buClr>
              <a:buFont typeface="Wingdings" panose="05000000000000000000" pitchFamily="2" charset="2"/>
              <a:buChar char="Ø"/>
            </a:pPr>
            <a:r>
              <a:rPr lang="en-US" sz="2800" dirty="0"/>
              <a:t> The stack consists of 1878 slices. Each slice represents the body cut horizontally.</a:t>
            </a:r>
          </a:p>
        </p:txBody>
      </p:sp>
    </p:spTree>
    <p:extLst>
      <p:ext uri="{BB962C8B-B14F-4D97-AF65-F5344CB8AC3E}">
        <p14:creationId xmlns:p14="http://schemas.microsoft.com/office/powerpoint/2010/main" val="2092009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96200" cy="1752600"/>
          </a:xfrm>
        </p:spPr>
        <p:txBody>
          <a:bodyPr>
            <a:noAutofit/>
          </a:bodyPr>
          <a:lstStyle/>
          <a:p>
            <a:pPr lvl="0"/>
            <a:r>
              <a:rPr lang="en-US" sz="4000" b="1" u="sng">
                <a:solidFill>
                  <a:schemeClr val="tx2">
                    <a:lumMod val="50000"/>
                  </a:schemeClr>
                </a:solidFill>
                <a:effectLst>
                  <a:outerShdw blurRad="38100" dist="38100" dir="2700000" algn="tl">
                    <a:srgbClr val="000000">
                      <a:alpha val="43137"/>
                    </a:srgbClr>
                  </a:outerShdw>
                </a:effectLst>
              </a:rPr>
              <a:t>Hardware and Software requirements </a:t>
            </a:r>
            <a:r>
              <a:rPr lang="en-US" sz="4400" u="sng">
                <a:effectLst>
                  <a:outerShdw blurRad="38100" dist="38100" dir="2700000" algn="tl">
                    <a:srgbClr val="000000">
                      <a:alpha val="43137"/>
                    </a:srgbClr>
                  </a:outerShdw>
                </a:effectLst>
              </a:rPr>
              <a:t/>
            </a:r>
            <a:br>
              <a:rPr lang="en-US" sz="4400" u="sng">
                <a:effectLst>
                  <a:outerShdw blurRad="38100" dist="38100" dir="2700000" algn="tl">
                    <a:srgbClr val="000000">
                      <a:alpha val="43137"/>
                    </a:srgbClr>
                  </a:outerShdw>
                </a:effectLst>
              </a:rPr>
            </a:br>
            <a:endParaRPr lang="en-US" sz="4400" u="sng">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2036618"/>
            <a:ext cx="7620000" cy="4800600"/>
          </a:xfrm>
        </p:spPr>
        <p:txBody>
          <a:bodyPr>
            <a:normAutofit/>
          </a:bodyPr>
          <a:lstStyle/>
          <a:p>
            <a:pPr lvl="1">
              <a:buClr>
                <a:schemeClr val="tx1">
                  <a:lumMod val="75000"/>
                  <a:lumOff val="25000"/>
                </a:schemeClr>
              </a:buClr>
              <a:buFont typeface="Wingdings" pitchFamily="2" charset="2"/>
              <a:buChar char="q"/>
            </a:pPr>
            <a:r>
              <a:rPr lang="en-US" b="1" smtClean="0">
                <a:effectLst>
                  <a:outerShdw blurRad="38100" dist="38100" dir="2700000" algn="tl">
                    <a:srgbClr val="000000">
                      <a:alpha val="43137"/>
                    </a:srgbClr>
                  </a:outerShdw>
                </a:effectLst>
              </a:rPr>
              <a:t> </a:t>
            </a:r>
            <a:r>
              <a:rPr lang="en-US" sz="3000" b="1" smtClean="0">
                <a:effectLst>
                  <a:outerShdw blurRad="38100" dist="38100" dir="2700000" algn="tl">
                    <a:srgbClr val="000000">
                      <a:alpha val="43137"/>
                    </a:srgbClr>
                  </a:outerShdw>
                </a:effectLst>
              </a:rPr>
              <a:t>Software </a:t>
            </a:r>
            <a:r>
              <a:rPr lang="en-US" sz="3000" b="1">
                <a:effectLst>
                  <a:outerShdw blurRad="38100" dist="38100" dir="2700000" algn="tl">
                    <a:srgbClr val="000000">
                      <a:alpha val="43137"/>
                    </a:srgbClr>
                  </a:outerShdw>
                </a:effectLst>
              </a:rPr>
              <a:t>Requirements</a:t>
            </a:r>
            <a:endParaRPr lang="en-US" sz="3000">
              <a:effectLst>
                <a:outerShdw blurRad="38100" dist="38100" dir="2700000" algn="tl">
                  <a:srgbClr val="000000">
                    <a:alpha val="43137"/>
                  </a:srgbClr>
                </a:outerShdw>
              </a:effectLst>
            </a:endParaRPr>
          </a:p>
          <a:p>
            <a:pPr lvl="2"/>
            <a:r>
              <a:rPr lang="en-US" sz="2800"/>
              <a:t>CUDA enabled system</a:t>
            </a:r>
          </a:p>
          <a:p>
            <a:pPr lvl="2"/>
            <a:r>
              <a:rPr lang="en-US" sz="2800"/>
              <a:t>OpenGL</a:t>
            </a:r>
          </a:p>
          <a:p>
            <a:pPr lvl="2"/>
            <a:r>
              <a:rPr lang="en-US" sz="2800" smtClean="0"/>
              <a:t>Visual </a:t>
            </a:r>
            <a:r>
              <a:rPr lang="en-US" sz="2800"/>
              <a:t>Studio (8+)</a:t>
            </a:r>
          </a:p>
          <a:p>
            <a:pPr lvl="2"/>
            <a:r>
              <a:rPr lang="en-US" sz="2800"/>
              <a:t>NLM Human Body (Male) 3.15 GB Dataset</a:t>
            </a:r>
          </a:p>
          <a:p>
            <a:pPr marL="0" indent="0">
              <a:buNone/>
            </a:pPr>
            <a:endParaRPr lang="en-US" sz="2800"/>
          </a:p>
          <a:p>
            <a:pPr marL="0" indent="0">
              <a:buNone/>
            </a:pPr>
            <a:r>
              <a:rPr lang="en-US"/>
              <a:t> </a:t>
            </a:r>
            <a:endParaRPr lang="en-US" sz="2800"/>
          </a:p>
          <a:p>
            <a:pPr marL="0" indent="0">
              <a:buNone/>
            </a:pPr>
            <a:r>
              <a:rPr lang="en-US"/>
              <a:t> </a:t>
            </a:r>
            <a:endParaRPr lang="en-US" sz="2800"/>
          </a:p>
          <a:p>
            <a:endParaRPr lang="en-US"/>
          </a:p>
        </p:txBody>
      </p:sp>
    </p:spTree>
    <p:extLst>
      <p:ext uri="{BB962C8B-B14F-4D97-AF65-F5344CB8AC3E}">
        <p14:creationId xmlns:p14="http://schemas.microsoft.com/office/powerpoint/2010/main" val="1410112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pPr marL="457200" lvl="1" indent="-457200" algn="l" rtl="0">
              <a:spcBef>
                <a:spcPct val="0"/>
              </a:spcBef>
              <a:buFont typeface="Wingdings" pitchFamily="2" charset="2"/>
              <a:buChar char="q"/>
            </a:pPr>
            <a:r>
              <a:rPr lang="en-US" sz="3000" b="1" smtClean="0">
                <a:effectLst>
                  <a:outerShdw blurRad="38100" dist="38100" dir="2700000" algn="tl">
                    <a:srgbClr val="000000">
                      <a:alpha val="43137"/>
                    </a:srgbClr>
                  </a:outerShdw>
                </a:effectLst>
              </a:rPr>
              <a:t>Hardware Requirements</a:t>
            </a:r>
            <a:r>
              <a:rPr lang="en-US" sz="3000" smtClean="0">
                <a:effectLst>
                  <a:outerShdw blurRad="38100" dist="38100" dir="2700000" algn="tl">
                    <a:srgbClr val="000000">
                      <a:alpha val="43137"/>
                    </a:srgbClr>
                  </a:outerShdw>
                </a:effectLst>
              </a:rPr>
              <a:t/>
            </a:r>
            <a:br>
              <a:rPr lang="en-US" sz="3000" smtClean="0">
                <a:effectLst>
                  <a:outerShdw blurRad="38100" dist="38100" dir="2700000" algn="tl">
                    <a:srgbClr val="000000">
                      <a:alpha val="43137"/>
                    </a:srgbClr>
                  </a:outerShdw>
                </a:effectLst>
              </a:rPr>
            </a:br>
            <a:endParaRPr lang="en-US" sz="30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76189152"/>
              </p:ext>
            </p:extLst>
          </p:nvPr>
        </p:nvGraphicFramePr>
        <p:xfrm>
          <a:off x="762000" y="1676400"/>
          <a:ext cx="6858148" cy="2699004"/>
        </p:xfrm>
        <a:graphic>
          <a:graphicData uri="http://schemas.openxmlformats.org/drawingml/2006/table">
            <a:tbl>
              <a:tblPr firstRow="1" firstCol="1" bandRow="1">
                <a:tableStyleId>{46F890A9-2807-4EBB-B81D-B2AA78EC7F39}</a:tableStyleId>
              </a:tblPr>
              <a:tblGrid>
                <a:gridCol w="3527048"/>
                <a:gridCol w="3331100"/>
              </a:tblGrid>
              <a:tr h="368046">
                <a:tc gridSpan="2">
                  <a:txBody>
                    <a:bodyPr/>
                    <a:lstStyle/>
                    <a:p>
                      <a:pPr marL="0" marR="0" algn="ctr">
                        <a:lnSpc>
                          <a:spcPct val="115000"/>
                        </a:lnSpc>
                        <a:spcBef>
                          <a:spcPts val="0"/>
                        </a:spcBef>
                        <a:spcAft>
                          <a:spcPts val="0"/>
                        </a:spcAft>
                      </a:pPr>
                      <a:r>
                        <a:rPr lang="en-US" sz="2100">
                          <a:effectLst/>
                        </a:rPr>
                        <a:t>SPECIFICATIONS</a:t>
                      </a:r>
                      <a:endParaRPr lang="en-US" sz="1900">
                        <a:effectLst/>
                        <a:latin typeface="Calibri"/>
                        <a:ea typeface="Calibri"/>
                        <a:cs typeface="Times New Roman"/>
                      </a:endParaRPr>
                    </a:p>
                  </a:txBody>
                  <a:tcPr marL="117568" marR="117568" marT="0" marB="0"/>
                </a:tc>
                <a:tc hMerge="1">
                  <a:txBody>
                    <a:bodyPr/>
                    <a:lstStyle/>
                    <a:p>
                      <a:endParaRPr lang="en-US"/>
                    </a:p>
                  </a:txBody>
                  <a:tcPr/>
                </a:tc>
              </a:tr>
              <a:tr h="311120">
                <a:tc>
                  <a:txBody>
                    <a:bodyPr/>
                    <a:lstStyle/>
                    <a:p>
                      <a:pPr marL="0" marR="0" algn="r">
                        <a:lnSpc>
                          <a:spcPct val="115000"/>
                        </a:lnSpc>
                        <a:spcBef>
                          <a:spcPts val="0"/>
                        </a:spcBef>
                        <a:spcAft>
                          <a:spcPts val="0"/>
                        </a:spcAft>
                      </a:pPr>
                      <a:r>
                        <a:rPr lang="en-US" sz="1900">
                          <a:effectLst/>
                        </a:rPr>
                        <a:t>GPU processor</a:t>
                      </a:r>
                      <a:endParaRPr lang="en-US" sz="1900">
                        <a:effectLst/>
                        <a:latin typeface="Calibri"/>
                        <a:ea typeface="Calibri"/>
                        <a:cs typeface="Times New Roman"/>
                      </a:endParaRPr>
                    </a:p>
                  </a:txBody>
                  <a:tcPr marL="117568" marR="117568" marT="0" marB="0"/>
                </a:tc>
                <a:tc>
                  <a:txBody>
                    <a:bodyPr/>
                    <a:lstStyle/>
                    <a:p>
                      <a:pPr marL="0" marR="0">
                        <a:lnSpc>
                          <a:spcPct val="115000"/>
                        </a:lnSpc>
                        <a:spcBef>
                          <a:spcPts val="0"/>
                        </a:spcBef>
                        <a:spcAft>
                          <a:spcPts val="0"/>
                        </a:spcAft>
                      </a:pPr>
                      <a:r>
                        <a:rPr lang="en-US" sz="1900">
                          <a:effectLst/>
                        </a:rPr>
                        <a:t>Tesla C1060</a:t>
                      </a:r>
                      <a:endParaRPr lang="en-US" sz="1900">
                        <a:effectLst/>
                        <a:latin typeface="Calibri"/>
                        <a:ea typeface="Calibri"/>
                        <a:cs typeface="Times New Roman"/>
                      </a:endParaRPr>
                    </a:p>
                  </a:txBody>
                  <a:tcPr marL="117568" marR="117568" marT="0" marB="0"/>
                </a:tc>
              </a:tr>
              <a:tr h="311120">
                <a:tc>
                  <a:txBody>
                    <a:bodyPr/>
                    <a:lstStyle/>
                    <a:p>
                      <a:pPr marL="0" marR="0" algn="r">
                        <a:lnSpc>
                          <a:spcPct val="115000"/>
                        </a:lnSpc>
                        <a:spcBef>
                          <a:spcPts val="0"/>
                        </a:spcBef>
                        <a:spcAft>
                          <a:spcPts val="0"/>
                        </a:spcAft>
                      </a:pPr>
                      <a:r>
                        <a:rPr lang="en-US" sz="1900">
                          <a:effectLst/>
                        </a:rPr>
                        <a:t>CUDA Cores</a:t>
                      </a:r>
                      <a:endParaRPr lang="en-US" sz="1900">
                        <a:effectLst/>
                        <a:latin typeface="Calibri"/>
                        <a:ea typeface="Calibri"/>
                        <a:cs typeface="Times New Roman"/>
                      </a:endParaRPr>
                    </a:p>
                  </a:txBody>
                  <a:tcPr marL="117568" marR="117568" marT="0" marB="0"/>
                </a:tc>
                <a:tc>
                  <a:txBody>
                    <a:bodyPr/>
                    <a:lstStyle/>
                    <a:p>
                      <a:pPr marL="0" marR="0">
                        <a:lnSpc>
                          <a:spcPct val="115000"/>
                        </a:lnSpc>
                        <a:spcBef>
                          <a:spcPts val="0"/>
                        </a:spcBef>
                        <a:spcAft>
                          <a:spcPts val="0"/>
                        </a:spcAft>
                      </a:pPr>
                      <a:r>
                        <a:rPr lang="en-US" sz="1900">
                          <a:effectLst/>
                        </a:rPr>
                        <a:t>240</a:t>
                      </a:r>
                      <a:endParaRPr lang="en-US" sz="1900">
                        <a:effectLst/>
                        <a:latin typeface="Calibri"/>
                        <a:ea typeface="Calibri"/>
                        <a:cs typeface="Times New Roman"/>
                      </a:endParaRPr>
                    </a:p>
                  </a:txBody>
                  <a:tcPr marL="117568" marR="117568" marT="0" marB="0"/>
                </a:tc>
              </a:tr>
              <a:tr h="311120">
                <a:tc>
                  <a:txBody>
                    <a:bodyPr/>
                    <a:lstStyle/>
                    <a:p>
                      <a:pPr marL="0" marR="0" algn="r">
                        <a:lnSpc>
                          <a:spcPct val="115000"/>
                        </a:lnSpc>
                        <a:spcBef>
                          <a:spcPts val="0"/>
                        </a:spcBef>
                        <a:spcAft>
                          <a:spcPts val="0"/>
                        </a:spcAft>
                      </a:pPr>
                      <a:r>
                        <a:rPr lang="en-US" sz="1900">
                          <a:effectLst/>
                        </a:rPr>
                        <a:t>Shader clock</a:t>
                      </a:r>
                      <a:endParaRPr lang="en-US" sz="1900">
                        <a:effectLst/>
                        <a:latin typeface="Calibri"/>
                        <a:ea typeface="Calibri"/>
                        <a:cs typeface="Times New Roman"/>
                      </a:endParaRPr>
                    </a:p>
                  </a:txBody>
                  <a:tcPr marL="117568" marR="117568" marT="0" marB="0"/>
                </a:tc>
                <a:tc>
                  <a:txBody>
                    <a:bodyPr/>
                    <a:lstStyle/>
                    <a:p>
                      <a:pPr marL="0" marR="0">
                        <a:lnSpc>
                          <a:spcPct val="115000"/>
                        </a:lnSpc>
                        <a:spcBef>
                          <a:spcPts val="0"/>
                        </a:spcBef>
                        <a:spcAft>
                          <a:spcPts val="0"/>
                        </a:spcAft>
                      </a:pPr>
                      <a:r>
                        <a:rPr lang="en-US" sz="1900">
                          <a:effectLst/>
                        </a:rPr>
                        <a:t>1296 MHz</a:t>
                      </a:r>
                      <a:endParaRPr lang="en-US" sz="1900">
                        <a:effectLst/>
                        <a:latin typeface="Calibri"/>
                        <a:ea typeface="Calibri"/>
                        <a:cs typeface="Times New Roman"/>
                      </a:endParaRPr>
                    </a:p>
                  </a:txBody>
                  <a:tcPr marL="117568" marR="117568" marT="0" marB="0"/>
                </a:tc>
              </a:tr>
              <a:tr h="311120">
                <a:tc>
                  <a:txBody>
                    <a:bodyPr/>
                    <a:lstStyle/>
                    <a:p>
                      <a:pPr marL="0" marR="0" algn="r">
                        <a:lnSpc>
                          <a:spcPct val="115000"/>
                        </a:lnSpc>
                        <a:spcBef>
                          <a:spcPts val="0"/>
                        </a:spcBef>
                        <a:spcAft>
                          <a:spcPts val="0"/>
                        </a:spcAft>
                      </a:pPr>
                      <a:r>
                        <a:rPr lang="en-US" sz="1900">
                          <a:effectLst/>
                        </a:rPr>
                        <a:t>Memory interface</a:t>
                      </a:r>
                      <a:endParaRPr lang="en-US" sz="1900">
                        <a:effectLst/>
                        <a:latin typeface="Calibri"/>
                        <a:ea typeface="Calibri"/>
                        <a:cs typeface="Times New Roman"/>
                      </a:endParaRPr>
                    </a:p>
                  </a:txBody>
                  <a:tcPr marL="117568" marR="117568" marT="0" marB="0"/>
                </a:tc>
                <a:tc>
                  <a:txBody>
                    <a:bodyPr/>
                    <a:lstStyle/>
                    <a:p>
                      <a:pPr marL="0" marR="0">
                        <a:lnSpc>
                          <a:spcPct val="115000"/>
                        </a:lnSpc>
                        <a:spcBef>
                          <a:spcPts val="0"/>
                        </a:spcBef>
                        <a:spcAft>
                          <a:spcPts val="0"/>
                        </a:spcAft>
                      </a:pPr>
                      <a:r>
                        <a:rPr lang="en-US" sz="1900">
                          <a:effectLst/>
                        </a:rPr>
                        <a:t>512-bit</a:t>
                      </a:r>
                      <a:endParaRPr lang="en-US" sz="1900">
                        <a:effectLst/>
                        <a:latin typeface="Calibri"/>
                        <a:ea typeface="Calibri"/>
                        <a:cs typeface="Times New Roman"/>
                      </a:endParaRPr>
                    </a:p>
                  </a:txBody>
                  <a:tcPr marL="117568" marR="117568" marT="0" marB="0"/>
                </a:tc>
              </a:tr>
              <a:tr h="311120">
                <a:tc>
                  <a:txBody>
                    <a:bodyPr/>
                    <a:lstStyle/>
                    <a:p>
                      <a:pPr marL="0" marR="0" algn="r">
                        <a:lnSpc>
                          <a:spcPct val="115000"/>
                        </a:lnSpc>
                        <a:spcBef>
                          <a:spcPts val="0"/>
                        </a:spcBef>
                        <a:spcAft>
                          <a:spcPts val="0"/>
                        </a:spcAft>
                      </a:pPr>
                      <a:r>
                        <a:rPr lang="en-US" sz="1900">
                          <a:effectLst/>
                        </a:rPr>
                        <a:t>Memory</a:t>
                      </a:r>
                      <a:endParaRPr lang="en-US" sz="1900">
                        <a:effectLst/>
                        <a:latin typeface="Calibri"/>
                        <a:ea typeface="Calibri"/>
                        <a:cs typeface="Times New Roman"/>
                      </a:endParaRPr>
                    </a:p>
                  </a:txBody>
                  <a:tcPr marL="117568" marR="117568" marT="0" marB="0"/>
                </a:tc>
                <a:tc>
                  <a:txBody>
                    <a:bodyPr/>
                    <a:lstStyle/>
                    <a:p>
                      <a:pPr marL="0" marR="0">
                        <a:lnSpc>
                          <a:spcPct val="115000"/>
                        </a:lnSpc>
                        <a:spcBef>
                          <a:spcPts val="0"/>
                        </a:spcBef>
                        <a:spcAft>
                          <a:spcPts val="0"/>
                        </a:spcAft>
                      </a:pPr>
                      <a:r>
                        <a:rPr lang="en-US" sz="1900">
                          <a:effectLst/>
                        </a:rPr>
                        <a:t>5888 MB</a:t>
                      </a:r>
                      <a:endParaRPr lang="en-US" sz="1900">
                        <a:effectLst/>
                        <a:latin typeface="Calibri"/>
                        <a:ea typeface="Calibri"/>
                        <a:cs typeface="Times New Roman"/>
                      </a:endParaRPr>
                    </a:p>
                  </a:txBody>
                  <a:tcPr marL="117568" marR="117568" marT="0" marB="0"/>
                </a:tc>
              </a:tr>
              <a:tr h="311120">
                <a:tc>
                  <a:txBody>
                    <a:bodyPr/>
                    <a:lstStyle/>
                    <a:p>
                      <a:pPr marL="0" marR="0" algn="r">
                        <a:lnSpc>
                          <a:spcPct val="115000"/>
                        </a:lnSpc>
                        <a:spcBef>
                          <a:spcPts val="0"/>
                        </a:spcBef>
                        <a:spcAft>
                          <a:spcPts val="0"/>
                        </a:spcAft>
                      </a:pPr>
                      <a:r>
                        <a:rPr lang="en-US" sz="1900">
                          <a:effectLst/>
                        </a:rPr>
                        <a:t>Total available graphics memory</a:t>
                      </a:r>
                      <a:endParaRPr lang="en-US" sz="1900">
                        <a:effectLst/>
                        <a:latin typeface="Calibri"/>
                        <a:ea typeface="Calibri"/>
                        <a:cs typeface="Times New Roman"/>
                      </a:endParaRPr>
                    </a:p>
                  </a:txBody>
                  <a:tcPr marL="117568" marR="117568" marT="0" marB="0"/>
                </a:tc>
                <a:tc>
                  <a:txBody>
                    <a:bodyPr/>
                    <a:lstStyle/>
                    <a:p>
                      <a:pPr marL="0" marR="0">
                        <a:lnSpc>
                          <a:spcPct val="115000"/>
                        </a:lnSpc>
                        <a:spcBef>
                          <a:spcPts val="0"/>
                        </a:spcBef>
                        <a:spcAft>
                          <a:spcPts val="0"/>
                        </a:spcAft>
                      </a:pPr>
                      <a:r>
                        <a:rPr lang="en-US" sz="1900">
                          <a:effectLst/>
                        </a:rPr>
                        <a:t>4096 MB</a:t>
                      </a:r>
                      <a:endParaRPr lang="en-US" sz="1900">
                        <a:effectLst/>
                        <a:latin typeface="Calibri"/>
                        <a:ea typeface="Calibri"/>
                        <a:cs typeface="Times New Roman"/>
                      </a:endParaRPr>
                    </a:p>
                  </a:txBody>
                  <a:tcPr marL="117568" marR="117568" marT="0" marB="0"/>
                </a:tc>
              </a:tr>
              <a:tr h="311120">
                <a:tc>
                  <a:txBody>
                    <a:bodyPr/>
                    <a:lstStyle/>
                    <a:p>
                      <a:pPr marL="0" marR="0" algn="r">
                        <a:lnSpc>
                          <a:spcPct val="115000"/>
                        </a:lnSpc>
                        <a:spcBef>
                          <a:spcPts val="0"/>
                        </a:spcBef>
                        <a:spcAft>
                          <a:spcPts val="0"/>
                        </a:spcAft>
                      </a:pPr>
                      <a:r>
                        <a:rPr lang="en-US" sz="1900">
                          <a:effectLst/>
                        </a:rPr>
                        <a:t>Bus</a:t>
                      </a:r>
                      <a:endParaRPr lang="en-US" sz="1900">
                        <a:effectLst/>
                        <a:latin typeface="Calibri"/>
                        <a:ea typeface="Calibri"/>
                        <a:cs typeface="Times New Roman"/>
                      </a:endParaRPr>
                    </a:p>
                  </a:txBody>
                  <a:tcPr marL="117568" marR="117568" marT="0" marB="0"/>
                </a:tc>
                <a:tc>
                  <a:txBody>
                    <a:bodyPr/>
                    <a:lstStyle/>
                    <a:p>
                      <a:pPr marL="0" marR="0">
                        <a:lnSpc>
                          <a:spcPct val="115000"/>
                        </a:lnSpc>
                        <a:spcBef>
                          <a:spcPts val="0"/>
                        </a:spcBef>
                        <a:spcAft>
                          <a:spcPts val="0"/>
                        </a:spcAft>
                      </a:pPr>
                      <a:r>
                        <a:rPr lang="en-US" sz="1900">
                          <a:effectLst/>
                        </a:rPr>
                        <a:t>PCI Express x16</a:t>
                      </a:r>
                      <a:endParaRPr lang="en-US" sz="1900">
                        <a:effectLst/>
                        <a:latin typeface="Calibri"/>
                        <a:ea typeface="Calibri"/>
                        <a:cs typeface="Times New Roman"/>
                      </a:endParaRPr>
                    </a:p>
                  </a:txBody>
                  <a:tcPr marL="117568" marR="117568" marT="0" marB="0"/>
                </a:tc>
              </a:tr>
            </a:tbl>
          </a:graphicData>
        </a:graphic>
      </p:graphicFrame>
    </p:spTree>
    <p:extLst>
      <p:ext uri="{BB962C8B-B14F-4D97-AF65-F5344CB8AC3E}">
        <p14:creationId xmlns:p14="http://schemas.microsoft.com/office/powerpoint/2010/main" val="3758587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b="1" u="sng">
                <a:solidFill>
                  <a:schemeClr val="tx2">
                    <a:lumMod val="50000"/>
                  </a:schemeClr>
                </a:solidFill>
                <a:effectLst>
                  <a:outerShdw blurRad="38100" dist="38100" dir="2700000" algn="tl">
                    <a:srgbClr val="000000">
                      <a:alpha val="43137"/>
                    </a:srgbClr>
                  </a:outerShdw>
                </a:effectLst>
              </a:rPr>
              <a:t>Activity Time Chart </a:t>
            </a:r>
            <a:endParaRPr lang="en-US" sz="4000" u="sng">
              <a:solidFill>
                <a:schemeClr val="tx2">
                  <a:lumMod val="5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4070075"/>
              </p:ext>
            </p:extLst>
          </p:nvPr>
        </p:nvGraphicFramePr>
        <p:xfrm>
          <a:off x="228601" y="2743200"/>
          <a:ext cx="7758429" cy="2077975"/>
        </p:xfrm>
        <a:graphic>
          <a:graphicData uri="http://schemas.openxmlformats.org/drawingml/2006/table">
            <a:tbl>
              <a:tblPr firstRow="1" firstCol="1" bandRow="1">
                <a:tableStyleId>{5C22544A-7EE6-4342-B048-85BDC9FD1C3A}</a:tableStyleId>
              </a:tblPr>
              <a:tblGrid>
                <a:gridCol w="910536"/>
                <a:gridCol w="921794"/>
                <a:gridCol w="978081"/>
                <a:gridCol w="893981"/>
                <a:gridCol w="990663"/>
                <a:gridCol w="1149593"/>
                <a:gridCol w="923118"/>
                <a:gridCol w="990663"/>
              </a:tblGrid>
              <a:tr h="366074">
                <a:tc gridSpan="4">
                  <a:txBody>
                    <a:bodyPr/>
                    <a:lstStyle/>
                    <a:p>
                      <a:pPr marL="0" marR="0" algn="ctr">
                        <a:lnSpc>
                          <a:spcPts val="1000"/>
                        </a:lnSpc>
                        <a:spcBef>
                          <a:spcPts val="0"/>
                        </a:spcBef>
                        <a:spcAft>
                          <a:spcPts val="0"/>
                        </a:spcAft>
                      </a:pPr>
                      <a:r>
                        <a:rPr lang="en-US" sz="1400">
                          <a:effectLst/>
                        </a:rPr>
                        <a:t> </a:t>
                      </a:r>
                      <a:endParaRPr lang="en-US" sz="1100">
                        <a:effectLst/>
                      </a:endParaRPr>
                    </a:p>
                    <a:p>
                      <a:pPr marL="0" marR="0" algn="ctr">
                        <a:lnSpc>
                          <a:spcPts val="1000"/>
                        </a:lnSpc>
                        <a:spcBef>
                          <a:spcPts val="0"/>
                        </a:spcBef>
                        <a:spcAft>
                          <a:spcPts val="0"/>
                        </a:spcAft>
                      </a:pPr>
                      <a:r>
                        <a:rPr lang="en-US" sz="1400">
                          <a:effectLst/>
                        </a:rPr>
                        <a:t>Work done till Mid-Sem</a:t>
                      </a:r>
                      <a:endParaRPr lang="en-US" sz="1100">
                        <a:effectLst/>
                        <a:latin typeface="Calibri"/>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ts val="1000"/>
                        </a:lnSpc>
                        <a:spcBef>
                          <a:spcPts val="0"/>
                        </a:spcBef>
                        <a:spcAft>
                          <a:spcPts val="0"/>
                        </a:spcAft>
                      </a:pPr>
                      <a:r>
                        <a:rPr lang="en-US" sz="1400">
                          <a:effectLst/>
                        </a:rPr>
                        <a:t> </a:t>
                      </a:r>
                      <a:endParaRPr lang="en-US" sz="1100">
                        <a:effectLst/>
                      </a:endParaRPr>
                    </a:p>
                    <a:p>
                      <a:pPr marL="0" marR="0" algn="ctr">
                        <a:lnSpc>
                          <a:spcPts val="1000"/>
                        </a:lnSpc>
                        <a:spcBef>
                          <a:spcPts val="0"/>
                        </a:spcBef>
                        <a:spcAft>
                          <a:spcPts val="0"/>
                        </a:spcAft>
                      </a:pPr>
                      <a:r>
                        <a:rPr lang="en-US" sz="1400">
                          <a:effectLst/>
                        </a:rPr>
                        <a:t>End-Semester</a:t>
                      </a:r>
                      <a:endParaRPr lang="en-US" sz="1100">
                        <a:effectLst/>
                        <a:latin typeface="Calibri"/>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69718">
                <a:tc>
                  <a:txBody>
                    <a:bodyPr/>
                    <a:lstStyle/>
                    <a:p>
                      <a:pPr marL="0" marR="0">
                        <a:lnSpc>
                          <a:spcPts val="1000"/>
                        </a:lnSpc>
                        <a:spcBef>
                          <a:spcPts val="0"/>
                        </a:spcBef>
                        <a:spcAft>
                          <a:spcPts val="0"/>
                        </a:spcAft>
                      </a:pPr>
                      <a:r>
                        <a:rPr lang="en-US" sz="1200">
                          <a:effectLst/>
                        </a:rPr>
                        <a:t>Phase 1:</a:t>
                      </a:r>
                      <a:endParaRPr lang="en-US" sz="1100">
                        <a:effectLst/>
                      </a:endParaRPr>
                    </a:p>
                    <a:p>
                      <a:pPr marL="0" marR="0">
                        <a:lnSpc>
                          <a:spcPts val="1000"/>
                        </a:lnSpc>
                        <a:spcBef>
                          <a:spcPts val="0"/>
                        </a:spcBef>
                        <a:spcAft>
                          <a:spcPts val="0"/>
                        </a:spcAft>
                      </a:pPr>
                      <a:r>
                        <a:rPr lang="en-US" sz="1200">
                          <a:effectLst/>
                        </a:rPr>
                        <a:t>10</a:t>
                      </a:r>
                      <a:r>
                        <a:rPr lang="en-US" sz="1200" baseline="30000">
                          <a:effectLst/>
                        </a:rPr>
                        <a:t>th</a:t>
                      </a:r>
                      <a:r>
                        <a:rPr lang="en-US" sz="1200">
                          <a:effectLst/>
                        </a:rPr>
                        <a:t> Jan  - 25</a:t>
                      </a:r>
                      <a:r>
                        <a:rPr lang="en-US" sz="1200" baseline="30000">
                          <a:effectLst/>
                        </a:rPr>
                        <a:t>th</a:t>
                      </a:r>
                      <a:r>
                        <a:rPr lang="en-US" sz="1200">
                          <a:effectLst/>
                        </a:rPr>
                        <a:t> Jan</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Phase 2: </a:t>
                      </a:r>
                      <a:endParaRPr lang="en-US" sz="1100">
                        <a:effectLst/>
                      </a:endParaRPr>
                    </a:p>
                    <a:p>
                      <a:pPr marL="0" marR="0">
                        <a:lnSpc>
                          <a:spcPts val="1000"/>
                        </a:lnSpc>
                        <a:spcBef>
                          <a:spcPts val="0"/>
                        </a:spcBef>
                        <a:spcAft>
                          <a:spcPts val="0"/>
                        </a:spcAft>
                      </a:pPr>
                      <a:r>
                        <a:rPr lang="en-US" sz="1200">
                          <a:effectLst/>
                        </a:rPr>
                        <a:t>25</a:t>
                      </a:r>
                      <a:r>
                        <a:rPr lang="en-US" sz="1200" baseline="30000">
                          <a:effectLst/>
                        </a:rPr>
                        <a:t>th</a:t>
                      </a:r>
                      <a:r>
                        <a:rPr lang="en-US" sz="1200">
                          <a:effectLst/>
                        </a:rPr>
                        <a:t> Jan – 5</a:t>
                      </a:r>
                      <a:r>
                        <a:rPr lang="en-US" sz="1200" baseline="30000">
                          <a:effectLst/>
                        </a:rPr>
                        <a:t>th</a:t>
                      </a:r>
                      <a:r>
                        <a:rPr lang="en-US" sz="1200">
                          <a:effectLst/>
                        </a:rPr>
                        <a:t> Feb</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Phase 3:</a:t>
                      </a:r>
                      <a:endParaRPr lang="en-US" sz="1100">
                        <a:effectLst/>
                      </a:endParaRPr>
                    </a:p>
                    <a:p>
                      <a:pPr marL="0" marR="0">
                        <a:lnSpc>
                          <a:spcPts val="1000"/>
                        </a:lnSpc>
                        <a:spcBef>
                          <a:spcPts val="0"/>
                        </a:spcBef>
                        <a:spcAft>
                          <a:spcPts val="0"/>
                        </a:spcAft>
                      </a:pPr>
                      <a:r>
                        <a:rPr lang="en-US" sz="1200">
                          <a:effectLst/>
                        </a:rPr>
                        <a:t>5</a:t>
                      </a:r>
                      <a:r>
                        <a:rPr lang="en-US" sz="1200" baseline="30000">
                          <a:effectLst/>
                        </a:rPr>
                        <a:t>th</a:t>
                      </a:r>
                      <a:r>
                        <a:rPr lang="en-US" sz="1200">
                          <a:effectLst/>
                        </a:rPr>
                        <a:t> Feb – 12</a:t>
                      </a:r>
                      <a:r>
                        <a:rPr lang="en-US" sz="1200" baseline="30000">
                          <a:effectLst/>
                        </a:rPr>
                        <a:t>th</a:t>
                      </a:r>
                      <a:r>
                        <a:rPr lang="en-US" sz="1200">
                          <a:effectLst/>
                        </a:rPr>
                        <a:t> Feb</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Phase 4:</a:t>
                      </a:r>
                      <a:endParaRPr lang="en-US" sz="1100">
                        <a:effectLst/>
                      </a:endParaRPr>
                    </a:p>
                    <a:p>
                      <a:pPr marL="0" marR="0">
                        <a:lnSpc>
                          <a:spcPts val="1000"/>
                        </a:lnSpc>
                        <a:spcBef>
                          <a:spcPts val="0"/>
                        </a:spcBef>
                        <a:spcAft>
                          <a:spcPts val="0"/>
                        </a:spcAft>
                      </a:pPr>
                      <a:r>
                        <a:rPr lang="en-US" sz="1200">
                          <a:effectLst/>
                        </a:rPr>
                        <a:t>12</a:t>
                      </a:r>
                      <a:r>
                        <a:rPr lang="en-US" sz="1200" baseline="30000">
                          <a:effectLst/>
                        </a:rPr>
                        <a:t>th</a:t>
                      </a:r>
                      <a:r>
                        <a:rPr lang="en-US" sz="1200">
                          <a:effectLst/>
                        </a:rPr>
                        <a:t> Feb – 25</a:t>
                      </a:r>
                      <a:r>
                        <a:rPr lang="en-US" sz="1200" baseline="30000">
                          <a:effectLst/>
                        </a:rPr>
                        <a:t>th</a:t>
                      </a:r>
                      <a:r>
                        <a:rPr lang="en-US" sz="1200">
                          <a:effectLst/>
                        </a:rPr>
                        <a:t> Feb</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Phase V:</a:t>
                      </a:r>
                      <a:endParaRPr lang="en-US" sz="1100">
                        <a:effectLst/>
                      </a:endParaRPr>
                    </a:p>
                    <a:p>
                      <a:pPr marL="0" marR="0">
                        <a:lnSpc>
                          <a:spcPts val="1000"/>
                        </a:lnSpc>
                        <a:spcBef>
                          <a:spcPts val="0"/>
                        </a:spcBef>
                        <a:spcAft>
                          <a:spcPts val="0"/>
                        </a:spcAft>
                      </a:pPr>
                      <a:r>
                        <a:rPr lang="en-US" sz="1200">
                          <a:effectLst/>
                        </a:rPr>
                        <a:t>25</a:t>
                      </a:r>
                      <a:r>
                        <a:rPr lang="en-US" sz="1200" baseline="30000">
                          <a:effectLst/>
                        </a:rPr>
                        <a:t>th</a:t>
                      </a:r>
                      <a:r>
                        <a:rPr lang="en-US" sz="1200">
                          <a:effectLst/>
                        </a:rPr>
                        <a:t> Feb – 10</a:t>
                      </a:r>
                      <a:r>
                        <a:rPr lang="en-US" sz="1200" baseline="30000">
                          <a:effectLst/>
                        </a:rPr>
                        <a:t>th</a:t>
                      </a:r>
                      <a:r>
                        <a:rPr lang="en-US" sz="1200">
                          <a:effectLst/>
                        </a:rPr>
                        <a:t> Mar</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Phase VI: </a:t>
                      </a:r>
                      <a:endParaRPr lang="en-US" sz="1100">
                        <a:effectLst/>
                      </a:endParaRPr>
                    </a:p>
                    <a:p>
                      <a:pPr marL="0" marR="0">
                        <a:lnSpc>
                          <a:spcPts val="1000"/>
                        </a:lnSpc>
                        <a:spcBef>
                          <a:spcPts val="0"/>
                        </a:spcBef>
                        <a:spcAft>
                          <a:spcPts val="0"/>
                        </a:spcAft>
                      </a:pPr>
                      <a:r>
                        <a:rPr lang="en-US" sz="1200">
                          <a:effectLst/>
                        </a:rPr>
                        <a:t>22</a:t>
                      </a:r>
                      <a:r>
                        <a:rPr lang="en-US" sz="1200" baseline="30000">
                          <a:effectLst/>
                        </a:rPr>
                        <a:t>nd</a:t>
                      </a:r>
                      <a:r>
                        <a:rPr lang="en-US" sz="1200">
                          <a:effectLst/>
                        </a:rPr>
                        <a:t> Mar – 10</a:t>
                      </a:r>
                      <a:r>
                        <a:rPr lang="en-US" sz="1200" baseline="30000">
                          <a:effectLst/>
                        </a:rPr>
                        <a:t>th</a:t>
                      </a:r>
                      <a:r>
                        <a:rPr lang="en-US" sz="1200">
                          <a:effectLst/>
                        </a:rPr>
                        <a:t> Apr</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Phase VII: 10</a:t>
                      </a:r>
                      <a:r>
                        <a:rPr lang="en-US" sz="1200" baseline="30000">
                          <a:effectLst/>
                        </a:rPr>
                        <a:t>th</a:t>
                      </a:r>
                      <a:r>
                        <a:rPr lang="en-US" sz="1200">
                          <a:effectLst/>
                        </a:rPr>
                        <a:t> Apr – 20</a:t>
                      </a:r>
                      <a:r>
                        <a:rPr lang="en-US" sz="1200" baseline="30000">
                          <a:effectLst/>
                        </a:rPr>
                        <a:t>th</a:t>
                      </a:r>
                      <a:r>
                        <a:rPr lang="en-US" sz="1200">
                          <a:effectLst/>
                        </a:rPr>
                        <a:t> Apr</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Phase VIII: 20</a:t>
                      </a:r>
                      <a:r>
                        <a:rPr lang="en-US" sz="1200" baseline="30000">
                          <a:effectLst/>
                        </a:rPr>
                        <a:t>th</a:t>
                      </a:r>
                      <a:r>
                        <a:rPr lang="en-US" sz="1200">
                          <a:effectLst/>
                        </a:rPr>
                        <a:t> Apr – 4</a:t>
                      </a:r>
                      <a:r>
                        <a:rPr lang="en-US" sz="1200" baseline="30000">
                          <a:effectLst/>
                        </a:rPr>
                        <a:t>th</a:t>
                      </a:r>
                      <a:r>
                        <a:rPr lang="en-US" sz="1200">
                          <a:effectLst/>
                        </a:rPr>
                        <a:t>  May</a:t>
                      </a:r>
                      <a:endParaRPr lang="en-US" sz="1100">
                        <a:effectLst/>
                        <a:latin typeface="Calibri"/>
                        <a:ea typeface="Times New Roman"/>
                        <a:cs typeface="Times New Roman"/>
                      </a:endParaRPr>
                    </a:p>
                  </a:txBody>
                  <a:tcPr marL="68580" marR="68580" marT="0" marB="0"/>
                </a:tc>
              </a:tr>
              <a:tr h="1142183">
                <a:tc>
                  <a:txBody>
                    <a:bodyPr/>
                    <a:lstStyle/>
                    <a:p>
                      <a:pPr marL="0" marR="0">
                        <a:lnSpc>
                          <a:spcPts val="1000"/>
                        </a:lnSpc>
                        <a:spcBef>
                          <a:spcPts val="0"/>
                        </a:spcBef>
                        <a:spcAft>
                          <a:spcPts val="0"/>
                        </a:spcAft>
                      </a:pPr>
                      <a:r>
                        <a:rPr lang="en-US" sz="1200">
                          <a:effectLst/>
                        </a:rPr>
                        <a:t> </a:t>
                      </a:r>
                      <a:endParaRPr lang="en-US" sz="1100">
                        <a:effectLst/>
                      </a:endParaRPr>
                    </a:p>
                    <a:p>
                      <a:pPr marL="0" marR="0">
                        <a:lnSpc>
                          <a:spcPts val="1000"/>
                        </a:lnSpc>
                        <a:spcBef>
                          <a:spcPts val="0"/>
                        </a:spcBef>
                        <a:spcAft>
                          <a:spcPts val="0"/>
                        </a:spcAft>
                      </a:pPr>
                      <a:r>
                        <a:rPr lang="en-US" sz="1200">
                          <a:effectLst/>
                        </a:rPr>
                        <a:t>Literature Survey</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 </a:t>
                      </a:r>
                      <a:endParaRPr lang="en-US" sz="1100">
                        <a:effectLst/>
                      </a:endParaRPr>
                    </a:p>
                    <a:p>
                      <a:pPr marL="0" marR="0">
                        <a:lnSpc>
                          <a:spcPts val="1000"/>
                        </a:lnSpc>
                        <a:spcBef>
                          <a:spcPts val="0"/>
                        </a:spcBef>
                        <a:spcAft>
                          <a:spcPts val="0"/>
                        </a:spcAft>
                      </a:pPr>
                      <a:r>
                        <a:rPr lang="en-US" sz="1200">
                          <a:effectLst/>
                        </a:rPr>
                        <a:t>Data Collection and analyzing the format of the data</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 </a:t>
                      </a:r>
                      <a:endParaRPr lang="en-US" sz="1100">
                        <a:effectLst/>
                      </a:endParaRPr>
                    </a:p>
                    <a:p>
                      <a:pPr marL="0" marR="0">
                        <a:lnSpc>
                          <a:spcPts val="1000"/>
                        </a:lnSpc>
                        <a:spcBef>
                          <a:spcPts val="0"/>
                        </a:spcBef>
                        <a:spcAft>
                          <a:spcPts val="0"/>
                        </a:spcAft>
                      </a:pPr>
                      <a:r>
                        <a:rPr lang="en-US" sz="1200">
                          <a:effectLst/>
                        </a:rPr>
                        <a:t>Environment Setup:</a:t>
                      </a:r>
                      <a:endParaRPr lang="en-US" sz="1100">
                        <a:effectLst/>
                      </a:endParaRPr>
                    </a:p>
                    <a:p>
                      <a:pPr marL="0" marR="0">
                        <a:lnSpc>
                          <a:spcPts val="1000"/>
                        </a:lnSpc>
                        <a:spcBef>
                          <a:spcPts val="0"/>
                        </a:spcBef>
                        <a:spcAft>
                          <a:spcPts val="0"/>
                        </a:spcAft>
                      </a:pPr>
                      <a:r>
                        <a:rPr lang="en-US" sz="1200">
                          <a:effectLst/>
                        </a:rPr>
                        <a:t>OpenGL, CUDA</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 </a:t>
                      </a:r>
                      <a:endParaRPr lang="en-US" sz="1100">
                        <a:effectLst/>
                      </a:endParaRPr>
                    </a:p>
                    <a:p>
                      <a:pPr marL="0" marR="0">
                        <a:lnSpc>
                          <a:spcPts val="1000"/>
                        </a:lnSpc>
                        <a:spcBef>
                          <a:spcPts val="0"/>
                        </a:spcBef>
                        <a:spcAft>
                          <a:spcPts val="0"/>
                        </a:spcAft>
                      </a:pPr>
                      <a:r>
                        <a:rPr lang="en-US" sz="1200">
                          <a:effectLst/>
                        </a:rPr>
                        <a:t>Learning OpenGL and CUDA</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 </a:t>
                      </a:r>
                      <a:endParaRPr lang="en-US" sz="1100">
                        <a:effectLst/>
                      </a:endParaRPr>
                    </a:p>
                    <a:p>
                      <a:pPr marL="0" marR="0">
                        <a:lnSpc>
                          <a:spcPts val="1000"/>
                        </a:lnSpc>
                        <a:spcBef>
                          <a:spcPts val="0"/>
                        </a:spcBef>
                        <a:spcAft>
                          <a:spcPts val="0"/>
                        </a:spcAft>
                      </a:pPr>
                      <a:r>
                        <a:rPr lang="en-US" sz="1200">
                          <a:effectLst/>
                        </a:rPr>
                        <a:t>Visualization of small dataset</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 </a:t>
                      </a:r>
                      <a:endParaRPr lang="en-US" sz="1100">
                        <a:effectLst/>
                      </a:endParaRPr>
                    </a:p>
                    <a:p>
                      <a:pPr marL="0" marR="0">
                        <a:lnSpc>
                          <a:spcPts val="1000"/>
                        </a:lnSpc>
                        <a:spcBef>
                          <a:spcPts val="0"/>
                        </a:spcBef>
                        <a:spcAft>
                          <a:spcPts val="0"/>
                        </a:spcAft>
                      </a:pPr>
                      <a:r>
                        <a:rPr lang="en-US" sz="1200">
                          <a:effectLst/>
                        </a:rPr>
                        <a:t>Implementation of octree data structure to manage the large volume data </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 </a:t>
                      </a:r>
                      <a:endParaRPr lang="en-US" sz="1100">
                        <a:effectLst/>
                      </a:endParaRPr>
                    </a:p>
                    <a:p>
                      <a:pPr marL="0" marR="0">
                        <a:lnSpc>
                          <a:spcPts val="1000"/>
                        </a:lnSpc>
                        <a:spcBef>
                          <a:spcPts val="0"/>
                        </a:spcBef>
                        <a:spcAft>
                          <a:spcPts val="0"/>
                        </a:spcAft>
                      </a:pPr>
                      <a:r>
                        <a:rPr lang="en-US" sz="1200">
                          <a:effectLst/>
                        </a:rPr>
                        <a:t>Rendering small portion of octree</a:t>
                      </a:r>
                      <a:endParaRPr lang="en-US" sz="1100">
                        <a:effectLst/>
                        <a:latin typeface="Calibri"/>
                        <a:ea typeface="Times New Roman"/>
                        <a:cs typeface="Times New Roman"/>
                      </a:endParaRPr>
                    </a:p>
                  </a:txBody>
                  <a:tcPr marL="68580" marR="68580" marT="0" marB="0"/>
                </a:tc>
                <a:tc>
                  <a:txBody>
                    <a:bodyPr/>
                    <a:lstStyle/>
                    <a:p>
                      <a:pPr marL="0" marR="0">
                        <a:lnSpc>
                          <a:spcPts val="1000"/>
                        </a:lnSpc>
                        <a:spcBef>
                          <a:spcPts val="0"/>
                        </a:spcBef>
                        <a:spcAft>
                          <a:spcPts val="0"/>
                        </a:spcAft>
                      </a:pPr>
                      <a:r>
                        <a:rPr lang="en-US" sz="1200">
                          <a:effectLst/>
                        </a:rPr>
                        <a:t> </a:t>
                      </a:r>
                      <a:endParaRPr lang="en-US" sz="1100">
                        <a:effectLst/>
                      </a:endParaRPr>
                    </a:p>
                    <a:p>
                      <a:pPr marL="0" marR="0">
                        <a:lnSpc>
                          <a:spcPts val="1000"/>
                        </a:lnSpc>
                        <a:spcBef>
                          <a:spcPts val="0"/>
                        </a:spcBef>
                        <a:spcAft>
                          <a:spcPts val="0"/>
                        </a:spcAft>
                      </a:pPr>
                      <a:r>
                        <a:rPr lang="en-US" sz="1200">
                          <a:effectLst/>
                        </a:rPr>
                        <a:t>Visualization</a:t>
                      </a:r>
                      <a:endParaRPr lang="en-US" sz="1100">
                        <a:effectLst/>
                      </a:endParaRPr>
                    </a:p>
                    <a:p>
                      <a:pPr marL="0" marR="0">
                        <a:lnSpc>
                          <a:spcPts val="1000"/>
                        </a:lnSpc>
                        <a:spcBef>
                          <a:spcPts val="0"/>
                        </a:spcBef>
                        <a:spcAft>
                          <a:spcPts val="0"/>
                        </a:spcAft>
                      </a:pPr>
                      <a:r>
                        <a:rPr lang="en-US" sz="1200">
                          <a:effectLst/>
                        </a:rPr>
                        <a:t>Pipelining and Multi – Resolution Model</a:t>
                      </a:r>
                      <a:endParaRPr lang="en-US" sz="110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10876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696200" cy="1341438"/>
          </a:xfrm>
        </p:spPr>
        <p:txBody>
          <a:bodyPr/>
          <a:lstStyle/>
          <a:p>
            <a:r>
              <a:rPr lang="en-US" sz="4000" b="1" u="sng">
                <a:solidFill>
                  <a:schemeClr val="tx2">
                    <a:lumMod val="50000"/>
                  </a:schemeClr>
                </a:solidFill>
                <a:effectLst>
                  <a:outerShdw blurRad="38100" dist="38100" dir="2700000" algn="tl">
                    <a:srgbClr val="000000">
                      <a:alpha val="43137"/>
                    </a:srgbClr>
                  </a:outerShdw>
                </a:effectLst>
              </a:rPr>
              <a:t>Work Done </a:t>
            </a:r>
            <a:r>
              <a:rPr lang="en-US" sz="4000" b="1" u="sng" smtClean="0">
                <a:solidFill>
                  <a:schemeClr val="tx2">
                    <a:lumMod val="50000"/>
                  </a:schemeClr>
                </a:solidFill>
                <a:effectLst>
                  <a:outerShdw blurRad="38100" dist="38100" dir="2700000" algn="tl">
                    <a:srgbClr val="000000">
                      <a:alpha val="43137"/>
                    </a:srgbClr>
                  </a:outerShdw>
                </a:effectLst>
              </a:rPr>
              <a:t>After </a:t>
            </a:r>
            <a:r>
              <a:rPr lang="en-US" sz="4000" b="1" u="sng">
                <a:solidFill>
                  <a:schemeClr val="tx2">
                    <a:lumMod val="50000"/>
                  </a:schemeClr>
                </a:solidFill>
                <a:effectLst>
                  <a:outerShdw blurRad="38100" dist="38100" dir="2700000" algn="tl">
                    <a:srgbClr val="000000">
                      <a:alpha val="43137"/>
                    </a:srgbClr>
                  </a:outerShdw>
                </a:effectLst>
              </a:rPr>
              <a:t>Mid Semester</a:t>
            </a:r>
            <a:endParaRPr lang="en-US" sz="4000" u="sng">
              <a:solidFill>
                <a:schemeClr val="tx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114300" indent="0">
              <a:buNone/>
            </a:pPr>
            <a:r>
              <a:rPr lang="en-US"/>
              <a:t>The work that we have done </a:t>
            </a:r>
            <a:r>
              <a:rPr lang="en-US" smtClean="0"/>
              <a:t>after </a:t>
            </a:r>
            <a:r>
              <a:rPr lang="en-US"/>
              <a:t>mid semester is as follows</a:t>
            </a:r>
            <a:r>
              <a:rPr lang="en-US" smtClean="0"/>
              <a:t>:-</a:t>
            </a:r>
          </a:p>
          <a:p>
            <a:r>
              <a:rPr lang="en-US" sz="2000" b="1" smtClean="0">
                <a:effectLst>
                  <a:outerShdw blurRad="38100" dist="38100" dir="2700000" algn="tl">
                    <a:srgbClr val="000000">
                      <a:alpha val="43137"/>
                    </a:srgbClr>
                  </a:outerShdw>
                </a:effectLst>
              </a:rPr>
              <a:t>Octree Implementation</a:t>
            </a:r>
            <a:r>
              <a:rPr lang="en-US" sz="2800" smtClean="0"/>
              <a:t>: </a:t>
            </a:r>
            <a:r>
              <a:rPr lang="en-US" sz="2000" smtClean="0"/>
              <a:t>As we choose octree as a data structure  to store the large data for visualization. So we implement the octree and </a:t>
            </a:r>
            <a:r>
              <a:rPr lang="en-US" sz="2000"/>
              <a:t>used it to handle the big data that to be visualized</a:t>
            </a:r>
            <a:r>
              <a:rPr lang="en-US" sz="2000" smtClean="0"/>
              <a:t>.</a:t>
            </a:r>
          </a:p>
          <a:p>
            <a:pPr marL="114300" indent="0">
              <a:buNone/>
            </a:pPr>
            <a:endParaRPr lang="en-US" sz="2000" smtClean="0"/>
          </a:p>
          <a:p>
            <a:r>
              <a:rPr lang="en-US" sz="2000" b="1" smtClean="0">
                <a:effectLst>
                  <a:outerShdw blurRad="38100" dist="38100" dir="2700000" algn="tl">
                    <a:srgbClr val="000000">
                      <a:alpha val="43137"/>
                    </a:srgbClr>
                  </a:outerShdw>
                </a:effectLst>
              </a:rPr>
              <a:t>Ray-Casting</a:t>
            </a:r>
            <a:r>
              <a:rPr lang="en-US" sz="2000" b="1" smtClean="0"/>
              <a:t> : </a:t>
            </a:r>
            <a:r>
              <a:rPr lang="en-US" sz="2000" smtClean="0"/>
              <a:t>After octree implementation we start the ray-casting of the given data that we have  stored in octree  to start visualization of the data.</a:t>
            </a:r>
          </a:p>
          <a:p>
            <a:endParaRPr lang="en-US" sz="2000" b="1"/>
          </a:p>
          <a:p>
            <a:r>
              <a:rPr lang="en-US" sz="2000" b="1"/>
              <a:t> </a:t>
            </a:r>
            <a:r>
              <a:rPr lang="en-US" sz="2000" b="1">
                <a:effectLst>
                  <a:outerShdw blurRad="38100" dist="38100" dir="2700000" algn="tl">
                    <a:srgbClr val="000000">
                      <a:alpha val="43137"/>
                    </a:srgbClr>
                  </a:outerShdw>
                </a:effectLst>
              </a:rPr>
              <a:t>Rendering</a:t>
            </a:r>
            <a:r>
              <a:rPr lang="en-US" sz="2000" b="1"/>
              <a:t> </a:t>
            </a:r>
            <a:r>
              <a:rPr lang="en-US" sz="2000" b="1" smtClean="0"/>
              <a:t>:</a:t>
            </a:r>
            <a:r>
              <a:rPr lang="en-US" sz="2000" smtClean="0"/>
              <a:t> Rendering is the major and the last step of visaulization. First </a:t>
            </a:r>
            <a:r>
              <a:rPr lang="en-US" sz="2000"/>
              <a:t>we </a:t>
            </a:r>
            <a:r>
              <a:rPr lang="en-US" sz="2000" smtClean="0"/>
              <a:t>render  </a:t>
            </a:r>
            <a:r>
              <a:rPr lang="en-US" sz="2000"/>
              <a:t>a small portion of  octree and then for the big </a:t>
            </a:r>
            <a:r>
              <a:rPr lang="en-US" sz="2000" smtClean="0"/>
              <a:t>data.It will be done using pipeline and the multiresolution model.</a:t>
            </a:r>
            <a:endParaRPr lang="en-US" sz="2000"/>
          </a:p>
          <a:p>
            <a:endParaRPr lang="en-US" sz="2000" b="1"/>
          </a:p>
          <a:p>
            <a:endParaRPr lang="en-US" sz="2000" b="1" smtClean="0"/>
          </a:p>
          <a:p>
            <a:endParaRPr lang="en-US" sz="2000"/>
          </a:p>
          <a:p>
            <a:pPr marL="114300" indent="0">
              <a:buNone/>
            </a:pPr>
            <a:endParaRPr lang="en-US" sz="2000"/>
          </a:p>
        </p:txBody>
      </p:sp>
    </p:spTree>
    <p:extLst>
      <p:ext uri="{BB962C8B-B14F-4D97-AF65-F5344CB8AC3E}">
        <p14:creationId xmlns:p14="http://schemas.microsoft.com/office/powerpoint/2010/main" val="568283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00658" y="1585490"/>
          <a:ext cx="5333084" cy="4830020"/>
        </p:xfrm>
        <a:graphic>
          <a:graphicData uri="http://schemas.openxmlformats.org/drawingml/2006/table">
            <a:tbl>
              <a:tblPr firstRow="1" firstCol="1" bandRow="1">
                <a:tableStyleId>{5C22544A-7EE6-4342-B048-85BDC9FD1C3A}</a:tableStyleId>
              </a:tblPr>
              <a:tblGrid>
                <a:gridCol w="2666542"/>
                <a:gridCol w="2666542"/>
              </a:tblGrid>
              <a:tr h="188490">
                <a:tc>
                  <a:txBody>
                    <a:bodyPr/>
                    <a:lstStyle/>
                    <a:p>
                      <a:pPr marL="0" marR="0" algn="ctr">
                        <a:lnSpc>
                          <a:spcPts val="1570"/>
                        </a:lnSpc>
                        <a:spcBef>
                          <a:spcPts val="0"/>
                        </a:spcBef>
                        <a:spcAft>
                          <a:spcPts val="0"/>
                        </a:spcAft>
                      </a:pPr>
                      <a:r>
                        <a:rPr lang="en-US" sz="1100">
                          <a:effectLst/>
                        </a:rPr>
                        <a:t>(a)</a:t>
                      </a:r>
                      <a:endParaRPr lang="en-US" sz="1000">
                        <a:effectLst/>
                        <a:latin typeface="Calibri"/>
                        <a:ea typeface="Times New Roman"/>
                        <a:cs typeface="Times New Roman"/>
                      </a:endParaRPr>
                    </a:p>
                  </a:txBody>
                  <a:tcPr marL="63615" marR="63615" marT="0" marB="0"/>
                </a:tc>
                <a:tc>
                  <a:txBody>
                    <a:bodyPr/>
                    <a:lstStyle/>
                    <a:p>
                      <a:pPr marL="0" marR="0" algn="ctr">
                        <a:lnSpc>
                          <a:spcPts val="1570"/>
                        </a:lnSpc>
                        <a:spcBef>
                          <a:spcPts val="0"/>
                        </a:spcBef>
                        <a:spcAft>
                          <a:spcPts val="0"/>
                        </a:spcAft>
                      </a:pPr>
                      <a:r>
                        <a:rPr lang="en-US" sz="1100">
                          <a:effectLst/>
                        </a:rPr>
                        <a:t>(b)</a:t>
                      </a:r>
                      <a:endParaRPr lang="en-US" sz="1000">
                        <a:effectLst/>
                        <a:latin typeface="Calibri"/>
                        <a:ea typeface="Times New Roman"/>
                        <a:cs typeface="Times New Roman"/>
                      </a:endParaRPr>
                    </a:p>
                  </a:txBody>
                  <a:tcPr marL="63615" marR="63615" marT="0" marB="0"/>
                </a:tc>
              </a:tr>
              <a:tr h="4423620">
                <a:tc>
                  <a:txBody>
                    <a:bodyPr/>
                    <a:lstStyle/>
                    <a:p>
                      <a:pPr marL="0" marR="0">
                        <a:lnSpc>
                          <a:spcPts val="1570"/>
                        </a:lnSpc>
                        <a:spcBef>
                          <a:spcPts val="0"/>
                        </a:spcBef>
                        <a:spcAft>
                          <a:spcPts val="0"/>
                        </a:spcAft>
                      </a:pPr>
                      <a:endParaRPr lang="en-US" sz="1100">
                        <a:effectLst/>
                        <a:latin typeface="Times New Roman"/>
                        <a:ea typeface="Times New Roman"/>
                        <a:cs typeface="Times New Roman"/>
                      </a:endParaRPr>
                    </a:p>
                  </a:txBody>
                  <a:tcPr marL="63615" marR="63615" marT="0" marB="0"/>
                </a:tc>
                <a:tc>
                  <a:txBody>
                    <a:bodyPr/>
                    <a:lstStyle/>
                    <a:p>
                      <a:pPr marL="0" marR="0">
                        <a:lnSpc>
                          <a:spcPts val="1570"/>
                        </a:lnSpc>
                        <a:spcBef>
                          <a:spcPts val="0"/>
                        </a:spcBef>
                        <a:spcAft>
                          <a:spcPts val="0"/>
                        </a:spcAft>
                      </a:pPr>
                      <a:endParaRPr lang="en-US" sz="1100">
                        <a:effectLst/>
                        <a:latin typeface="Times New Roman"/>
                        <a:ea typeface="Times New Roman"/>
                        <a:cs typeface="Times New Roman"/>
                      </a:endParaRPr>
                    </a:p>
                  </a:txBody>
                  <a:tcPr marL="63615" marR="63615" marT="0" marB="0"/>
                </a:tc>
              </a:tr>
              <a:tr h="188490">
                <a:tc gridSpan="2">
                  <a:txBody>
                    <a:bodyPr/>
                    <a:lstStyle/>
                    <a:p>
                      <a:pPr marL="0" marR="0" algn="ctr">
                        <a:lnSpc>
                          <a:spcPts val="1570"/>
                        </a:lnSpc>
                        <a:spcBef>
                          <a:spcPts val="0"/>
                        </a:spcBef>
                        <a:spcAft>
                          <a:spcPts val="0"/>
                        </a:spcAft>
                      </a:pPr>
                      <a:r>
                        <a:rPr lang="en-US" sz="700">
                          <a:effectLst/>
                        </a:rPr>
                        <a:t>Figure 5: (a) and (b) are 2 different orientation of root node</a:t>
                      </a:r>
                      <a:endParaRPr lang="en-US" sz="1000">
                        <a:effectLst/>
                        <a:latin typeface="Calibri"/>
                        <a:ea typeface="Times New Roman"/>
                        <a:cs typeface="Times New Roman"/>
                      </a:endParaRPr>
                    </a:p>
                  </a:txBody>
                  <a:tcPr marL="63615" marR="63615" marT="0" marB="0"/>
                </a:tc>
                <a:tc hMerge="1">
                  <a:txBody>
                    <a:bodyPr/>
                    <a:lstStyle/>
                    <a:p>
                      <a:endParaRPr lang="en-US"/>
                    </a:p>
                  </a:txBody>
                  <a:tcPr/>
                </a:tc>
              </a:tr>
            </a:tbl>
          </a:graphicData>
        </a:graphic>
      </p:graphicFrame>
      <p:pic>
        <p:nvPicPr>
          <p:cNvPr id="307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387" y="1676400"/>
            <a:ext cx="2782525" cy="450215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60549"/>
            <a:ext cx="2342073" cy="404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56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smtClean="0"/>
              <a:t/>
            </a:r>
            <a:br>
              <a:rPr lang="en-US" b="1" u="sng" smtClean="0"/>
            </a:br>
            <a:r>
              <a:rPr lang="en-US" b="1" u="sng">
                <a:solidFill>
                  <a:schemeClr val="tx2">
                    <a:lumMod val="50000"/>
                  </a:schemeClr>
                </a:solidFill>
                <a:effectLst>
                  <a:outerShdw blurRad="38100" dist="38100" dir="2700000" algn="tl">
                    <a:srgbClr val="000000">
                      <a:alpha val="43137"/>
                    </a:srgbClr>
                  </a:outerShdw>
                </a:effectLst>
              </a:rPr>
              <a:t>References</a:t>
            </a:r>
            <a:r>
              <a:rPr lang="en-US" b="1" u="sng">
                <a:solidFill>
                  <a:schemeClr val="tx2">
                    <a:lumMod val="50000"/>
                  </a:schemeClr>
                </a:solidFill>
              </a:rPr>
              <a:t> </a:t>
            </a:r>
            <a:r>
              <a:rPr lang="en-US" u="sng"/>
              <a:t/>
            </a:r>
            <a:br>
              <a:rPr lang="en-US" u="sng"/>
            </a:br>
            <a:r>
              <a:rPr lang="en-US" b="1" u="sng" smtClean="0"/>
              <a:t> </a:t>
            </a:r>
            <a:r>
              <a:rPr lang="en-US" u="sng"/>
              <a:t/>
            </a:r>
            <a:br>
              <a:rPr lang="en-US" u="sng"/>
            </a:br>
            <a:endParaRPr lang="en-US" u="sng"/>
          </a:p>
        </p:txBody>
      </p:sp>
      <p:sp>
        <p:nvSpPr>
          <p:cNvPr id="3" name="Content Placeholder 2"/>
          <p:cNvSpPr>
            <a:spLocks noGrp="1"/>
          </p:cNvSpPr>
          <p:nvPr>
            <p:ph idx="1"/>
          </p:nvPr>
        </p:nvSpPr>
        <p:spPr>
          <a:xfrm>
            <a:off x="457200" y="1219200"/>
            <a:ext cx="8229600" cy="4906963"/>
          </a:xfrm>
        </p:spPr>
        <p:txBody>
          <a:bodyPr>
            <a:noAutofit/>
          </a:bodyPr>
          <a:lstStyle/>
          <a:p>
            <a:pPr marL="0" indent="0">
              <a:buNone/>
            </a:pPr>
            <a:r>
              <a:rPr lang="en-US" sz="1800"/>
              <a:t>[1] E. </a:t>
            </a:r>
            <a:r>
              <a:rPr lang="en-US" sz="1800" err="1"/>
              <a:t>Gobbetti</a:t>
            </a:r>
            <a:r>
              <a:rPr lang="en-US" sz="1800"/>
              <a:t>, F. </a:t>
            </a:r>
            <a:r>
              <a:rPr lang="en-US" sz="1800" err="1"/>
              <a:t>Marton</a:t>
            </a:r>
            <a:r>
              <a:rPr lang="en-US" sz="1800"/>
              <a:t> and A. I. </a:t>
            </a:r>
            <a:r>
              <a:rPr lang="en-US" sz="1800" err="1"/>
              <a:t>Guiti</a:t>
            </a:r>
            <a:r>
              <a:rPr lang="en-US" sz="1800"/>
              <a:t> ́an, "A single-pass GPU ray casting framework for interactive out-of-core rendering of massive volumetric datasets", Springer-</a:t>
            </a:r>
            <a:r>
              <a:rPr lang="en-US" sz="1800" err="1"/>
              <a:t>Verlag</a:t>
            </a:r>
            <a:r>
              <a:rPr lang="en-US" sz="1800"/>
              <a:t> 2008 </a:t>
            </a:r>
            <a:r>
              <a:rPr lang="en-US" sz="1800" err="1"/>
              <a:t>pp</a:t>
            </a:r>
            <a:r>
              <a:rPr lang="en-US" sz="1800"/>
              <a:t>: 797–806, 2008</a:t>
            </a:r>
            <a:br>
              <a:rPr lang="en-US" sz="1800"/>
            </a:br>
            <a:r>
              <a:rPr lang="en-US" sz="1800"/>
              <a:t/>
            </a:r>
            <a:br>
              <a:rPr lang="en-US" sz="1800"/>
            </a:br>
            <a:r>
              <a:rPr lang="en-US" sz="1800"/>
              <a:t>[2] J. Beyer, M. </a:t>
            </a:r>
            <a:r>
              <a:rPr lang="en-US" sz="1800" err="1"/>
              <a:t>Hadwiger</a:t>
            </a:r>
            <a:r>
              <a:rPr lang="en-US" sz="1800"/>
              <a:t> and H. </a:t>
            </a:r>
            <a:r>
              <a:rPr lang="en-US" sz="1800" err="1"/>
              <a:t>Pfister</a:t>
            </a:r>
            <a:r>
              <a:rPr lang="en-US" sz="1800"/>
              <a:t>, "A Survey of GPU-Based Large-Scale Volume Visualization", </a:t>
            </a:r>
            <a:r>
              <a:rPr lang="en-US" sz="1800" err="1"/>
              <a:t>Eurographics</a:t>
            </a:r>
            <a:r>
              <a:rPr lang="en-US" sz="1800"/>
              <a:t> Conference on Visualization (</a:t>
            </a:r>
            <a:r>
              <a:rPr lang="en-US" sz="1800" err="1"/>
              <a:t>EuroVis</a:t>
            </a:r>
            <a:r>
              <a:rPr lang="en-US" sz="1800"/>
              <a:t>), 2014</a:t>
            </a:r>
            <a:br>
              <a:rPr lang="en-US" sz="1800"/>
            </a:br>
            <a:r>
              <a:rPr lang="en-US" sz="1800"/>
              <a:t/>
            </a:r>
            <a:br>
              <a:rPr lang="en-US" sz="1800"/>
            </a:br>
            <a:r>
              <a:rPr lang="en-US" sz="1800"/>
              <a:t>[3] B. Liu, G. J. </a:t>
            </a:r>
            <a:r>
              <a:rPr lang="en-US" sz="1800" err="1"/>
              <a:t>Clapworthy</a:t>
            </a:r>
            <a:r>
              <a:rPr lang="en-US" sz="1800"/>
              <a:t>, F. Dong and E. C. </a:t>
            </a:r>
            <a:r>
              <a:rPr lang="en-US" sz="1800" err="1"/>
              <a:t>Prakash</a:t>
            </a:r>
            <a:r>
              <a:rPr lang="en-US" sz="1800"/>
              <a:t> "</a:t>
            </a:r>
            <a:r>
              <a:rPr lang="en-US" sz="1800" err="1"/>
              <a:t>Octree</a:t>
            </a:r>
            <a:r>
              <a:rPr lang="en-US" sz="1800"/>
              <a:t> </a:t>
            </a:r>
            <a:r>
              <a:rPr lang="en-US" sz="1800" err="1"/>
              <a:t>Rasterization</a:t>
            </a:r>
            <a:r>
              <a:rPr lang="en-US" sz="1800"/>
              <a:t>: Accelerating High-Quality Out-of-Core GPU Volume Rendering" IEEE TRANSACTIONS ON VISUALIZATION AND COMPUTER GRAPHICS, VOL. 19, NO. 10, pp. 1731-1745, OCTOBER 2013</a:t>
            </a:r>
            <a:br>
              <a:rPr lang="en-US" sz="1800"/>
            </a:br>
            <a:r>
              <a:rPr lang="en-US" sz="1800"/>
              <a:t/>
            </a:r>
            <a:br>
              <a:rPr lang="en-US" sz="1800"/>
            </a:br>
            <a:r>
              <a:rPr lang="en-US" sz="1800"/>
              <a:t>[4] Y. </a:t>
            </a:r>
            <a:r>
              <a:rPr lang="en-US" sz="1800" err="1"/>
              <a:t>Heng</a:t>
            </a:r>
            <a:r>
              <a:rPr lang="en-US" sz="1800"/>
              <a:t> and L. </a:t>
            </a:r>
            <a:r>
              <a:rPr lang="en-US" sz="1800" err="1"/>
              <a:t>Gu</a:t>
            </a:r>
            <a:r>
              <a:rPr lang="en-US" sz="1800"/>
              <a:t>, "GPU-based Volume Rendering for Medical Image Visualization", Engineering in Medicine and Biology 27th Annual Conference, Shanghai, China, pp. 5145-5148, September 1-4, 2005</a:t>
            </a:r>
            <a:br>
              <a:rPr lang="en-US" sz="1800"/>
            </a:br>
            <a:r>
              <a:rPr lang="en-US" sz="1800"/>
              <a:t/>
            </a:r>
            <a:br>
              <a:rPr lang="en-US" sz="1800"/>
            </a:br>
            <a:r>
              <a:rPr lang="en-US" sz="1800"/>
              <a:t>[5] C. Wang and H. </a:t>
            </a:r>
            <a:r>
              <a:rPr lang="en-US" sz="1800" err="1"/>
              <a:t>Shen</a:t>
            </a:r>
            <a:r>
              <a:rPr lang="en-US" sz="1800"/>
              <a:t>, "A Framework for Rendering Large Time-Varying Data Using Wavelet-Based Time-Space Partitioning (WTSP) Tree", Department of Computer and Information Science, The Ohio State University, 2004</a:t>
            </a:r>
            <a:br>
              <a:rPr lang="en-US" sz="1800"/>
            </a:br>
            <a:r>
              <a:rPr lang="en-US" sz="1600"/>
              <a:t/>
            </a:r>
            <a:br>
              <a:rPr lang="en-US" sz="1600"/>
            </a:br>
            <a:endParaRPr lang="en-US" sz="1600"/>
          </a:p>
        </p:txBody>
      </p:sp>
    </p:spTree>
    <p:extLst>
      <p:ext uri="{BB962C8B-B14F-4D97-AF65-F5344CB8AC3E}">
        <p14:creationId xmlns:p14="http://schemas.microsoft.com/office/powerpoint/2010/main" val="2403209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16563"/>
          </a:xfrm>
        </p:spPr>
        <p:txBody>
          <a:bodyPr>
            <a:noAutofit/>
          </a:bodyPr>
          <a:lstStyle/>
          <a:p>
            <a:pPr marL="0" indent="0">
              <a:buNone/>
            </a:pPr>
            <a:r>
              <a:rPr lang="en-US" sz="1600"/>
              <a:t/>
            </a:r>
            <a:br>
              <a:rPr lang="en-US" sz="1600"/>
            </a:br>
            <a:r>
              <a:rPr lang="en-US" sz="1800"/>
              <a:t>[6] A. Knoll, I. Wald, S. Parker and C. Hansen, "Interactive Iso-surface Ray Tracing of Large Octree Volumes", Scientific Computing and Imaging Institute, University of Utah, Technical Report No UUSCI-2006-026, </a:t>
            </a:r>
            <a:r>
              <a:rPr lang="en-US" sz="1800" smtClean="0"/>
              <a:t>2006</a:t>
            </a:r>
          </a:p>
          <a:p>
            <a:pPr marL="0" indent="0">
              <a:buNone/>
            </a:pPr>
            <a:endParaRPr lang="en-US" sz="1800"/>
          </a:p>
          <a:p>
            <a:pPr marL="0" indent="0">
              <a:buNone/>
            </a:pPr>
            <a:r>
              <a:rPr lang="en-US" sz="1800" smtClean="0"/>
              <a:t> [</a:t>
            </a:r>
            <a:r>
              <a:rPr lang="en-US" sz="1800"/>
              <a:t>7] S. Chen and C. </a:t>
            </a:r>
            <a:r>
              <a:rPr lang="en-US" sz="1800" err="1"/>
              <a:t>Hao</a:t>
            </a:r>
            <a:r>
              <a:rPr lang="en-US" sz="1800"/>
              <a:t>, "Interactive GPU-based Volume Rendering for Medical Image", Biomedical Engineering and Informatics, BMEI '09. 2nd International Conference on 17-19 Oct, 2009 </a:t>
            </a:r>
            <a:br>
              <a:rPr lang="en-US" sz="1800"/>
            </a:br>
            <a:r>
              <a:rPr lang="en-US" sz="1800"/>
              <a:t/>
            </a:r>
            <a:br>
              <a:rPr lang="en-US" sz="1800"/>
            </a:br>
            <a:r>
              <a:rPr lang="en-US" sz="1800"/>
              <a:t>[8] M. </a:t>
            </a:r>
            <a:r>
              <a:rPr lang="en-US" sz="1800" err="1"/>
              <a:t>Smelyanskiy</a:t>
            </a:r>
            <a:r>
              <a:rPr lang="en-US" sz="1800"/>
              <a:t>, D. Holmes, J. </a:t>
            </a:r>
            <a:r>
              <a:rPr lang="en-US" sz="1800" err="1"/>
              <a:t>Chhugani</a:t>
            </a:r>
            <a:r>
              <a:rPr lang="en-US" sz="1800"/>
              <a:t>, A. Larson, D. M. </a:t>
            </a:r>
            <a:r>
              <a:rPr lang="en-US" sz="1800" err="1"/>
              <a:t>Carmean</a:t>
            </a:r>
            <a:r>
              <a:rPr lang="en-US" sz="1800"/>
              <a:t>, D. Hanson, P. </a:t>
            </a:r>
            <a:r>
              <a:rPr lang="en-US" sz="1800" err="1"/>
              <a:t>Dubey</a:t>
            </a:r>
            <a:r>
              <a:rPr lang="en-US" sz="1800"/>
              <a:t>, K. Augustine, D. Kim, A. </a:t>
            </a:r>
            <a:r>
              <a:rPr lang="en-US" sz="1800" err="1"/>
              <a:t>Kyker</a:t>
            </a:r>
            <a:r>
              <a:rPr lang="en-US" sz="1800"/>
              <a:t>, V. W. Lee, A. D. Nguyen, L. Seiler and R. Robb, "Mapping High-Fidelity Volume Rendering for Medical Imaging to CPU, GPU and Many-Core Architectures", IEEE TRANSACTIONS ON VISUALIZATION AND COMPUTER GRAPHICS, VOL. 15, NO. 6, Nov/Dec, 2009</a:t>
            </a:r>
            <a:br>
              <a:rPr lang="en-US" sz="1800"/>
            </a:br>
            <a:r>
              <a:rPr lang="en-US" sz="1800"/>
              <a:t/>
            </a:r>
            <a:br>
              <a:rPr lang="en-US" sz="1800"/>
            </a:br>
            <a:r>
              <a:rPr lang="en-US" sz="1800"/>
              <a:t>[9] M. </a:t>
            </a:r>
            <a:r>
              <a:rPr lang="en-US" sz="1800" err="1"/>
              <a:t>Labschutz</a:t>
            </a:r>
            <a:r>
              <a:rPr lang="en-US" sz="1800"/>
              <a:t>, S. Bruckner, M. E. </a:t>
            </a:r>
            <a:r>
              <a:rPr lang="en-US" sz="1800" err="1"/>
              <a:t>Groller</a:t>
            </a:r>
            <a:r>
              <a:rPr lang="en-US" sz="1800"/>
              <a:t>, M. </a:t>
            </a:r>
            <a:r>
              <a:rPr lang="en-US" sz="1800" err="1"/>
              <a:t>Hadwiger</a:t>
            </a:r>
            <a:r>
              <a:rPr lang="en-US" sz="1800"/>
              <a:t> and P. </a:t>
            </a:r>
            <a:r>
              <a:rPr lang="en-US" sz="1800" err="1"/>
              <a:t>Rautek</a:t>
            </a:r>
            <a:r>
              <a:rPr lang="en-US" sz="1800"/>
              <a:t>, "</a:t>
            </a:r>
            <a:r>
              <a:rPr lang="en-US" sz="1800" err="1"/>
              <a:t>JiTTree</a:t>
            </a:r>
            <a:r>
              <a:rPr lang="en-US" sz="1800"/>
              <a:t>: A Just-in-Time Compiled Sparse GPU Volume Data Structure", Visualization and Computer Graphics, IEEE Transactions, Vol. 22, Issue. 1, pp. 1025-1034, 2015</a:t>
            </a:r>
            <a:br>
              <a:rPr lang="en-US" sz="1800"/>
            </a:br>
            <a:r>
              <a:rPr lang="en-US" sz="1800"/>
              <a:t/>
            </a:r>
            <a:br>
              <a:rPr lang="en-US" sz="1800"/>
            </a:br>
            <a:r>
              <a:rPr lang="en-US" sz="1800"/>
              <a:t>[10] A. Knoll, "A Survey of </a:t>
            </a:r>
            <a:r>
              <a:rPr lang="en-US" sz="1800" err="1"/>
              <a:t>Octree</a:t>
            </a:r>
            <a:r>
              <a:rPr lang="en-US" sz="1800"/>
              <a:t> Volume Rendering Methods", Scientific Computing and Imaging Institute University of Utah, 2006</a:t>
            </a:r>
            <a:br>
              <a:rPr lang="en-US" sz="1800"/>
            </a:br>
            <a:r>
              <a:rPr lang="en-US" sz="1600"/>
              <a:t/>
            </a:r>
            <a:br>
              <a:rPr lang="en-US" sz="1600"/>
            </a:br>
            <a:r>
              <a:rPr lang="en-US" sz="1600"/>
              <a:t/>
            </a:r>
            <a:br>
              <a:rPr lang="en-US" sz="1600"/>
            </a:br>
            <a:endParaRPr lang="en-US" sz="1600"/>
          </a:p>
        </p:txBody>
      </p:sp>
    </p:spTree>
    <p:extLst>
      <p:ext uri="{BB962C8B-B14F-4D97-AF65-F5344CB8AC3E}">
        <p14:creationId xmlns:p14="http://schemas.microsoft.com/office/powerpoint/2010/main" val="3337402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a:solidFill>
                  <a:schemeClr val="tx1"/>
                </a:solidFill>
                <a:effectLst>
                  <a:outerShdw blurRad="38100" dist="38100" dir="2700000" algn="tl">
                    <a:srgbClr val="000000">
                      <a:alpha val="43137"/>
                    </a:srgbClr>
                  </a:outerShdw>
                </a:effectLst>
              </a:rPr>
              <a:t>Problem Definition</a:t>
            </a:r>
            <a:endParaRPr lang="en-US" sz="4000" b="1"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indent="-342900">
              <a:buClrTx/>
              <a:buFont typeface="Wingdings" panose="05000000000000000000" pitchFamily="2" charset="2"/>
              <a:buChar char="Ø"/>
            </a:pPr>
            <a:r>
              <a:rPr lang="en-US" sz="2800" dirty="0"/>
              <a:t>To visualize </a:t>
            </a:r>
            <a:r>
              <a:rPr lang="en-US" sz="2800" i="1" dirty="0"/>
              <a:t>large volume medical human data </a:t>
            </a:r>
            <a:r>
              <a:rPr lang="en-US" sz="2800" dirty="0"/>
              <a:t>on GPU </a:t>
            </a:r>
            <a:r>
              <a:rPr lang="en-US" sz="2800" dirty="0" smtClean="0">
                <a:effectLst>
                  <a:outerShdw blurRad="38100" dist="38100" dir="2700000" algn="tl">
                    <a:srgbClr val="000000">
                      <a:alpha val="43137"/>
                    </a:srgbClr>
                  </a:outerShdw>
                </a:effectLst>
              </a:rPr>
              <a:t>efficiently on inexpensive hardware.</a:t>
            </a:r>
          </a:p>
          <a:p>
            <a:pPr indent="-342900">
              <a:buClrTx/>
              <a:buFont typeface="Wingdings" panose="05000000000000000000" pitchFamily="2" charset="2"/>
              <a:buChar char="Ø"/>
            </a:pPr>
            <a:endParaRPr lang="en-US" sz="2800" dirty="0" smtClean="0"/>
          </a:p>
          <a:p>
            <a:pPr indent="-342900">
              <a:buClrTx/>
              <a:buFont typeface="Wingdings" panose="05000000000000000000" pitchFamily="2" charset="2"/>
              <a:buChar char="Ø"/>
            </a:pPr>
            <a:r>
              <a:rPr lang="en-US" sz="2800" dirty="0" smtClean="0"/>
              <a:t> </a:t>
            </a:r>
            <a:r>
              <a:rPr lang="en-US" sz="2800" dirty="0"/>
              <a:t>It can be used to view human body in different </a:t>
            </a:r>
            <a:r>
              <a:rPr lang="en-US" sz="2800" dirty="0">
                <a:effectLst>
                  <a:outerShdw blurRad="38100" dist="38100" dir="2700000" algn="tl">
                    <a:srgbClr val="000000">
                      <a:alpha val="43137"/>
                    </a:srgbClr>
                  </a:outerShdw>
                </a:effectLst>
              </a:rPr>
              <a:t>resolutions and perspectives </a:t>
            </a:r>
            <a:r>
              <a:rPr lang="en-US" sz="2800" dirty="0"/>
              <a:t>based on the requirements of the user, hence </a:t>
            </a:r>
            <a:r>
              <a:rPr lang="en-US" sz="2800" dirty="0">
                <a:effectLst>
                  <a:outerShdw blurRad="38100" dist="38100" dir="2700000" algn="tl">
                    <a:srgbClr val="000000">
                      <a:alpha val="43137"/>
                    </a:srgbClr>
                  </a:outerShdw>
                </a:effectLst>
              </a:rPr>
              <a:t>interactive</a:t>
            </a:r>
            <a:r>
              <a:rPr lang="en-US" sz="2800" dirty="0" smtClean="0">
                <a:effectLst>
                  <a:outerShdw blurRad="38100" dist="38100" dir="2700000" algn="tl">
                    <a:srgbClr val="000000">
                      <a:alpha val="43137"/>
                    </a:srgbClr>
                  </a:outerShdw>
                </a:effectLst>
              </a:rPr>
              <a:t>.</a:t>
            </a:r>
          </a:p>
          <a:p>
            <a:pPr indent="-342900">
              <a:buClrTx/>
              <a:buFont typeface="Wingdings" panose="05000000000000000000" pitchFamily="2" charset="2"/>
              <a:buChar char="Ø"/>
            </a:pPr>
            <a:endParaRPr lang="en-US" sz="2800" dirty="0" smtClean="0"/>
          </a:p>
          <a:p>
            <a:pPr indent="-342900">
              <a:buClrTx/>
              <a:buFont typeface="Wingdings" panose="05000000000000000000" pitchFamily="2" charset="2"/>
              <a:buChar char="Ø"/>
            </a:pPr>
            <a:r>
              <a:rPr lang="en-US" sz="2800" dirty="0" smtClean="0"/>
              <a:t> </a:t>
            </a:r>
            <a:r>
              <a:rPr lang="en-US" sz="2800" dirty="0"/>
              <a:t>This requires effective handling of large data in a </a:t>
            </a:r>
            <a:r>
              <a:rPr lang="en-US" sz="2800" dirty="0">
                <a:effectLst>
                  <a:outerShdw blurRad="38100" dist="38100" dir="2700000" algn="tl">
                    <a:srgbClr val="000000">
                      <a:alpha val="43137"/>
                    </a:srgbClr>
                  </a:outerShdw>
                </a:effectLst>
              </a:rPr>
              <a:t>structured</a:t>
            </a:r>
            <a:r>
              <a:rPr lang="en-US" sz="2800" dirty="0"/>
              <a:t> way, keeping in mind the memory constraints.</a:t>
            </a:r>
          </a:p>
          <a:p>
            <a:pPr>
              <a:buClrTx/>
              <a:buFont typeface="Wingdings" panose="05000000000000000000" pitchFamily="2" charset="2"/>
              <a:buChar char="Ø"/>
            </a:pPr>
            <a:endParaRPr lang="en-US" sz="2800" dirty="0" smtClean="0"/>
          </a:p>
          <a:p>
            <a:pPr indent="-342900">
              <a:buClrTx/>
              <a:buFont typeface="Wingdings" panose="05000000000000000000" pitchFamily="2" charset="2"/>
              <a:buChar char="Ø"/>
            </a:pPr>
            <a:endParaRPr lang="en-US" sz="2800" dirty="0"/>
          </a:p>
        </p:txBody>
      </p:sp>
    </p:spTree>
    <p:extLst>
      <p:ext uri="{BB962C8B-B14F-4D97-AF65-F5344CB8AC3E}">
        <p14:creationId xmlns:p14="http://schemas.microsoft.com/office/powerpoint/2010/main" val="4164561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a:t>[11] F. Velasco and J. C. Torres, "Cell Octrees: A New Data Structure for Volume Modeling and Visualization", VMV '01 Proceedings of the Vision Modeling and Visualization Conference, pp. 151-158, 2001 </a:t>
            </a:r>
            <a:br>
              <a:rPr lang="en-US" sz="1800"/>
            </a:br>
            <a:r>
              <a:rPr lang="en-US" sz="1800"/>
              <a:t/>
            </a:r>
            <a:br>
              <a:rPr lang="en-US" sz="1800"/>
            </a:br>
            <a:r>
              <a:rPr lang="en-US" sz="1800"/>
              <a:t>[12] I. Boada, I. Navazo and R. Scopigno, "Multi- Resolution volume visualization with a texture-based octree", Springer-Verlag, pp. 185-197, 2001</a:t>
            </a:r>
            <a:br>
              <a:rPr lang="en-US" sz="1800"/>
            </a:br>
            <a:endParaRPr lang="en-US" sz="1800"/>
          </a:p>
          <a:p>
            <a:pPr marL="0" indent="0">
              <a:buNone/>
            </a:pPr>
            <a:r>
              <a:rPr lang="en-US" sz="1800" smtClean="0"/>
              <a:t>[</a:t>
            </a:r>
            <a:r>
              <a:rPr lang="en-US" sz="1800"/>
              <a:t>13] A. </a:t>
            </a:r>
            <a:r>
              <a:rPr lang="en-US" sz="1800" err="1"/>
              <a:t>Agrawal</a:t>
            </a:r>
            <a:r>
              <a:rPr lang="en-US" sz="1800"/>
              <a:t>, J. </a:t>
            </a:r>
            <a:r>
              <a:rPr lang="en-US" sz="1800" err="1"/>
              <a:t>Kohout</a:t>
            </a:r>
            <a:r>
              <a:rPr lang="en-US" sz="1800"/>
              <a:t>, G. J. </a:t>
            </a:r>
            <a:r>
              <a:rPr lang="en-US" sz="1800" err="1"/>
              <a:t>Clapworthy</a:t>
            </a:r>
            <a:r>
              <a:rPr lang="en-US" sz="1800"/>
              <a:t>, N. J.B. McFarlane, F. D. M. </a:t>
            </a:r>
            <a:r>
              <a:rPr lang="en-US" sz="1800" err="1"/>
              <a:t>Viceconti</a:t>
            </a:r>
            <a:r>
              <a:rPr lang="en-US" sz="1800"/>
              <a:t>, F. </a:t>
            </a:r>
            <a:r>
              <a:rPr lang="en-US" sz="1800" err="1"/>
              <a:t>Taddei</a:t>
            </a:r>
            <a:r>
              <a:rPr lang="en-US" sz="1800"/>
              <a:t> and D. </a:t>
            </a:r>
            <a:r>
              <a:rPr lang="en-US" sz="1800" err="1"/>
              <a:t>Testi</a:t>
            </a:r>
            <a:r>
              <a:rPr lang="en-US" sz="1800"/>
              <a:t>, "Enabling the interactive display of large medical volume datasets by </a:t>
            </a:r>
            <a:r>
              <a:rPr lang="en-US" sz="1800" err="1"/>
              <a:t>multiresolution</a:t>
            </a:r>
            <a:r>
              <a:rPr lang="en-US" sz="1800"/>
              <a:t> bricking", Springer, pp. 3-19, 2009</a:t>
            </a:r>
          </a:p>
          <a:p>
            <a:endParaRPr lang="en-US" sz="1800"/>
          </a:p>
          <a:p>
            <a:endParaRPr lang="en-US" sz="1800"/>
          </a:p>
        </p:txBody>
      </p:sp>
    </p:spTree>
    <p:extLst>
      <p:ext uri="{BB962C8B-B14F-4D97-AF65-F5344CB8AC3E}">
        <p14:creationId xmlns:p14="http://schemas.microsoft.com/office/powerpoint/2010/main" val="697082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endParaRPr lang="en-US" sz="8800"/>
          </a:p>
          <a:p>
            <a:pPr marL="114300" indent="0">
              <a:buNone/>
            </a:pPr>
            <a:r>
              <a:rPr lang="en-US" sz="5400" smtClean="0"/>
              <a:t>    </a:t>
            </a:r>
            <a:endParaRPr lang="en-US" sz="8800" b="1"/>
          </a:p>
        </p:txBody>
      </p:sp>
      <p:sp>
        <p:nvSpPr>
          <p:cNvPr id="4" name="Rectangle 3"/>
          <p:cNvSpPr/>
          <p:nvPr/>
        </p:nvSpPr>
        <p:spPr>
          <a:xfrm>
            <a:off x="1219200" y="2967335"/>
            <a:ext cx="6282141" cy="1446550"/>
          </a:xfrm>
          <a:prstGeom prst="rect">
            <a:avLst/>
          </a:prstGeom>
          <a:noFill/>
        </p:spPr>
        <p:txBody>
          <a:bodyPr wrap="square" lIns="91440" tIns="45720" rIns="91440" bIns="45720">
            <a:spAutoFit/>
          </a:bodyPr>
          <a:lstStyle/>
          <a:p>
            <a:pPr algn="ctr"/>
            <a:r>
              <a:rPr lang="en-US" sz="88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88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56301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smtClean="0">
                <a:solidFill>
                  <a:schemeClr val="tx1"/>
                </a:solidFill>
                <a:effectLst>
                  <a:outerShdw blurRad="38100" dist="38100" dir="2700000" algn="tl">
                    <a:srgbClr val="000000">
                      <a:alpha val="43137"/>
                    </a:srgbClr>
                  </a:outerShdw>
                </a:effectLst>
              </a:rPr>
              <a:t>MOTIVATION</a:t>
            </a:r>
            <a:endParaRPr lang="en-IN" sz="4000" b="1" u="sng"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ClrTx/>
              <a:buFont typeface="Wingdings" panose="05000000000000000000" pitchFamily="2" charset="2"/>
              <a:buChar char="Ø"/>
            </a:pPr>
            <a:r>
              <a:rPr lang="en-IN" sz="2400" dirty="0"/>
              <a:t>R</a:t>
            </a:r>
            <a:r>
              <a:rPr lang="en-IN" sz="2400" dirty="0" smtClean="0"/>
              <a:t>eal-time </a:t>
            </a:r>
            <a:r>
              <a:rPr lang="en-IN" sz="2400" dirty="0"/>
              <a:t>out-of-core </a:t>
            </a:r>
            <a:r>
              <a:rPr lang="en-IN" sz="2400" dirty="0" smtClean="0"/>
              <a:t>volume rendering </a:t>
            </a:r>
            <a:r>
              <a:rPr lang="en-IN" sz="2400" dirty="0"/>
              <a:t>has been performed on GPUs, performance </a:t>
            </a:r>
            <a:r>
              <a:rPr lang="en-IN" sz="2400" dirty="0" smtClean="0"/>
              <a:t>is usually </a:t>
            </a:r>
            <a:r>
              <a:rPr lang="en-IN" sz="2400" dirty="0"/>
              <a:t>gained at the cost of image </a:t>
            </a:r>
            <a:r>
              <a:rPr lang="en-IN" sz="2400" dirty="0" smtClean="0"/>
              <a:t>quality.</a:t>
            </a:r>
          </a:p>
          <a:p>
            <a:pPr>
              <a:buClrTx/>
              <a:buFont typeface="Wingdings" panose="05000000000000000000" pitchFamily="2" charset="2"/>
              <a:buChar char="Ø"/>
            </a:pPr>
            <a:endParaRPr lang="en-IN" sz="2400" dirty="0" smtClean="0"/>
          </a:p>
          <a:p>
            <a:pPr>
              <a:buClrTx/>
              <a:buFont typeface="Wingdings" panose="05000000000000000000" pitchFamily="2" charset="2"/>
              <a:buChar char="Ø"/>
            </a:pPr>
            <a:r>
              <a:rPr lang="en-IN" sz="2400" dirty="0" smtClean="0"/>
              <a:t>Custom server level </a:t>
            </a:r>
            <a:r>
              <a:rPr lang="en-IN" sz="2400" dirty="0"/>
              <a:t>hardware solutions have been developed to </a:t>
            </a:r>
            <a:r>
              <a:rPr lang="en-IN" sz="2400" dirty="0" smtClean="0"/>
              <a:t>provide high-quality </a:t>
            </a:r>
            <a:r>
              <a:rPr lang="en-IN" sz="2400" dirty="0"/>
              <a:t>rendering, but the cost involved limits </a:t>
            </a:r>
            <a:r>
              <a:rPr lang="en-IN" sz="2400" dirty="0" smtClean="0"/>
              <a:t>their widespread </a:t>
            </a:r>
            <a:r>
              <a:rPr lang="en-IN" sz="2400" dirty="0"/>
              <a:t>adoption </a:t>
            </a:r>
            <a:r>
              <a:rPr lang="en-IN" sz="2400" dirty="0" smtClean="0"/>
              <a:t>GPU based traversal technique reduces cost for the hardware required. </a:t>
            </a:r>
          </a:p>
          <a:p>
            <a:pPr marL="114300" indent="0">
              <a:buClrTx/>
              <a:buNone/>
            </a:pPr>
            <a:endParaRPr lang="en-IN" sz="2400" dirty="0" smtClean="0"/>
          </a:p>
          <a:p>
            <a:pPr>
              <a:buClrTx/>
              <a:buFont typeface="Wingdings" panose="05000000000000000000" pitchFamily="2" charset="2"/>
              <a:buChar char="Ø"/>
            </a:pPr>
            <a:r>
              <a:rPr lang="en-IN" sz="2400" dirty="0" smtClean="0"/>
              <a:t>Our target is to make </a:t>
            </a:r>
            <a:r>
              <a:rPr lang="en-IN" sz="2400" dirty="0"/>
              <a:t>high-quality visualization </a:t>
            </a:r>
            <a:r>
              <a:rPr lang="en-IN" sz="2400" dirty="0" smtClean="0"/>
              <a:t>more practical </a:t>
            </a:r>
            <a:r>
              <a:rPr lang="en-IN" sz="2400" dirty="0"/>
              <a:t>in the clinic by the use of a consumer-level </a:t>
            </a:r>
            <a:r>
              <a:rPr lang="en-IN" sz="2400" dirty="0" smtClean="0"/>
              <a:t>GPU.</a:t>
            </a:r>
            <a:endParaRPr lang="en-IN" sz="2400" dirty="0"/>
          </a:p>
        </p:txBody>
      </p:sp>
    </p:spTree>
    <p:extLst>
      <p:ext uri="{BB962C8B-B14F-4D97-AF65-F5344CB8AC3E}">
        <p14:creationId xmlns:p14="http://schemas.microsoft.com/office/powerpoint/2010/main" val="3387714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solidFill>
                <a:effectLst>
                  <a:outerShdw blurRad="38100" dist="38100" dir="2700000" algn="tl">
                    <a:srgbClr val="000000">
                      <a:alpha val="43137"/>
                    </a:srgbClr>
                  </a:outerShdw>
                </a:effectLst>
              </a:rPr>
              <a:t>Methodology</a:t>
            </a:r>
            <a:endParaRPr lang="en-US"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114300" indent="0">
              <a:buNone/>
            </a:pPr>
            <a:r>
              <a:rPr lang="en-US" sz="2800" dirty="0" smtClean="0"/>
              <a:t> </a:t>
            </a:r>
            <a:r>
              <a:rPr lang="en-US" sz="2400" dirty="0" smtClean="0"/>
              <a:t>Our </a:t>
            </a:r>
            <a:r>
              <a:rPr lang="en-US" sz="2400" dirty="0"/>
              <a:t>whole methodology is consists four major </a:t>
            </a:r>
            <a:r>
              <a:rPr lang="en-US" sz="2400" dirty="0" smtClean="0"/>
              <a:t>steps-</a:t>
            </a:r>
            <a:r>
              <a:rPr lang="en-US" sz="2800" b="1" dirty="0" smtClean="0"/>
              <a:t> </a:t>
            </a:r>
          </a:p>
          <a:p>
            <a:pPr lvl="1">
              <a:buClrTx/>
              <a:buFont typeface="Wingdings" panose="05000000000000000000" pitchFamily="2" charset="2"/>
              <a:buChar char="Ø"/>
            </a:pPr>
            <a:r>
              <a:rPr lang="en-US" sz="2400" dirty="0" smtClean="0"/>
              <a:t>Preprocessing</a:t>
            </a:r>
          </a:p>
          <a:p>
            <a:pPr lvl="1">
              <a:buClrTx/>
              <a:buFont typeface="Wingdings" panose="05000000000000000000" pitchFamily="2" charset="2"/>
              <a:buChar char="Ø"/>
            </a:pPr>
            <a:r>
              <a:rPr lang="en-IN" sz="2400" dirty="0" smtClean="0"/>
              <a:t>Generating a View-Dependent Working Set</a:t>
            </a:r>
          </a:p>
          <a:p>
            <a:pPr marL="411480" lvl="1" indent="0">
              <a:buClr>
                <a:schemeClr val="tx1">
                  <a:lumMod val="50000"/>
                  <a:lumOff val="50000"/>
                </a:schemeClr>
              </a:buClr>
              <a:buNone/>
            </a:pPr>
            <a:r>
              <a:rPr lang="en-IN" sz="2400" dirty="0" smtClean="0">
                <a:solidFill>
                  <a:schemeClr val="accent1">
                    <a:lumMod val="75000"/>
                  </a:schemeClr>
                </a:solidFill>
                <a:effectLst>
                  <a:outerShdw blurRad="38100" dist="38100" dir="2700000" algn="tl">
                    <a:srgbClr val="000000">
                      <a:alpha val="43137"/>
                    </a:srgbClr>
                  </a:outerShdw>
                </a:effectLst>
              </a:rPr>
              <a:t>        </a:t>
            </a:r>
            <a:r>
              <a:rPr lang="en-IN" sz="2400" dirty="0" smtClean="0">
                <a:effectLst>
                  <a:outerShdw blurRad="38100" dist="38100" dir="2700000" algn="tl">
                    <a:srgbClr val="000000">
                      <a:alpha val="43137"/>
                    </a:srgbClr>
                  </a:outerShdw>
                </a:effectLst>
              </a:rPr>
              <a:t>View-Dependent Sorting of the Bricks</a:t>
            </a:r>
            <a:endParaRPr lang="en-US" sz="2400" dirty="0">
              <a:effectLst>
                <a:outerShdw blurRad="38100" dist="38100" dir="2700000" algn="tl">
                  <a:srgbClr val="000000">
                    <a:alpha val="43137"/>
                  </a:srgbClr>
                </a:outerShdw>
              </a:effectLst>
            </a:endParaRPr>
          </a:p>
          <a:p>
            <a:pPr marL="411480" lvl="1" indent="0">
              <a:buClr>
                <a:schemeClr val="tx1">
                  <a:lumMod val="50000"/>
                  <a:lumOff val="50000"/>
                </a:schemeClr>
              </a:buClr>
              <a:buNone/>
            </a:pPr>
            <a:r>
              <a:rPr lang="en-IN" sz="2400" dirty="0" smtClean="0">
                <a:effectLst>
                  <a:outerShdw blurRad="38100" dist="38100" dir="2700000" algn="tl">
                    <a:srgbClr val="000000">
                      <a:alpha val="43137"/>
                    </a:srgbClr>
                  </a:outerShdw>
                </a:effectLst>
              </a:rPr>
              <a:t>        Memory </a:t>
            </a:r>
            <a:r>
              <a:rPr lang="en-IN" sz="2400" dirty="0">
                <a:effectLst>
                  <a:outerShdw blurRad="38100" dist="38100" dir="2700000" algn="tl">
                    <a:srgbClr val="000000">
                      <a:alpha val="43137"/>
                    </a:srgbClr>
                  </a:outerShdw>
                </a:effectLst>
              </a:rPr>
              <a:t>Management of the Working </a:t>
            </a:r>
            <a:r>
              <a:rPr lang="en-IN" sz="2400" dirty="0" smtClean="0">
                <a:effectLst>
                  <a:outerShdw blurRad="38100" dist="38100" dir="2700000" algn="tl">
                    <a:srgbClr val="000000">
                      <a:alpha val="43137"/>
                    </a:srgbClr>
                  </a:outerShdw>
                </a:effectLst>
              </a:rPr>
              <a:t>Set  </a:t>
            </a:r>
            <a:r>
              <a:rPr lang="en-IN" sz="2400" dirty="0" smtClean="0"/>
              <a:t>               	            	 </a:t>
            </a:r>
            <a:r>
              <a:rPr lang="en-IN" sz="2400" dirty="0" smtClean="0">
                <a:effectLst>
                  <a:outerShdw blurRad="38100" dist="38100" dir="2700000" algn="tl">
                    <a:srgbClr val="000000">
                      <a:alpha val="43137"/>
                    </a:srgbClr>
                  </a:outerShdw>
                </a:effectLst>
              </a:rPr>
              <a:t>Brick </a:t>
            </a:r>
            <a:r>
              <a:rPr lang="en-IN" sz="2400" dirty="0">
                <a:effectLst>
                  <a:outerShdw blurRad="38100" dist="38100" dir="2700000" algn="tl">
                    <a:srgbClr val="000000">
                      <a:alpha val="43137"/>
                    </a:srgbClr>
                  </a:outerShdw>
                </a:effectLst>
              </a:rPr>
              <a:t>Pool</a:t>
            </a:r>
            <a:endParaRPr lang="en-US" sz="2400" dirty="0">
              <a:effectLst>
                <a:outerShdw blurRad="38100" dist="38100" dir="2700000" algn="tl">
                  <a:srgbClr val="000000">
                    <a:alpha val="43137"/>
                  </a:srgbClr>
                </a:outerShdw>
              </a:effectLst>
            </a:endParaRPr>
          </a:p>
          <a:p>
            <a:pPr marL="411480" lvl="1" indent="0">
              <a:buClr>
                <a:schemeClr val="tx1">
                  <a:lumMod val="50000"/>
                  <a:lumOff val="50000"/>
                </a:schemeClr>
              </a:buClr>
              <a:buNone/>
            </a:pPr>
            <a:r>
              <a:rPr lang="en-IN" sz="2400" dirty="0">
                <a:effectLst>
                  <a:outerShdw blurRad="38100" dist="38100" dir="2700000" algn="tl">
                    <a:srgbClr val="000000">
                      <a:alpha val="43137"/>
                    </a:srgbClr>
                  </a:outerShdw>
                </a:effectLst>
              </a:rPr>
              <a:t> </a:t>
            </a:r>
            <a:r>
              <a:rPr lang="en-IN" sz="2400" dirty="0" smtClean="0">
                <a:effectLst>
                  <a:outerShdw blurRad="38100" dist="38100" dir="2700000" algn="tl">
                    <a:srgbClr val="000000">
                      <a:alpha val="43137"/>
                    </a:srgbClr>
                  </a:outerShdw>
                </a:effectLst>
              </a:rPr>
              <a:t>       </a:t>
            </a:r>
            <a:r>
              <a:rPr lang="en-IN" sz="2400" dirty="0" err="1" smtClean="0">
                <a:effectLst>
                  <a:outerShdw blurRad="38100" dist="38100" dir="2700000" algn="tl">
                    <a:srgbClr val="000000">
                      <a:alpha val="43137"/>
                    </a:srgbClr>
                  </a:outerShdw>
                </a:effectLst>
              </a:rPr>
              <a:t>Macrocell</a:t>
            </a:r>
            <a:r>
              <a:rPr lang="en-IN" sz="2400" dirty="0" smtClean="0">
                <a:effectLst>
                  <a:outerShdw blurRad="38100" dist="38100" dir="2700000" algn="tl">
                    <a:srgbClr val="000000">
                      <a:alpha val="43137"/>
                    </a:srgbClr>
                  </a:outerShdw>
                </a:effectLst>
              </a:rPr>
              <a:t> Pool    </a:t>
            </a:r>
          </a:p>
          <a:p>
            <a:pPr lvl="1">
              <a:buClrTx/>
              <a:buFont typeface="Wingdings" panose="05000000000000000000" pitchFamily="2" charset="2"/>
              <a:buChar char="Ø"/>
            </a:pPr>
            <a:r>
              <a:rPr lang="en-IN" sz="2400" dirty="0" smtClean="0"/>
              <a:t>Proxy-Geometry </a:t>
            </a:r>
            <a:r>
              <a:rPr lang="en-IN" sz="2400" dirty="0" err="1" smtClean="0"/>
              <a:t>Rasterization</a:t>
            </a:r>
            <a:endParaRPr lang="en-IN" sz="2400" dirty="0" smtClean="0"/>
          </a:p>
          <a:p>
            <a:pPr lvl="1">
              <a:buClrTx/>
              <a:buFont typeface="Wingdings" panose="05000000000000000000" pitchFamily="2" charset="2"/>
              <a:buChar char="Ø"/>
            </a:pPr>
            <a:r>
              <a:rPr lang="en-IN" sz="2400" dirty="0" err="1" smtClean="0"/>
              <a:t>Raycasting</a:t>
            </a:r>
            <a:endParaRPr lang="en-US" sz="2400" dirty="0" smtClean="0"/>
          </a:p>
          <a:p>
            <a:pPr lvl="1">
              <a:buClr>
                <a:schemeClr val="tx1">
                  <a:lumMod val="50000"/>
                  <a:lumOff val="50000"/>
                </a:schemeClr>
              </a:buClr>
              <a:buFont typeface="Wingdings" panose="05000000000000000000" pitchFamily="2" charset="2"/>
              <a:buChar char="Ø"/>
            </a:pPr>
            <a:endParaRPr lang="en-IN" sz="2400" b="1" dirty="0" smtClean="0"/>
          </a:p>
        </p:txBody>
      </p:sp>
    </p:spTree>
    <p:extLst>
      <p:ext uri="{BB962C8B-B14F-4D97-AF65-F5344CB8AC3E}">
        <p14:creationId xmlns:p14="http://schemas.microsoft.com/office/powerpoint/2010/main" val="3640797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0"/>
            <a:ext cx="7162800" cy="4833178"/>
          </a:xfrm>
        </p:spPr>
      </p:pic>
      <p:sp>
        <p:nvSpPr>
          <p:cNvPr id="4" name="TextBox 3"/>
          <p:cNvSpPr txBox="1"/>
          <p:nvPr/>
        </p:nvSpPr>
        <p:spPr>
          <a:xfrm>
            <a:off x="668594" y="4929578"/>
            <a:ext cx="3124200" cy="646331"/>
          </a:xfrm>
          <a:prstGeom prst="rect">
            <a:avLst/>
          </a:prstGeom>
          <a:noFill/>
        </p:spPr>
        <p:txBody>
          <a:bodyPr wrap="square" rtlCol="0">
            <a:spAutoFit/>
          </a:bodyPr>
          <a:lstStyle/>
          <a:p>
            <a:r>
              <a:rPr lang="en-US" b="1" smtClean="0"/>
              <a:t>Flowchart of the methodology used</a:t>
            </a:r>
            <a:endParaRPr lang="en-US" b="1"/>
          </a:p>
        </p:txBody>
      </p:sp>
      <p:sp>
        <p:nvSpPr>
          <p:cNvPr id="6" name="TextBox 5"/>
          <p:cNvSpPr txBox="1"/>
          <p:nvPr/>
        </p:nvSpPr>
        <p:spPr>
          <a:xfrm>
            <a:off x="4419600" y="4924888"/>
            <a:ext cx="3124200" cy="646331"/>
          </a:xfrm>
          <a:prstGeom prst="rect">
            <a:avLst/>
          </a:prstGeom>
          <a:noFill/>
        </p:spPr>
        <p:txBody>
          <a:bodyPr wrap="square" rtlCol="0">
            <a:spAutoFit/>
          </a:bodyPr>
          <a:lstStyle/>
          <a:p>
            <a:r>
              <a:rPr lang="en-US" b="1" smtClean="0"/>
              <a:t>Previous Out-of-Core GPU volume Rendering algorithms</a:t>
            </a:r>
            <a:endParaRPr lang="en-US" b="1"/>
          </a:p>
        </p:txBody>
      </p:sp>
      <p:sp>
        <p:nvSpPr>
          <p:cNvPr id="7" name="TextBox 6"/>
          <p:cNvSpPr txBox="1"/>
          <p:nvPr/>
        </p:nvSpPr>
        <p:spPr>
          <a:xfrm>
            <a:off x="457200" y="5791200"/>
            <a:ext cx="7467600" cy="646331"/>
          </a:xfrm>
          <a:prstGeom prst="rect">
            <a:avLst/>
          </a:prstGeom>
          <a:noFill/>
        </p:spPr>
        <p:txBody>
          <a:bodyPr wrap="square" rtlCol="0">
            <a:spAutoFit/>
          </a:bodyPr>
          <a:lstStyle/>
          <a:p>
            <a:r>
              <a:rPr lang="en-US">
                <a:effectLst>
                  <a:outerShdw blurRad="38100" dist="38100" dir="2700000" algn="tl">
                    <a:srgbClr val="000000">
                      <a:alpha val="43137"/>
                    </a:srgbClr>
                  </a:outerShdw>
                </a:effectLst>
              </a:rPr>
              <a:t>Yellow </a:t>
            </a:r>
            <a:r>
              <a:rPr lang="en-US" smtClean="0">
                <a:effectLst>
                  <a:outerShdw blurRad="38100" dist="38100" dir="2700000" algn="tl">
                    <a:srgbClr val="000000">
                      <a:alpha val="43137"/>
                    </a:srgbClr>
                  </a:outerShdw>
                </a:effectLst>
              </a:rPr>
              <a:t>boxes:  executed </a:t>
            </a:r>
            <a:r>
              <a:rPr lang="en-US">
                <a:effectLst>
                  <a:outerShdw blurRad="38100" dist="38100" dir="2700000" algn="tl">
                    <a:srgbClr val="000000">
                      <a:alpha val="43137"/>
                    </a:srgbClr>
                  </a:outerShdw>
                </a:effectLst>
              </a:rPr>
              <a:t>on the </a:t>
            </a:r>
            <a:r>
              <a:rPr lang="en-US" smtClean="0">
                <a:effectLst>
                  <a:outerShdw blurRad="38100" dist="38100" dir="2700000" algn="tl">
                    <a:srgbClr val="000000">
                      <a:alpha val="43137"/>
                    </a:srgbClr>
                  </a:outerShdw>
                </a:effectLst>
              </a:rPr>
              <a:t>CPU, all other </a:t>
            </a:r>
            <a:r>
              <a:rPr lang="en-US">
                <a:effectLst>
                  <a:outerShdw blurRad="38100" dist="38100" dir="2700000" algn="tl">
                    <a:srgbClr val="000000">
                      <a:alpha val="43137"/>
                    </a:srgbClr>
                  </a:outerShdw>
                </a:effectLst>
              </a:rPr>
              <a:t>boxes on the </a:t>
            </a:r>
            <a:r>
              <a:rPr lang="en-US" smtClean="0">
                <a:effectLst>
                  <a:outerShdw blurRad="38100" dist="38100" dir="2700000" algn="tl">
                    <a:srgbClr val="000000">
                      <a:alpha val="43137"/>
                    </a:srgbClr>
                  </a:outerShdw>
                </a:effectLst>
              </a:rPr>
              <a:t>GPU.</a:t>
            </a:r>
            <a:r>
              <a:rPr lang="en-US">
                <a:effectLst>
                  <a:outerShdw blurRad="38100" dist="38100" dir="2700000" algn="tl">
                    <a:srgbClr val="000000">
                      <a:alpha val="43137"/>
                    </a:srgbClr>
                  </a:outerShdw>
                </a:effectLst>
              </a:rPr>
              <a:t> </a:t>
            </a:r>
            <a:r>
              <a:rPr lang="en-US" smtClean="0">
                <a:effectLst>
                  <a:outerShdw blurRad="38100" dist="38100" dir="2700000" algn="tl">
                    <a:srgbClr val="000000">
                      <a:alpha val="43137"/>
                    </a:srgbClr>
                  </a:outerShdw>
                </a:effectLst>
              </a:rPr>
              <a:t>Black arrows </a:t>
            </a:r>
            <a:r>
              <a:rPr lang="en-US">
                <a:effectLst>
                  <a:outerShdw blurRad="38100" dist="38100" dir="2700000" algn="tl">
                    <a:srgbClr val="000000">
                      <a:alpha val="43137"/>
                    </a:srgbClr>
                  </a:outerShdw>
                </a:effectLst>
              </a:rPr>
              <a:t>indicate control flow; green arrows indicate output </a:t>
            </a:r>
            <a:r>
              <a:rPr lang="en-US" smtClean="0">
                <a:effectLst>
                  <a:outerShdw blurRad="38100" dist="38100" dir="2700000" algn="tl">
                    <a:srgbClr val="000000">
                      <a:alpha val="43137"/>
                    </a:srgbClr>
                  </a:outerShdw>
                </a:effectLst>
              </a:rPr>
              <a:t>of intermediate </a:t>
            </a:r>
            <a:r>
              <a:rPr lang="en-US">
                <a:effectLst>
                  <a:outerShdw blurRad="38100" dist="38100" dir="2700000" algn="tl">
                    <a:srgbClr val="000000">
                      <a:alpha val="43137"/>
                    </a:srgbClr>
                  </a:outerShdw>
                </a:effectLst>
              </a:rPr>
              <a:t>data.</a:t>
            </a:r>
          </a:p>
        </p:txBody>
      </p:sp>
    </p:spTree>
    <p:extLst>
      <p:ext uri="{BB962C8B-B14F-4D97-AF65-F5344CB8AC3E}">
        <p14:creationId xmlns:p14="http://schemas.microsoft.com/office/powerpoint/2010/main" val="3232992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chemeClr val="tx1"/>
                </a:solidFill>
                <a:effectLst>
                  <a:outerShdw blurRad="38100" dist="38100" dir="2700000" algn="tl">
                    <a:srgbClr val="000000">
                      <a:alpha val="43137"/>
                    </a:srgbClr>
                  </a:outerShdw>
                </a:effectLst>
              </a:rPr>
              <a:t>Preprocessing</a:t>
            </a:r>
            <a:r>
              <a:rPr lang="en-US" u="sng" dirty="0">
                <a:solidFill>
                  <a:schemeClr val="tx1"/>
                </a:solidFill>
              </a:rPr>
              <a:t/>
            </a:r>
            <a:br>
              <a:rPr lang="en-US" u="sng" dirty="0">
                <a:solidFill>
                  <a:schemeClr val="tx1"/>
                </a:solidFill>
              </a:rPr>
            </a:br>
            <a:endParaRPr lang="en-US" u="sng" dirty="0">
              <a:solidFill>
                <a:schemeClr val="tx1"/>
              </a:solidFill>
            </a:endParaRPr>
          </a:p>
        </p:txBody>
      </p:sp>
      <p:sp>
        <p:nvSpPr>
          <p:cNvPr id="3" name="Content Placeholder 2"/>
          <p:cNvSpPr>
            <a:spLocks noGrp="1"/>
          </p:cNvSpPr>
          <p:nvPr>
            <p:ph idx="1"/>
          </p:nvPr>
        </p:nvSpPr>
        <p:spPr>
          <a:xfrm>
            <a:off x="457200" y="1371600"/>
            <a:ext cx="7620000" cy="5029200"/>
          </a:xfrm>
        </p:spPr>
        <p:txBody>
          <a:bodyPr>
            <a:normAutofit lnSpcReduction="10000"/>
          </a:bodyPr>
          <a:lstStyle/>
          <a:p>
            <a:pPr>
              <a:buClrTx/>
              <a:buFont typeface="Wingdings" pitchFamily="2" charset="2"/>
              <a:buChar char="Ø"/>
            </a:pPr>
            <a:r>
              <a:rPr lang="en-IN" sz="2400" dirty="0" smtClean="0"/>
              <a:t> A </a:t>
            </a:r>
            <a:r>
              <a:rPr lang="en-IN" sz="2400" dirty="0"/>
              <a:t>large volume dataset is first pre-processed using </a:t>
            </a:r>
            <a:r>
              <a:rPr lang="en-IN" sz="2400" dirty="0" smtClean="0"/>
              <a:t>      blocking </a:t>
            </a:r>
            <a:r>
              <a:rPr lang="en-IN" sz="2400" dirty="0"/>
              <a:t>techniques (division of large dataset in blocks of data) and storing it in </a:t>
            </a:r>
            <a:r>
              <a:rPr lang="en-IN" sz="2400" dirty="0" err="1" smtClean="0"/>
              <a:t>Octree</a:t>
            </a:r>
            <a:r>
              <a:rPr lang="en-IN" sz="2400" dirty="0" smtClean="0"/>
              <a:t>. </a:t>
            </a:r>
          </a:p>
          <a:p>
            <a:pPr>
              <a:buClrTx/>
              <a:buFont typeface="Wingdings" pitchFamily="2" charset="2"/>
              <a:buChar char="Ø"/>
            </a:pPr>
            <a:r>
              <a:rPr lang="en-IN" dirty="0" smtClean="0"/>
              <a:t> </a:t>
            </a:r>
            <a:r>
              <a:rPr lang="en-IN" sz="2400" dirty="0" smtClean="0"/>
              <a:t>An </a:t>
            </a:r>
            <a:r>
              <a:rPr lang="en-IN" sz="2400" b="1" dirty="0" err="1">
                <a:effectLst>
                  <a:outerShdw blurRad="38100" dist="38100" dir="2700000" algn="tl">
                    <a:srgbClr val="000000">
                      <a:alpha val="43137"/>
                    </a:srgbClr>
                  </a:outerShdw>
                </a:effectLst>
              </a:rPr>
              <a:t>octree</a:t>
            </a:r>
            <a:r>
              <a:rPr lang="en-IN" sz="2400" b="1" dirty="0">
                <a:effectLst>
                  <a:outerShdw blurRad="38100" dist="38100" dir="2700000" algn="tl">
                    <a:srgbClr val="000000">
                      <a:alpha val="43137"/>
                    </a:srgbClr>
                  </a:outerShdw>
                </a:effectLst>
              </a:rPr>
              <a:t> of bricks</a:t>
            </a:r>
            <a:r>
              <a:rPr lang="en-IN" sz="2400" dirty="0">
                <a:effectLst>
                  <a:outerShdw blurRad="38100" dist="38100" dir="2700000" algn="tl">
                    <a:srgbClr val="000000">
                      <a:alpha val="43137"/>
                    </a:srgbClr>
                  </a:outerShdw>
                </a:effectLst>
              </a:rPr>
              <a:t> </a:t>
            </a:r>
            <a:r>
              <a:rPr lang="en-IN" sz="2400" dirty="0"/>
              <a:t>is constructed where the actual resolution data is stored in leaf </a:t>
            </a:r>
            <a:r>
              <a:rPr lang="en-IN" sz="2400" dirty="0" smtClean="0"/>
              <a:t>nodes.</a:t>
            </a:r>
          </a:p>
          <a:p>
            <a:pPr>
              <a:buClrTx/>
              <a:buFont typeface="Wingdings" pitchFamily="2" charset="2"/>
              <a:buChar char="Ø"/>
            </a:pPr>
            <a:r>
              <a:rPr lang="en-IN" sz="2400" dirty="0" smtClean="0"/>
              <a:t> At </a:t>
            </a:r>
            <a:r>
              <a:rPr lang="en-IN" sz="2400" dirty="0"/>
              <a:t>each level or node a brick of same </a:t>
            </a:r>
            <a:r>
              <a:rPr lang="en-IN" sz="2400" dirty="0">
                <a:effectLst>
                  <a:outerShdw blurRad="38100" dist="38100" dir="2700000" algn="tl">
                    <a:srgbClr val="000000">
                      <a:alpha val="43137"/>
                    </a:srgbClr>
                  </a:outerShdw>
                </a:effectLst>
              </a:rPr>
              <a:t>dimension B</a:t>
            </a:r>
            <a:r>
              <a:rPr lang="en-IN" sz="2400" baseline="-25000" dirty="0">
                <a:effectLst>
                  <a:outerShdw blurRad="38100" dist="38100" dir="2700000" algn="tl">
                    <a:srgbClr val="000000">
                      <a:alpha val="43137"/>
                    </a:srgbClr>
                  </a:outerShdw>
                </a:effectLst>
              </a:rPr>
              <a:t>res</a:t>
            </a:r>
            <a:r>
              <a:rPr lang="en-IN" sz="2400" baseline="30000" dirty="0">
                <a:effectLst>
                  <a:outerShdw blurRad="38100" dist="38100" dir="2700000" algn="tl">
                    <a:srgbClr val="000000">
                      <a:alpha val="43137"/>
                    </a:srgbClr>
                  </a:outerShdw>
                </a:effectLst>
              </a:rPr>
              <a:t>3 </a:t>
            </a:r>
            <a:r>
              <a:rPr lang="en-IN" sz="2400" dirty="0"/>
              <a:t>is </a:t>
            </a:r>
            <a:r>
              <a:rPr lang="en-IN" sz="2400" dirty="0" smtClean="0"/>
              <a:t>made.</a:t>
            </a:r>
          </a:p>
          <a:p>
            <a:pPr>
              <a:buClrTx/>
              <a:buFont typeface="Wingdings" pitchFamily="2" charset="2"/>
              <a:buChar char="Ø"/>
            </a:pPr>
            <a:r>
              <a:rPr lang="en-IN" sz="2400" dirty="0" smtClean="0"/>
              <a:t>The </a:t>
            </a:r>
            <a:r>
              <a:rPr lang="en-IN" sz="2400" dirty="0"/>
              <a:t>length of the tree is kept shallow which results in courser </a:t>
            </a:r>
            <a:r>
              <a:rPr lang="en-IN" sz="2400" dirty="0" smtClean="0"/>
              <a:t>bricks.</a:t>
            </a:r>
          </a:p>
          <a:p>
            <a:pPr>
              <a:buClrTx/>
              <a:buFont typeface="Wingdings" pitchFamily="2" charset="2"/>
              <a:buChar char="Ø"/>
            </a:pPr>
            <a:r>
              <a:rPr lang="en-IN" sz="2400" dirty="0" smtClean="0"/>
              <a:t>Inner </a:t>
            </a:r>
            <a:r>
              <a:rPr lang="en-IN" sz="2400" dirty="0"/>
              <a:t>bricks are built using down sampling of the lower level nodes like averaging filter.in this way the whole data is represented as </a:t>
            </a:r>
            <a:r>
              <a:rPr lang="en-IN" sz="2400" dirty="0" err="1"/>
              <a:t>multiresolution</a:t>
            </a:r>
            <a:r>
              <a:rPr lang="en-IN" sz="2400" dirty="0"/>
              <a:t> hierarchy which is maintained on CPU (out of core). </a:t>
            </a:r>
            <a:endParaRPr lang="en-IN" sz="2400" dirty="0" smtClean="0"/>
          </a:p>
          <a:p>
            <a:pPr>
              <a:buFont typeface="Wingdings" pitchFamily="2" charset="2"/>
              <a:buChar char="Ø"/>
            </a:pPr>
            <a:endParaRPr lang="en-IN" dirty="0" smtClean="0"/>
          </a:p>
          <a:p>
            <a:pPr>
              <a:buFont typeface="Wingdings" pitchFamily="2" charset="2"/>
              <a:buChar char="Ø"/>
            </a:pPr>
            <a:endParaRPr lang="en-IN" dirty="0" smtClean="0"/>
          </a:p>
          <a:p>
            <a:pPr>
              <a:buFont typeface="Wingdings" pitchFamily="2" charset="2"/>
              <a:buChar char="Ø"/>
            </a:pPr>
            <a:endParaRPr lang="en-US" dirty="0" smtClean="0"/>
          </a:p>
        </p:txBody>
      </p:sp>
    </p:spTree>
    <p:extLst>
      <p:ext uri="{BB962C8B-B14F-4D97-AF65-F5344CB8AC3E}">
        <p14:creationId xmlns:p14="http://schemas.microsoft.com/office/powerpoint/2010/main" val="1380961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smtClean="0">
                <a:solidFill>
                  <a:schemeClr val="tx1"/>
                </a:solidFill>
                <a:effectLst>
                  <a:outerShdw blurRad="38100" dist="38100" dir="2700000" algn="tl">
                    <a:srgbClr val="000000">
                      <a:alpha val="43137"/>
                    </a:srgbClr>
                  </a:outerShdw>
                </a:effectLst>
              </a:rPr>
              <a:t>Preprocessing</a:t>
            </a:r>
            <a:r>
              <a:rPr lang="en-US" u="sng" smtClean="0">
                <a:solidFill>
                  <a:schemeClr val="tx1"/>
                </a:solidFill>
              </a:rPr>
              <a:t> </a:t>
            </a:r>
            <a:r>
              <a:rPr lang="en-US" smtClean="0">
                <a:solidFill>
                  <a:schemeClr val="tx1"/>
                </a:solidFill>
              </a:rPr>
              <a:t>(contd..)</a:t>
            </a:r>
            <a:endParaRPr lang="en-US"/>
          </a:p>
        </p:txBody>
      </p:sp>
      <p:sp>
        <p:nvSpPr>
          <p:cNvPr id="3" name="Content Placeholder 2"/>
          <p:cNvSpPr>
            <a:spLocks noGrp="1"/>
          </p:cNvSpPr>
          <p:nvPr>
            <p:ph idx="1"/>
          </p:nvPr>
        </p:nvSpPr>
        <p:spPr/>
        <p:txBody>
          <a:bodyPr/>
          <a:lstStyle/>
          <a:p>
            <a:pPr>
              <a:buClrTx/>
              <a:buFont typeface="Wingdings" pitchFamily="2" charset="2"/>
              <a:buChar char="Ø"/>
            </a:pPr>
            <a:r>
              <a:rPr lang="en-IN" dirty="0" smtClean="0"/>
              <a:t> </a:t>
            </a:r>
            <a:r>
              <a:rPr lang="en-IN" sz="2400" dirty="0" smtClean="0"/>
              <a:t>Each </a:t>
            </a:r>
            <a:r>
              <a:rPr lang="en-IN" sz="2400" dirty="0"/>
              <a:t>node of the </a:t>
            </a:r>
            <a:r>
              <a:rPr lang="en-IN" sz="2400" dirty="0" err="1"/>
              <a:t>octree</a:t>
            </a:r>
            <a:r>
              <a:rPr lang="en-IN" sz="2400" dirty="0"/>
              <a:t> points to the brick with a </a:t>
            </a:r>
            <a:r>
              <a:rPr lang="en-IN" sz="2400" dirty="0" smtClean="0"/>
              <a:t>constant     resolution </a:t>
            </a:r>
            <a:r>
              <a:rPr lang="en-IN" sz="2400" dirty="0"/>
              <a:t>that approximates the part of the volume corresponding to the </a:t>
            </a:r>
            <a:r>
              <a:rPr lang="en-IN" sz="2400" dirty="0" err="1"/>
              <a:t>octree’s</a:t>
            </a:r>
            <a:r>
              <a:rPr lang="en-IN" sz="2400" dirty="0"/>
              <a:t> node. </a:t>
            </a:r>
            <a:endParaRPr lang="en-IN" sz="2400" dirty="0" smtClean="0"/>
          </a:p>
          <a:p>
            <a:pPr>
              <a:buClrTx/>
              <a:buFont typeface="Wingdings" pitchFamily="2" charset="2"/>
              <a:buChar char="Ø"/>
            </a:pPr>
            <a:r>
              <a:rPr lang="en-IN" sz="2400" dirty="0" smtClean="0"/>
              <a:t> Bricks </a:t>
            </a:r>
            <a:r>
              <a:rPr lang="en-IN" sz="2400" dirty="0"/>
              <a:t>store extra overlapping voxels, which helps in </a:t>
            </a:r>
            <a:r>
              <a:rPr lang="en-IN" sz="2400" dirty="0" smtClean="0"/>
              <a:t>accessing the </a:t>
            </a:r>
            <a:r>
              <a:rPr lang="en-IN" sz="2400" dirty="0"/>
              <a:t>neighbouring voxels at runtime using the </a:t>
            </a:r>
            <a:r>
              <a:rPr lang="en-IN" sz="2400" dirty="0" err="1" smtClean="0"/>
              <a:t>tricubic</a:t>
            </a:r>
            <a:r>
              <a:rPr lang="en-IN" sz="2400" dirty="0" smtClean="0"/>
              <a:t> interpolation and gradient computations.</a:t>
            </a:r>
          </a:p>
          <a:p>
            <a:pPr>
              <a:buClrTx/>
              <a:buFont typeface="Wingdings" pitchFamily="2" charset="2"/>
              <a:buChar char="Ø"/>
            </a:pPr>
            <a:r>
              <a:rPr lang="en-IN" sz="2400" dirty="0" smtClean="0"/>
              <a:t> The </a:t>
            </a:r>
            <a:r>
              <a:rPr lang="en-IN" sz="2400" dirty="0" err="1"/>
              <a:t>octree</a:t>
            </a:r>
            <a:r>
              <a:rPr lang="en-IN" sz="2400" dirty="0"/>
              <a:t> don’t use any transfer function for empty space </a:t>
            </a:r>
            <a:r>
              <a:rPr lang="en-IN" sz="2400" dirty="0" smtClean="0"/>
              <a:t>  culling </a:t>
            </a:r>
            <a:r>
              <a:rPr lang="en-IN" sz="2400" dirty="0"/>
              <a:t>it uses </a:t>
            </a:r>
            <a:r>
              <a:rPr lang="en-IN" sz="2400" dirty="0" err="1"/>
              <a:t>macrocells</a:t>
            </a:r>
            <a:r>
              <a:rPr lang="en-IN" sz="2400" dirty="0"/>
              <a:t> to store the min-max scalar values for the corresponding brick, for efficient brick culling.</a:t>
            </a:r>
            <a:endParaRPr lang="en-US" sz="2400" dirty="0"/>
          </a:p>
        </p:txBody>
      </p:sp>
    </p:spTree>
    <p:extLst>
      <p:ext uri="{BB962C8B-B14F-4D97-AF65-F5344CB8AC3E}">
        <p14:creationId xmlns:p14="http://schemas.microsoft.com/office/powerpoint/2010/main" val="3971772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95400"/>
            <a:ext cx="4038600" cy="3657600"/>
          </a:xfrm>
        </p:spPr>
      </p:pic>
      <p:sp>
        <p:nvSpPr>
          <p:cNvPr id="3" name="Rectangle 2"/>
          <p:cNvSpPr/>
          <p:nvPr/>
        </p:nvSpPr>
        <p:spPr>
          <a:xfrm>
            <a:off x="4343400" y="762000"/>
            <a:ext cx="3657600" cy="5078313"/>
          </a:xfrm>
          <a:prstGeom prst="rect">
            <a:avLst/>
          </a:prstGeom>
        </p:spPr>
        <p:txBody>
          <a:bodyPr wrap="square">
            <a:spAutoFit/>
          </a:bodyPr>
          <a:lstStyle/>
          <a:p>
            <a:r>
              <a:rPr lang="en-US"/>
              <a:t>Algorithm philosophy. The </a:t>
            </a:r>
            <a:r>
              <a:rPr lang="en-US" err="1"/>
              <a:t>octree</a:t>
            </a:r>
            <a:r>
              <a:rPr lang="en-US"/>
              <a:t>-cut is composed of all of the active bricks (red—A, B, C, and D) at different </a:t>
            </a:r>
            <a:r>
              <a:rPr lang="en-US" err="1"/>
              <a:t>LoDs</a:t>
            </a:r>
            <a:r>
              <a:rPr lang="en-US"/>
              <a:t> depending on the current view. Each active brick is subdivided into </a:t>
            </a:r>
            <a:r>
              <a:rPr lang="en-US" err="1"/>
              <a:t>macrocells</a:t>
            </a:r>
            <a:r>
              <a:rPr lang="en-US"/>
              <a:t> (green). Empty bricks (purple) are never added to the </a:t>
            </a:r>
            <a:r>
              <a:rPr lang="en-US" err="1"/>
              <a:t>octree</a:t>
            </a:r>
            <a:r>
              <a:rPr lang="en-US"/>
              <a:t>-cut. We first rasterize active blocks so that the fragment </a:t>
            </a:r>
            <a:r>
              <a:rPr lang="en-US" err="1"/>
              <a:t>shader</a:t>
            </a:r>
            <a:r>
              <a:rPr lang="en-US"/>
              <a:t> can capture all of the active blocks that the ray penetrates (B and D) into a list in front-to-back order. Then we rasterize nonempty </a:t>
            </a:r>
            <a:r>
              <a:rPr lang="en-US" err="1"/>
              <a:t>macrocells</a:t>
            </a:r>
            <a:r>
              <a:rPr lang="en-US"/>
              <a:t> and refine the z-values in the list in order to get a tighter ray segment (shown as the solid black line) for each brick at the accuracy of the </a:t>
            </a:r>
            <a:r>
              <a:rPr lang="en-US" err="1"/>
              <a:t>macrocell</a:t>
            </a:r>
            <a:r>
              <a:rPr lang="en-US"/>
              <a:t> level.</a:t>
            </a:r>
            <a:endParaRPr lang="en-US" b="1"/>
          </a:p>
        </p:txBody>
      </p:sp>
    </p:spTree>
    <p:extLst>
      <p:ext uri="{BB962C8B-B14F-4D97-AF65-F5344CB8AC3E}">
        <p14:creationId xmlns:p14="http://schemas.microsoft.com/office/powerpoint/2010/main" val="28564086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1672</TotalTime>
  <Words>1713</Words>
  <Application>Microsoft Office PowerPoint</Application>
  <PresentationFormat>On-screen Show (4:3)</PresentationFormat>
  <Paragraphs>226</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Adjacency</vt:lpstr>
      <vt:lpstr>Large Scale Volume Visualization on GPU</vt:lpstr>
      <vt:lpstr>Introduction</vt:lpstr>
      <vt:lpstr>Problem Definition</vt:lpstr>
      <vt:lpstr>MOTIVATION</vt:lpstr>
      <vt:lpstr>Methodology</vt:lpstr>
      <vt:lpstr>PowerPoint Presentation</vt:lpstr>
      <vt:lpstr>Preprocessing </vt:lpstr>
      <vt:lpstr>Preprocessing (contd..)</vt:lpstr>
      <vt:lpstr>PowerPoint Presentation</vt:lpstr>
      <vt:lpstr>Concept of dividing large data</vt:lpstr>
      <vt:lpstr>Octree Data Structure Creation and traversal</vt:lpstr>
      <vt:lpstr>Small bricks of large data</vt:lpstr>
      <vt:lpstr>Struct of the octree node is as follows - </vt:lpstr>
      <vt:lpstr>Generating a View-Dependent Working Set </vt:lpstr>
      <vt:lpstr>Generating a View-Dependent Working Set Cont…..</vt:lpstr>
      <vt:lpstr>Generating a View-Dependent Working Set  (Cont…..)</vt:lpstr>
      <vt:lpstr>Workset Generation Algorithm </vt:lpstr>
      <vt:lpstr>PowerPoint Presentation</vt:lpstr>
      <vt:lpstr>Proxy-Geometry Rasterization</vt:lpstr>
      <vt:lpstr>PowerPoint Presentation</vt:lpstr>
      <vt:lpstr>Raycasting </vt:lpstr>
      <vt:lpstr>About  the  DataSet</vt:lpstr>
      <vt:lpstr>Hardware and Software requirements  </vt:lpstr>
      <vt:lpstr>Hardware Requirements </vt:lpstr>
      <vt:lpstr>Activity Time Chart </vt:lpstr>
      <vt:lpstr>Work Done After Mid Semester</vt:lpstr>
      <vt:lpstr>PowerPoint Presentation</vt:lpstr>
      <vt:lpstr> References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Volume Visualization on GPU</dc:title>
  <dc:creator>ISHU</dc:creator>
  <cp:lastModifiedBy>ISHU</cp:lastModifiedBy>
  <cp:revision>97</cp:revision>
  <dcterms:created xsi:type="dcterms:W3CDTF">2016-03-10T14:43:56Z</dcterms:created>
  <dcterms:modified xsi:type="dcterms:W3CDTF">2016-05-06T21:21:57Z</dcterms:modified>
</cp:coreProperties>
</file>