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86" r:id="rId6"/>
    <p:sldId id="294" r:id="rId7"/>
    <p:sldId id="295" r:id="rId8"/>
    <p:sldId id="296" r:id="rId9"/>
    <p:sldId id="287" r:id="rId10"/>
    <p:sldId id="293" r:id="rId11"/>
    <p:sldId id="292" r:id="rId12"/>
    <p:sldId id="288" r:id="rId13"/>
    <p:sldId id="289" r:id="rId14"/>
    <p:sldId id="291" r:id="rId15"/>
    <p:sldId id="290"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85" d="100"/>
          <a:sy n="85" d="100"/>
        </p:scale>
        <p:origin x="581" y="6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8/16/2022</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8/16/2022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325933" y="2185416"/>
            <a:ext cx="7077456" cy="1243584"/>
          </a:xfrm>
        </p:spPr>
        <p:txBody>
          <a:bodyPr/>
          <a:lstStyle/>
          <a:p>
            <a:r>
              <a:rPr lang="en-US" sz="4400" dirty="0"/>
              <a:t>Introduction to </a:t>
            </a:r>
            <a:r>
              <a:rPr lang="en-US" sz="4400" dirty="0" err="1"/>
              <a:t>GeoServer</a:t>
            </a:r>
            <a:endParaRPr lang="en-US" sz="4400"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D26C7-7CA6-E86C-A8ED-5087BEEF3B2E}"/>
              </a:ext>
            </a:extLst>
          </p:cNvPr>
          <p:cNvSpPr>
            <a:spLocks noGrp="1"/>
          </p:cNvSpPr>
          <p:nvPr>
            <p:ph type="title"/>
          </p:nvPr>
        </p:nvSpPr>
        <p:spPr>
          <a:xfrm>
            <a:off x="1426633" y="275159"/>
            <a:ext cx="3190522" cy="590931"/>
          </a:xfrm>
        </p:spPr>
        <p:txBody>
          <a:bodyPr/>
          <a:lstStyle/>
          <a:p>
            <a:r>
              <a:rPr lang="en-US" sz="3600" dirty="0"/>
              <a:t>LAYERS</a:t>
            </a:r>
          </a:p>
        </p:txBody>
      </p:sp>
      <p:sp>
        <p:nvSpPr>
          <p:cNvPr id="3" name="Slide Number Placeholder 2">
            <a:extLst>
              <a:ext uri="{FF2B5EF4-FFF2-40B4-BE49-F238E27FC236}">
                <a16:creationId xmlns:a16="http://schemas.microsoft.com/office/drawing/2014/main" id="{C54E8C34-A6CF-DC3E-FA2A-FA8021D8EDBE}"/>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 Placeholder 3">
            <a:extLst>
              <a:ext uri="{FF2B5EF4-FFF2-40B4-BE49-F238E27FC236}">
                <a16:creationId xmlns:a16="http://schemas.microsoft.com/office/drawing/2014/main" id="{2214FADF-48D2-BD47-CBA6-2E1DEF62CE83}"/>
              </a:ext>
            </a:extLst>
          </p:cNvPr>
          <p:cNvSpPr>
            <a:spLocks noGrp="1"/>
          </p:cNvSpPr>
          <p:nvPr>
            <p:ph type="body" sz="quarter" idx="13"/>
          </p:nvPr>
        </p:nvSpPr>
        <p:spPr>
          <a:xfrm>
            <a:off x="383822" y="1486030"/>
            <a:ext cx="11808178" cy="4847037"/>
          </a:xfrm>
        </p:spPr>
        <p:txBody>
          <a:bodyPr>
            <a:noAutofit/>
          </a:bodyPr>
          <a:lstStyle/>
          <a:p>
            <a:pPr marL="457200" indent="-457200" algn="l">
              <a:buFont typeface="Wingdings" panose="05000000000000000000" pitchFamily="2" charset="2"/>
              <a:buChar char="v"/>
            </a:pPr>
            <a:r>
              <a:rPr lang="en-US" sz="2800" dirty="0"/>
              <a:t>Layers are the representations of geodata (vector or raster). Each layer contains several map elements (Features), which can be retrieved as rendered raster data (WMS) or as raw data (WFS or WCS). </a:t>
            </a:r>
          </a:p>
          <a:p>
            <a:pPr marL="457200" indent="-457200" algn="l">
              <a:buFont typeface="Wingdings" panose="05000000000000000000" pitchFamily="2" charset="2"/>
              <a:buChar char="v"/>
            </a:pPr>
            <a:r>
              <a:rPr lang="en-US" sz="2800" dirty="0"/>
              <a:t>Each layer in </a:t>
            </a:r>
            <a:r>
              <a:rPr lang="en-US" sz="2800" dirty="0" err="1"/>
              <a:t>GeoServer</a:t>
            </a:r>
            <a:r>
              <a:rPr lang="en-US" sz="2800" dirty="0"/>
              <a:t> has in common that it has exactly one workspace and exactly one store. </a:t>
            </a:r>
          </a:p>
          <a:p>
            <a:pPr marL="457200" indent="-457200" algn="l">
              <a:buFont typeface="Wingdings" panose="05000000000000000000" pitchFamily="2" charset="2"/>
              <a:buChar char="v"/>
            </a:pPr>
            <a:r>
              <a:rPr lang="en-US" sz="2800" b="1" dirty="0"/>
              <a:t>Important Hint: </a:t>
            </a:r>
            <a:r>
              <a:rPr lang="en-US" sz="2800" dirty="0" err="1"/>
              <a:t>GeoServer</a:t>
            </a:r>
            <a:r>
              <a:rPr lang="en-US" sz="2800" dirty="0"/>
              <a:t> automatically creates a WMS and WFS for each layer, a separate creation is not possible. </a:t>
            </a:r>
          </a:p>
          <a:p>
            <a:pPr marL="457200" indent="-457200" algn="l">
              <a:buFont typeface="Wingdings" panose="05000000000000000000" pitchFamily="2" charset="2"/>
              <a:buChar char="v"/>
            </a:pPr>
            <a:r>
              <a:rPr lang="en-US" sz="2800" dirty="0"/>
              <a:t>You can only define in the workspace, if all layers in the current workspace can be received as WMS and WFS, only as WMS or only as WFS.</a:t>
            </a:r>
          </a:p>
        </p:txBody>
      </p:sp>
    </p:spTree>
    <p:extLst>
      <p:ext uri="{BB962C8B-B14F-4D97-AF65-F5344CB8AC3E}">
        <p14:creationId xmlns:p14="http://schemas.microsoft.com/office/powerpoint/2010/main" val="2604605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0AF8A-0BE8-94E7-5103-DAA5D5ED74BD}"/>
              </a:ext>
            </a:extLst>
          </p:cNvPr>
          <p:cNvSpPr>
            <a:spLocks noGrp="1"/>
          </p:cNvSpPr>
          <p:nvPr>
            <p:ph type="title"/>
          </p:nvPr>
        </p:nvSpPr>
        <p:spPr/>
        <p:txBody>
          <a:bodyPr/>
          <a:lstStyle/>
          <a:p>
            <a:r>
              <a:rPr lang="en-US" dirty="0"/>
              <a:t>LAYER GROUP</a:t>
            </a:r>
          </a:p>
        </p:txBody>
      </p:sp>
      <p:sp>
        <p:nvSpPr>
          <p:cNvPr id="3" name="Slide Number Placeholder 2">
            <a:extLst>
              <a:ext uri="{FF2B5EF4-FFF2-40B4-BE49-F238E27FC236}">
                <a16:creationId xmlns:a16="http://schemas.microsoft.com/office/drawing/2014/main" id="{0A678889-2805-CC93-C44E-AF21CAF6C35B}"/>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Text Placeholder 3">
            <a:extLst>
              <a:ext uri="{FF2B5EF4-FFF2-40B4-BE49-F238E27FC236}">
                <a16:creationId xmlns:a16="http://schemas.microsoft.com/office/drawing/2014/main" id="{C2019507-F32B-986A-0AE2-41AD8D97FCFD}"/>
              </a:ext>
            </a:extLst>
          </p:cNvPr>
          <p:cNvSpPr>
            <a:spLocks noGrp="1"/>
          </p:cNvSpPr>
          <p:nvPr>
            <p:ph type="body" sz="quarter" idx="13"/>
          </p:nvPr>
        </p:nvSpPr>
        <p:spPr>
          <a:xfrm>
            <a:off x="351366" y="1715909"/>
            <a:ext cx="11489267" cy="3589867"/>
          </a:xfrm>
        </p:spPr>
        <p:txBody>
          <a:bodyPr>
            <a:normAutofit/>
          </a:bodyPr>
          <a:lstStyle/>
          <a:p>
            <a:pPr marL="457200" indent="-457200" algn="l">
              <a:buFont typeface="Wingdings" panose="05000000000000000000" pitchFamily="2" charset="2"/>
              <a:buChar char="v"/>
            </a:pPr>
            <a:r>
              <a:rPr lang="en-US" sz="3200" dirty="0"/>
              <a:t>A Layer Group is a collection of layers. </a:t>
            </a:r>
          </a:p>
          <a:p>
            <a:pPr marL="457200" indent="-457200" algn="l">
              <a:buFont typeface="Wingdings" panose="05000000000000000000" pitchFamily="2" charset="2"/>
              <a:buChar char="v"/>
            </a:pPr>
            <a:r>
              <a:rPr lang="en-US" sz="3200" dirty="0"/>
              <a:t>It contains the information of individual layers and facilitates to request of multiple layers through a single WMS request. </a:t>
            </a:r>
          </a:p>
          <a:p>
            <a:pPr marL="457200" indent="-457200" algn="l">
              <a:buFont typeface="Wingdings" panose="05000000000000000000" pitchFamily="2" charset="2"/>
              <a:buChar char="v"/>
            </a:pPr>
            <a:r>
              <a:rPr lang="en-US" sz="3200" dirty="0"/>
              <a:t>It saves our time, provides easy access to the layers and makes our work smarter. </a:t>
            </a:r>
          </a:p>
        </p:txBody>
      </p:sp>
    </p:spTree>
    <p:extLst>
      <p:ext uri="{BB962C8B-B14F-4D97-AF65-F5344CB8AC3E}">
        <p14:creationId xmlns:p14="http://schemas.microsoft.com/office/powerpoint/2010/main" val="1421804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5652F-B3F2-571E-2CD9-CCBE96F547A5}"/>
              </a:ext>
            </a:extLst>
          </p:cNvPr>
          <p:cNvSpPr>
            <a:spLocks noGrp="1"/>
          </p:cNvSpPr>
          <p:nvPr>
            <p:ph type="title"/>
          </p:nvPr>
        </p:nvSpPr>
        <p:spPr>
          <a:xfrm>
            <a:off x="977900" y="542925"/>
            <a:ext cx="11214100" cy="535531"/>
          </a:xfrm>
        </p:spPr>
        <p:txBody>
          <a:bodyPr/>
          <a:lstStyle/>
          <a:p>
            <a:r>
              <a:rPr lang="en-US" dirty="0"/>
              <a:t>STYLE</a:t>
            </a:r>
          </a:p>
        </p:txBody>
      </p:sp>
      <p:sp>
        <p:nvSpPr>
          <p:cNvPr id="3" name="Slide Number Placeholder 2">
            <a:extLst>
              <a:ext uri="{FF2B5EF4-FFF2-40B4-BE49-F238E27FC236}">
                <a16:creationId xmlns:a16="http://schemas.microsoft.com/office/drawing/2014/main" id="{67405BFF-468C-64A1-70E1-210DB77D2907}"/>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a:extLst>
              <a:ext uri="{FF2B5EF4-FFF2-40B4-BE49-F238E27FC236}">
                <a16:creationId xmlns:a16="http://schemas.microsoft.com/office/drawing/2014/main" id="{14CCAD1E-8AC7-B1B1-CD0E-4F4880B9D0A0}"/>
              </a:ext>
            </a:extLst>
          </p:cNvPr>
          <p:cNvSpPr>
            <a:spLocks noGrp="1"/>
          </p:cNvSpPr>
          <p:nvPr>
            <p:ph type="body" sz="quarter" idx="13"/>
          </p:nvPr>
        </p:nvSpPr>
        <p:spPr>
          <a:xfrm>
            <a:off x="444500" y="1749570"/>
            <a:ext cx="11386256" cy="3358860"/>
          </a:xfrm>
        </p:spPr>
        <p:txBody>
          <a:bodyPr>
            <a:normAutofit/>
          </a:bodyPr>
          <a:lstStyle/>
          <a:p>
            <a:pPr marL="457200" indent="-457200" algn="l">
              <a:buFont typeface="Wingdings" panose="05000000000000000000" pitchFamily="2" charset="2"/>
              <a:buChar char="v"/>
            </a:pPr>
            <a:r>
              <a:rPr lang="en-US" sz="3200" dirty="0"/>
              <a:t>The drawing rule determines the appearance of a layer depending on attribute properties. </a:t>
            </a:r>
          </a:p>
          <a:p>
            <a:pPr marL="457200" indent="-457200" algn="l">
              <a:buFont typeface="Wingdings" panose="05000000000000000000" pitchFamily="2" charset="2"/>
              <a:buChar char="v"/>
            </a:pPr>
            <a:r>
              <a:rPr lang="en-US" sz="3200" dirty="0" err="1"/>
              <a:t>GeoServer</a:t>
            </a:r>
            <a:r>
              <a:rPr lang="en-US" sz="3200" dirty="0"/>
              <a:t> displays the symbology of a layer with the help of SLD (Styled Layer Descriptor, a XML-based dialect), which can be created or changed in the styles dialog.</a:t>
            </a:r>
          </a:p>
        </p:txBody>
      </p:sp>
    </p:spTree>
    <p:extLst>
      <p:ext uri="{BB962C8B-B14F-4D97-AF65-F5344CB8AC3E}">
        <p14:creationId xmlns:p14="http://schemas.microsoft.com/office/powerpoint/2010/main" val="1342800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EFC68-A82A-0F6E-4F8E-2C752069CF8B}"/>
              </a:ext>
            </a:extLst>
          </p:cNvPr>
          <p:cNvSpPr>
            <a:spLocks noGrp="1"/>
          </p:cNvSpPr>
          <p:nvPr>
            <p:ph type="title"/>
          </p:nvPr>
        </p:nvSpPr>
        <p:spPr/>
        <p:txBody>
          <a:bodyPr/>
          <a:lstStyle/>
          <a:p>
            <a:r>
              <a:rPr lang="en-US" dirty="0"/>
              <a:t>What  Is </a:t>
            </a:r>
            <a:r>
              <a:rPr lang="en-US" dirty="0" err="1"/>
              <a:t>Geoserver</a:t>
            </a:r>
            <a:r>
              <a:rPr lang="en-US" dirty="0"/>
              <a:t> ?</a:t>
            </a:r>
          </a:p>
        </p:txBody>
      </p:sp>
      <p:sp>
        <p:nvSpPr>
          <p:cNvPr id="3" name="Slide Number Placeholder 2">
            <a:extLst>
              <a:ext uri="{FF2B5EF4-FFF2-40B4-BE49-F238E27FC236}">
                <a16:creationId xmlns:a16="http://schemas.microsoft.com/office/drawing/2014/main" id="{9BA3E0AD-6B6C-2FD8-C04A-7BDE55EF530A}"/>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Text Placeholder 3">
            <a:extLst>
              <a:ext uri="{FF2B5EF4-FFF2-40B4-BE49-F238E27FC236}">
                <a16:creationId xmlns:a16="http://schemas.microsoft.com/office/drawing/2014/main" id="{E1BD730C-B1A8-8B6D-4CCC-D125CB136854}"/>
              </a:ext>
            </a:extLst>
          </p:cNvPr>
          <p:cNvSpPr>
            <a:spLocks noGrp="1"/>
          </p:cNvSpPr>
          <p:nvPr>
            <p:ph type="body" sz="quarter" idx="13"/>
          </p:nvPr>
        </p:nvSpPr>
        <p:spPr>
          <a:xfrm>
            <a:off x="282222" y="1399822"/>
            <a:ext cx="11830756" cy="4915253"/>
          </a:xfrm>
        </p:spPr>
        <p:txBody>
          <a:bodyPr>
            <a:noAutofit/>
          </a:bodyPr>
          <a:lstStyle/>
          <a:p>
            <a:pPr marL="457200" indent="-457200" algn="l">
              <a:buFont typeface="Wingdings" panose="05000000000000000000" pitchFamily="2" charset="2"/>
              <a:buChar char="v"/>
            </a:pPr>
            <a:r>
              <a:rPr lang="en-US" sz="3200" dirty="0" err="1">
                <a:solidFill>
                  <a:schemeClr val="accent2">
                    <a:lumMod val="60000"/>
                    <a:lumOff val="40000"/>
                  </a:schemeClr>
                </a:solidFill>
              </a:rPr>
              <a:t>GeoServer</a:t>
            </a:r>
            <a:r>
              <a:rPr lang="en-US" sz="3200" dirty="0"/>
              <a:t> is an open-source web mapping server written in Java platform. </a:t>
            </a:r>
          </a:p>
          <a:p>
            <a:pPr marL="457200" indent="-457200" algn="l">
              <a:buFont typeface="Wingdings" panose="05000000000000000000" pitchFamily="2" charset="2"/>
              <a:buChar char="v"/>
            </a:pPr>
            <a:r>
              <a:rPr lang="en-US" sz="3200" dirty="0"/>
              <a:t>It is a subset of a web server model specially designed to share and publish Geographical information over the internet.</a:t>
            </a:r>
          </a:p>
          <a:p>
            <a:pPr marL="457200" indent="-457200" algn="l">
              <a:buFont typeface="Wingdings" panose="05000000000000000000" pitchFamily="2" charset="2"/>
              <a:buChar char="v"/>
            </a:pPr>
            <a:r>
              <a:rPr lang="en-US" sz="3200" dirty="0"/>
              <a:t>It utilizes Web Mapping Service (WMS), Web Feature Service (WFS), Web Coverage Service (WCS) and many other open protocols for transferring Geographical information, such as maps, spatial attributes and Feature data sets. </a:t>
            </a:r>
          </a:p>
          <a:p>
            <a:pPr marL="457200" indent="-457200" algn="l">
              <a:buFont typeface="Wingdings" panose="05000000000000000000" pitchFamily="2" charset="2"/>
              <a:buChar char="v"/>
            </a:pPr>
            <a:r>
              <a:rPr lang="en-US" sz="3200" dirty="0" err="1"/>
              <a:t>GeoServer</a:t>
            </a:r>
            <a:r>
              <a:rPr lang="en-US" sz="3200" dirty="0"/>
              <a:t> is part of the (backend) and provides and supplies the Web-GIS-Tool with the geodata </a:t>
            </a:r>
          </a:p>
        </p:txBody>
      </p:sp>
    </p:spTree>
    <p:extLst>
      <p:ext uri="{BB962C8B-B14F-4D97-AF65-F5344CB8AC3E}">
        <p14:creationId xmlns:p14="http://schemas.microsoft.com/office/powerpoint/2010/main" val="3599674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5414F-2FAF-6E9E-289D-F0A6C89547BB}"/>
              </a:ext>
            </a:extLst>
          </p:cNvPr>
          <p:cNvSpPr>
            <a:spLocks noGrp="1"/>
          </p:cNvSpPr>
          <p:nvPr>
            <p:ph type="title"/>
          </p:nvPr>
        </p:nvSpPr>
        <p:spPr/>
        <p:txBody>
          <a:bodyPr/>
          <a:lstStyle/>
          <a:p>
            <a:r>
              <a:rPr lang="en-US" dirty="0"/>
              <a:t>OVERVIEW OF GEOSERVER</a:t>
            </a:r>
          </a:p>
        </p:txBody>
      </p:sp>
      <p:sp>
        <p:nvSpPr>
          <p:cNvPr id="3" name="Slide Number Placeholder 2">
            <a:extLst>
              <a:ext uri="{FF2B5EF4-FFF2-40B4-BE49-F238E27FC236}">
                <a16:creationId xmlns:a16="http://schemas.microsoft.com/office/drawing/2014/main" id="{576C7A50-ECAC-46C6-6B67-23BA2A34FC8F}"/>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pic>
        <p:nvPicPr>
          <p:cNvPr id="6" name="Picture 5" descr="Diagram&#10;&#10;Description automatically generated">
            <a:extLst>
              <a:ext uri="{FF2B5EF4-FFF2-40B4-BE49-F238E27FC236}">
                <a16:creationId xmlns:a16="http://schemas.microsoft.com/office/drawing/2014/main" id="{69B0C971-E56D-11B0-D756-3F4182D9AC75}"/>
              </a:ext>
            </a:extLst>
          </p:cNvPr>
          <p:cNvPicPr>
            <a:picLocks noChangeAspect="1"/>
          </p:cNvPicPr>
          <p:nvPr/>
        </p:nvPicPr>
        <p:blipFill>
          <a:blip r:embed="rId2"/>
          <a:stretch>
            <a:fillRect/>
          </a:stretch>
        </p:blipFill>
        <p:spPr>
          <a:xfrm>
            <a:off x="430306" y="1350564"/>
            <a:ext cx="11228294" cy="5453648"/>
          </a:xfrm>
          <a:prstGeom prst="rect">
            <a:avLst/>
          </a:prstGeom>
        </p:spPr>
      </p:pic>
    </p:spTree>
    <p:extLst>
      <p:ext uri="{BB962C8B-B14F-4D97-AF65-F5344CB8AC3E}">
        <p14:creationId xmlns:p14="http://schemas.microsoft.com/office/powerpoint/2010/main" val="3253768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1BDF5-BD7A-A6EF-E0D0-3B027F437B80}"/>
              </a:ext>
            </a:extLst>
          </p:cNvPr>
          <p:cNvSpPr>
            <a:spLocks noGrp="1"/>
          </p:cNvSpPr>
          <p:nvPr>
            <p:ph type="title"/>
          </p:nvPr>
        </p:nvSpPr>
        <p:spPr/>
        <p:txBody>
          <a:bodyPr/>
          <a:lstStyle/>
          <a:p>
            <a:r>
              <a:rPr lang="en-US" dirty="0"/>
              <a:t>WEB MAP SERVICE(WMS)</a:t>
            </a:r>
          </a:p>
        </p:txBody>
      </p:sp>
      <p:sp>
        <p:nvSpPr>
          <p:cNvPr id="3" name="Slide Number Placeholder 2">
            <a:extLst>
              <a:ext uri="{FF2B5EF4-FFF2-40B4-BE49-F238E27FC236}">
                <a16:creationId xmlns:a16="http://schemas.microsoft.com/office/drawing/2014/main" id="{91CDA9BD-60EE-B41A-1DCB-8E5BF3D37605}"/>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ext Placeholder 3">
            <a:extLst>
              <a:ext uri="{FF2B5EF4-FFF2-40B4-BE49-F238E27FC236}">
                <a16:creationId xmlns:a16="http://schemas.microsoft.com/office/drawing/2014/main" id="{A5723134-DF1F-D4BB-F585-9B1986031671}"/>
              </a:ext>
            </a:extLst>
          </p:cNvPr>
          <p:cNvSpPr>
            <a:spLocks noGrp="1"/>
          </p:cNvSpPr>
          <p:nvPr>
            <p:ph type="body" sz="quarter" idx="13"/>
          </p:nvPr>
        </p:nvSpPr>
        <p:spPr/>
        <p:txBody>
          <a:bodyPr>
            <a:normAutofit/>
          </a:bodyPr>
          <a:lstStyle/>
          <a:p>
            <a:pPr marL="457200" indent="-457200" algn="l">
              <a:buFont typeface="Wingdings" panose="05000000000000000000" pitchFamily="2" charset="2"/>
              <a:buChar char="v"/>
            </a:pPr>
            <a:r>
              <a:rPr lang="en-US" sz="3200" dirty="0"/>
              <a:t>It provides the map as an Image (</a:t>
            </a:r>
            <a:r>
              <a:rPr lang="en-US" sz="3200" dirty="0" err="1"/>
              <a:t>png,jpg</a:t>
            </a:r>
            <a:r>
              <a:rPr lang="en-US" sz="3200" dirty="0"/>
              <a:t>, </a:t>
            </a:r>
            <a:r>
              <a:rPr lang="en-US" sz="3200" dirty="0" err="1"/>
              <a:t>etc</a:t>
            </a:r>
            <a:r>
              <a:rPr lang="en-US" sz="3200" dirty="0"/>
              <a:t>)</a:t>
            </a:r>
          </a:p>
          <a:p>
            <a:pPr marL="457200" indent="-457200" algn="l">
              <a:buFont typeface="Wingdings" panose="05000000000000000000" pitchFamily="2" charset="2"/>
              <a:buChar char="v"/>
            </a:pPr>
            <a:r>
              <a:rPr lang="en-US" sz="3200" dirty="0"/>
              <a:t>Standard protocol developed by OGC</a:t>
            </a:r>
          </a:p>
          <a:p>
            <a:pPr marL="457200" indent="-457200" algn="l">
              <a:buFont typeface="Wingdings" panose="05000000000000000000" pitchFamily="2" charset="2"/>
              <a:buChar char="v"/>
            </a:pPr>
            <a:endParaRPr lang="en-US" sz="3200" dirty="0"/>
          </a:p>
          <a:p>
            <a:pPr marL="457200" indent="-457200" algn="l">
              <a:buFont typeface="Wingdings" panose="05000000000000000000" pitchFamily="2" charset="2"/>
              <a:buChar char="v"/>
            </a:pPr>
            <a:r>
              <a:rPr lang="en-US" sz="3200" dirty="0"/>
              <a:t>Available for both raster and vector datasets</a:t>
            </a:r>
          </a:p>
          <a:p>
            <a:pPr algn="l"/>
            <a:endParaRPr lang="en-US" sz="3200" dirty="0"/>
          </a:p>
        </p:txBody>
      </p:sp>
    </p:spTree>
    <p:extLst>
      <p:ext uri="{BB962C8B-B14F-4D97-AF65-F5344CB8AC3E}">
        <p14:creationId xmlns:p14="http://schemas.microsoft.com/office/powerpoint/2010/main" val="1746952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B1590-93D4-0865-F09C-4ADB870AE3C4}"/>
              </a:ext>
            </a:extLst>
          </p:cNvPr>
          <p:cNvSpPr>
            <a:spLocks noGrp="1"/>
          </p:cNvSpPr>
          <p:nvPr>
            <p:ph type="title"/>
          </p:nvPr>
        </p:nvSpPr>
        <p:spPr/>
        <p:txBody>
          <a:bodyPr/>
          <a:lstStyle/>
          <a:p>
            <a:r>
              <a:rPr lang="en-US" dirty="0"/>
              <a:t>WEB FEATURE SERVICE (WFS)</a:t>
            </a:r>
          </a:p>
        </p:txBody>
      </p:sp>
      <p:sp>
        <p:nvSpPr>
          <p:cNvPr id="3" name="Slide Number Placeholder 2">
            <a:extLst>
              <a:ext uri="{FF2B5EF4-FFF2-40B4-BE49-F238E27FC236}">
                <a16:creationId xmlns:a16="http://schemas.microsoft.com/office/drawing/2014/main" id="{1FC0FA51-BEDD-F900-6BF8-9802FD0EAA72}"/>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4" name="Text Placeholder 3">
            <a:extLst>
              <a:ext uri="{FF2B5EF4-FFF2-40B4-BE49-F238E27FC236}">
                <a16:creationId xmlns:a16="http://schemas.microsoft.com/office/drawing/2014/main" id="{AF32D832-38D2-8DFE-E790-0F4DF50504A0}"/>
              </a:ext>
            </a:extLst>
          </p:cNvPr>
          <p:cNvSpPr>
            <a:spLocks noGrp="1"/>
          </p:cNvSpPr>
          <p:nvPr>
            <p:ph type="body" sz="quarter" idx="13"/>
          </p:nvPr>
        </p:nvSpPr>
        <p:spPr>
          <a:xfrm>
            <a:off x="1161345" y="1281656"/>
            <a:ext cx="9372600" cy="2350544"/>
          </a:xfrm>
        </p:spPr>
        <p:txBody>
          <a:bodyPr>
            <a:normAutofit/>
          </a:bodyPr>
          <a:lstStyle/>
          <a:p>
            <a:pPr algn="l"/>
            <a:r>
              <a:rPr lang="en-US" sz="3200" dirty="0"/>
              <a:t>WFS returns features with geometry and attributes that users can utilize  in geospatial Analysis  </a:t>
            </a:r>
          </a:p>
        </p:txBody>
      </p:sp>
    </p:spTree>
    <p:extLst>
      <p:ext uri="{BB962C8B-B14F-4D97-AF65-F5344CB8AC3E}">
        <p14:creationId xmlns:p14="http://schemas.microsoft.com/office/powerpoint/2010/main" val="3568297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A4453-80AE-5B69-9DF6-81FBBDF43E13}"/>
              </a:ext>
            </a:extLst>
          </p:cNvPr>
          <p:cNvSpPr>
            <a:spLocks noGrp="1"/>
          </p:cNvSpPr>
          <p:nvPr>
            <p:ph type="title"/>
          </p:nvPr>
        </p:nvSpPr>
        <p:spPr/>
        <p:txBody>
          <a:bodyPr/>
          <a:lstStyle/>
          <a:p>
            <a:r>
              <a:rPr lang="en-US" dirty="0"/>
              <a:t>GEOSERVER</a:t>
            </a:r>
          </a:p>
        </p:txBody>
      </p:sp>
      <p:sp>
        <p:nvSpPr>
          <p:cNvPr id="3" name="Slide Number Placeholder 2">
            <a:extLst>
              <a:ext uri="{FF2B5EF4-FFF2-40B4-BE49-F238E27FC236}">
                <a16:creationId xmlns:a16="http://schemas.microsoft.com/office/drawing/2014/main" id="{6E15C7C5-22AC-6A23-1A7D-F7FD8FACA30D}"/>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4" name="Text Placeholder 3">
            <a:extLst>
              <a:ext uri="{FF2B5EF4-FFF2-40B4-BE49-F238E27FC236}">
                <a16:creationId xmlns:a16="http://schemas.microsoft.com/office/drawing/2014/main" id="{7CBC4F00-F52B-583F-0A02-0C407EC101CF}"/>
              </a:ext>
            </a:extLst>
          </p:cNvPr>
          <p:cNvSpPr>
            <a:spLocks noGrp="1"/>
          </p:cNvSpPr>
          <p:nvPr>
            <p:ph type="body" sz="quarter" idx="13"/>
          </p:nvPr>
        </p:nvSpPr>
        <p:spPr>
          <a:xfrm>
            <a:off x="879122" y="3429000"/>
            <a:ext cx="9372600" cy="3465688"/>
          </a:xfrm>
        </p:spPr>
        <p:txBody>
          <a:bodyPr>
            <a:normAutofit/>
          </a:bodyPr>
          <a:lstStyle/>
          <a:p>
            <a:pPr algn="l"/>
            <a:r>
              <a:rPr lang="en-US" sz="3200" dirty="0" err="1"/>
              <a:t>GeoServer</a:t>
            </a:r>
            <a:r>
              <a:rPr lang="en-US" sz="3200" dirty="0"/>
              <a:t> hierarchy:</a:t>
            </a:r>
          </a:p>
          <a:p>
            <a:pPr marL="342900" indent="-342900" algn="l">
              <a:buFont typeface="Arial" panose="020B0604020202020204" pitchFamily="34" charset="0"/>
              <a:buChar char="•"/>
            </a:pPr>
            <a:r>
              <a:rPr lang="en-US" sz="3200" dirty="0"/>
              <a:t>Workspace</a:t>
            </a:r>
          </a:p>
          <a:p>
            <a:pPr marL="342900" indent="-342900" algn="l">
              <a:buFont typeface="Arial" panose="020B0604020202020204" pitchFamily="34" charset="0"/>
              <a:buChar char="•"/>
            </a:pPr>
            <a:r>
              <a:rPr lang="en-US" sz="3200" dirty="0"/>
              <a:t>Store</a:t>
            </a:r>
          </a:p>
          <a:p>
            <a:pPr marL="342900" indent="-342900" algn="l">
              <a:buFont typeface="Arial" panose="020B0604020202020204" pitchFamily="34" charset="0"/>
              <a:buChar char="•"/>
            </a:pPr>
            <a:r>
              <a:rPr lang="en-US" sz="3200" dirty="0"/>
              <a:t>Layer</a:t>
            </a:r>
          </a:p>
          <a:p>
            <a:pPr marL="342900" indent="-342900" algn="l">
              <a:buFont typeface="Arial" panose="020B0604020202020204" pitchFamily="34" charset="0"/>
              <a:buChar char="•"/>
            </a:pPr>
            <a:r>
              <a:rPr lang="en-US" sz="3200" dirty="0"/>
              <a:t>Layer Group</a:t>
            </a:r>
          </a:p>
          <a:p>
            <a:pPr marL="342900" indent="-342900" algn="l">
              <a:buFont typeface="Arial" panose="020B0604020202020204" pitchFamily="34" charset="0"/>
              <a:buChar char="•"/>
            </a:pPr>
            <a:r>
              <a:rPr lang="en-US" sz="3200" dirty="0"/>
              <a:t>Style</a:t>
            </a:r>
          </a:p>
          <a:p>
            <a:pPr marL="1028700" lvl="1" indent="-342900"/>
            <a:endParaRPr lang="en-US" sz="3200" dirty="0"/>
          </a:p>
          <a:p>
            <a:pPr marL="1028700" lvl="1" indent="-342900"/>
            <a:endParaRPr lang="en-US" sz="3200" dirty="0"/>
          </a:p>
          <a:p>
            <a:pPr algn="l"/>
            <a:endParaRPr lang="en-US" sz="3200" dirty="0"/>
          </a:p>
          <a:p>
            <a:endParaRPr lang="en-US" sz="3200" dirty="0"/>
          </a:p>
          <a:p>
            <a:endParaRPr lang="en-US" sz="3200" dirty="0"/>
          </a:p>
          <a:p>
            <a:endParaRPr lang="en-US" sz="3200" dirty="0"/>
          </a:p>
          <a:p>
            <a:endParaRPr lang="en-US" sz="3200" dirty="0"/>
          </a:p>
          <a:p>
            <a:endParaRPr lang="en-US" sz="3200" dirty="0"/>
          </a:p>
        </p:txBody>
      </p:sp>
    </p:spTree>
    <p:extLst>
      <p:ext uri="{BB962C8B-B14F-4D97-AF65-F5344CB8AC3E}">
        <p14:creationId xmlns:p14="http://schemas.microsoft.com/office/powerpoint/2010/main" val="4292361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AB4F4-34AE-687D-1CAB-D314C261D663}"/>
              </a:ext>
            </a:extLst>
          </p:cNvPr>
          <p:cNvSpPr>
            <a:spLocks noGrp="1"/>
          </p:cNvSpPr>
          <p:nvPr>
            <p:ph type="title"/>
          </p:nvPr>
        </p:nvSpPr>
        <p:spPr>
          <a:xfrm>
            <a:off x="918633" y="554214"/>
            <a:ext cx="6475589" cy="535531"/>
          </a:xfrm>
        </p:spPr>
        <p:txBody>
          <a:bodyPr/>
          <a:lstStyle/>
          <a:p>
            <a:r>
              <a:rPr lang="en-US" dirty="0"/>
              <a:t>WHY USE GEOSERVER</a:t>
            </a:r>
          </a:p>
        </p:txBody>
      </p:sp>
      <p:sp>
        <p:nvSpPr>
          <p:cNvPr id="3" name="Slide Number Placeholder 2">
            <a:extLst>
              <a:ext uri="{FF2B5EF4-FFF2-40B4-BE49-F238E27FC236}">
                <a16:creationId xmlns:a16="http://schemas.microsoft.com/office/drawing/2014/main" id="{D879AEC3-DBED-FC7C-8056-BCB64A672714}"/>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ext Placeholder 3">
            <a:extLst>
              <a:ext uri="{FF2B5EF4-FFF2-40B4-BE49-F238E27FC236}">
                <a16:creationId xmlns:a16="http://schemas.microsoft.com/office/drawing/2014/main" id="{54C1D34A-C8DE-CD96-8F04-F6E84C9241CC}"/>
              </a:ext>
            </a:extLst>
          </p:cNvPr>
          <p:cNvSpPr>
            <a:spLocks noGrp="1"/>
          </p:cNvSpPr>
          <p:nvPr>
            <p:ph type="body" sz="quarter" idx="13"/>
          </p:nvPr>
        </p:nvSpPr>
        <p:spPr>
          <a:xfrm>
            <a:off x="1409700" y="1749569"/>
            <a:ext cx="9372600" cy="4233541"/>
          </a:xfrm>
        </p:spPr>
        <p:txBody>
          <a:bodyPr>
            <a:normAutofit/>
          </a:bodyPr>
          <a:lstStyle/>
          <a:p>
            <a:pPr marL="457200" indent="-457200" algn="l">
              <a:buFont typeface="Wingdings" panose="05000000000000000000" pitchFamily="2" charset="2"/>
              <a:buChar char="v"/>
            </a:pPr>
            <a:r>
              <a:rPr lang="en-US" sz="3200" dirty="0"/>
              <a:t>Loading big file in leaflet/</a:t>
            </a:r>
            <a:r>
              <a:rPr lang="en-US" sz="3200" dirty="0" err="1"/>
              <a:t>openlayer</a:t>
            </a:r>
            <a:r>
              <a:rPr lang="en-US" sz="3200" dirty="0"/>
              <a:t>/</a:t>
            </a:r>
            <a:r>
              <a:rPr lang="en-US" sz="3200" dirty="0" err="1"/>
              <a:t>mapbox</a:t>
            </a:r>
            <a:r>
              <a:rPr lang="en-US" sz="3200" dirty="0"/>
              <a:t> ,</a:t>
            </a:r>
            <a:r>
              <a:rPr lang="en-US" sz="3200" dirty="0" err="1"/>
              <a:t>etc</a:t>
            </a:r>
            <a:endParaRPr lang="en-US" sz="3200" dirty="0"/>
          </a:p>
          <a:p>
            <a:pPr marL="457200" indent="-457200" algn="l">
              <a:buFont typeface="Wingdings" panose="05000000000000000000" pitchFamily="2" charset="2"/>
              <a:buChar char="v"/>
            </a:pPr>
            <a:r>
              <a:rPr lang="en-US" sz="3200" dirty="0"/>
              <a:t> Creating a </a:t>
            </a:r>
            <a:r>
              <a:rPr lang="en-US" sz="3200" dirty="0" err="1"/>
              <a:t>webmap</a:t>
            </a:r>
            <a:r>
              <a:rPr lang="en-US" sz="3200" dirty="0"/>
              <a:t> for these Layers </a:t>
            </a:r>
          </a:p>
          <a:p>
            <a:pPr marL="457200" indent="-457200" algn="l">
              <a:buFont typeface="Wingdings" panose="05000000000000000000" pitchFamily="2" charset="2"/>
              <a:buChar char="v"/>
            </a:pPr>
            <a:r>
              <a:rPr lang="en-US" sz="3200" dirty="0"/>
              <a:t>Producing  OGC Standard Services </a:t>
            </a:r>
          </a:p>
          <a:p>
            <a:pPr marL="457200" indent="-457200" algn="l">
              <a:buFont typeface="Wingdings" panose="05000000000000000000" pitchFamily="2" charset="2"/>
              <a:buChar char="v"/>
            </a:pPr>
            <a:r>
              <a:rPr lang="en-US" sz="3200" dirty="0"/>
              <a:t>Managing Styles for each of these Layers</a:t>
            </a:r>
          </a:p>
          <a:p>
            <a:pPr marL="457200" indent="-457200" algn="l">
              <a:buFont typeface="Wingdings" panose="05000000000000000000" pitchFamily="2" charset="2"/>
              <a:buChar char="v"/>
            </a:pPr>
            <a:r>
              <a:rPr lang="en-US" sz="3200" dirty="0"/>
              <a:t>Managing and </a:t>
            </a:r>
            <a:r>
              <a:rPr lang="en-US" sz="3200" dirty="0" err="1"/>
              <a:t>organising</a:t>
            </a:r>
            <a:r>
              <a:rPr lang="en-US" sz="3200" dirty="0"/>
              <a:t> large number of datasets</a:t>
            </a:r>
          </a:p>
        </p:txBody>
      </p:sp>
    </p:spTree>
    <p:extLst>
      <p:ext uri="{BB962C8B-B14F-4D97-AF65-F5344CB8AC3E}">
        <p14:creationId xmlns:p14="http://schemas.microsoft.com/office/powerpoint/2010/main" val="2575686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1F0C2-FDAA-C4FD-2069-A823CB43C997}"/>
              </a:ext>
            </a:extLst>
          </p:cNvPr>
          <p:cNvSpPr>
            <a:spLocks noGrp="1"/>
          </p:cNvSpPr>
          <p:nvPr>
            <p:ph type="title"/>
          </p:nvPr>
        </p:nvSpPr>
        <p:spPr/>
        <p:txBody>
          <a:bodyPr/>
          <a:lstStyle/>
          <a:p>
            <a:r>
              <a:rPr lang="en-US" dirty="0"/>
              <a:t>WORKSPACE</a:t>
            </a:r>
          </a:p>
        </p:txBody>
      </p:sp>
      <p:sp>
        <p:nvSpPr>
          <p:cNvPr id="3" name="Slide Number Placeholder 2">
            <a:extLst>
              <a:ext uri="{FF2B5EF4-FFF2-40B4-BE49-F238E27FC236}">
                <a16:creationId xmlns:a16="http://schemas.microsoft.com/office/drawing/2014/main" id="{DD2068C0-BD3D-E28A-25EF-2331A450C6A4}"/>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Text Placeholder 3">
            <a:extLst>
              <a:ext uri="{FF2B5EF4-FFF2-40B4-BE49-F238E27FC236}">
                <a16:creationId xmlns:a16="http://schemas.microsoft.com/office/drawing/2014/main" id="{48ABF4AF-F8D4-12CC-E8E6-3E0C216EAF99}"/>
              </a:ext>
            </a:extLst>
          </p:cNvPr>
          <p:cNvSpPr>
            <a:spLocks noGrp="1"/>
          </p:cNvSpPr>
          <p:nvPr>
            <p:ph type="body" sz="quarter" idx="13"/>
          </p:nvPr>
        </p:nvSpPr>
        <p:spPr>
          <a:xfrm>
            <a:off x="444499" y="1749570"/>
            <a:ext cx="11533011" cy="3358860"/>
          </a:xfrm>
        </p:spPr>
        <p:txBody>
          <a:bodyPr>
            <a:normAutofit/>
          </a:bodyPr>
          <a:lstStyle/>
          <a:p>
            <a:pPr marL="457200" indent="-457200" algn="l">
              <a:buFont typeface="Wingdings" panose="05000000000000000000" pitchFamily="2" charset="2"/>
              <a:buChar char="v"/>
            </a:pPr>
            <a:r>
              <a:rPr lang="en-US" sz="3200" dirty="0"/>
              <a:t>A workspace is the name for a notional container used to group similar data together. </a:t>
            </a:r>
          </a:p>
          <a:p>
            <a:pPr marL="457200" indent="-457200" algn="l">
              <a:buFont typeface="Wingdings" panose="05000000000000000000" pitchFamily="2" charset="2"/>
              <a:buChar char="v"/>
            </a:pPr>
            <a:r>
              <a:rPr lang="en-US" sz="3200" dirty="0"/>
              <a:t>A workspace consists of a Name and a Namespace URI (Uniform Resource Identifier).</a:t>
            </a:r>
          </a:p>
          <a:p>
            <a:pPr marL="457200" indent="-457200" algn="l">
              <a:buFont typeface="Wingdings" panose="05000000000000000000" pitchFamily="2" charset="2"/>
              <a:buChar char="v"/>
            </a:pPr>
            <a:r>
              <a:rPr lang="en-US" sz="3200" dirty="0"/>
              <a:t>The workspace name should not contain any spaces.</a:t>
            </a:r>
          </a:p>
        </p:txBody>
      </p:sp>
    </p:spTree>
    <p:extLst>
      <p:ext uri="{BB962C8B-B14F-4D97-AF65-F5344CB8AC3E}">
        <p14:creationId xmlns:p14="http://schemas.microsoft.com/office/powerpoint/2010/main" val="1868022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C5DD0-AE80-308C-61A6-7AB10A0F285F}"/>
              </a:ext>
            </a:extLst>
          </p:cNvPr>
          <p:cNvSpPr>
            <a:spLocks noGrp="1"/>
          </p:cNvSpPr>
          <p:nvPr>
            <p:ph type="title"/>
          </p:nvPr>
        </p:nvSpPr>
        <p:spPr/>
        <p:txBody>
          <a:bodyPr/>
          <a:lstStyle/>
          <a:p>
            <a:r>
              <a:rPr lang="en-US" dirty="0"/>
              <a:t>DATA STORE </a:t>
            </a:r>
          </a:p>
        </p:txBody>
      </p:sp>
      <p:sp>
        <p:nvSpPr>
          <p:cNvPr id="3" name="Slide Number Placeholder 2">
            <a:extLst>
              <a:ext uri="{FF2B5EF4-FFF2-40B4-BE49-F238E27FC236}">
                <a16:creationId xmlns:a16="http://schemas.microsoft.com/office/drawing/2014/main" id="{A2ED16F2-FCA5-7911-79C8-4E132B275347}"/>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ext Placeholder 3">
            <a:extLst>
              <a:ext uri="{FF2B5EF4-FFF2-40B4-BE49-F238E27FC236}">
                <a16:creationId xmlns:a16="http://schemas.microsoft.com/office/drawing/2014/main" id="{7EF90AC3-9780-92AB-3880-4F0F8D7C953B}"/>
              </a:ext>
            </a:extLst>
          </p:cNvPr>
          <p:cNvSpPr>
            <a:spLocks noGrp="1"/>
          </p:cNvSpPr>
          <p:nvPr>
            <p:ph type="body" sz="quarter" idx="13"/>
          </p:nvPr>
        </p:nvSpPr>
        <p:spPr>
          <a:xfrm>
            <a:off x="293511" y="1749570"/>
            <a:ext cx="11582400" cy="3358860"/>
          </a:xfrm>
        </p:spPr>
        <p:txBody>
          <a:bodyPr>
            <a:normAutofit/>
          </a:bodyPr>
          <a:lstStyle/>
          <a:p>
            <a:pPr marL="457200" indent="-457200" algn="l">
              <a:buFont typeface="Wingdings" panose="05000000000000000000" pitchFamily="2" charset="2"/>
              <a:buChar char="v"/>
            </a:pPr>
            <a:r>
              <a:rPr lang="en-US" sz="2800" dirty="0"/>
              <a:t>The data store is a reference to a data source, which contains vector or raster data for publication. </a:t>
            </a:r>
          </a:p>
          <a:p>
            <a:pPr marL="457200" indent="-457200" algn="l">
              <a:buFont typeface="Wingdings" panose="05000000000000000000" pitchFamily="2" charset="2"/>
              <a:buChar char="v"/>
            </a:pPr>
            <a:r>
              <a:rPr lang="en-US" sz="2800" dirty="0"/>
              <a:t>Each store is assigned to a workspace. </a:t>
            </a:r>
          </a:p>
          <a:p>
            <a:pPr marL="457200" indent="-457200" algn="l">
              <a:buFont typeface="Wingdings" panose="05000000000000000000" pitchFamily="2" charset="2"/>
              <a:buChar char="v"/>
            </a:pPr>
            <a:r>
              <a:rPr lang="en-US" sz="2800" dirty="0"/>
              <a:t>A store includes connection parameters to a database or the path to a shapefile for example</a:t>
            </a:r>
          </a:p>
        </p:txBody>
      </p:sp>
    </p:spTree>
    <p:extLst>
      <p:ext uri="{BB962C8B-B14F-4D97-AF65-F5344CB8AC3E}">
        <p14:creationId xmlns:p14="http://schemas.microsoft.com/office/powerpoint/2010/main" val="1929842746"/>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739</TotalTime>
  <Words>509</Words>
  <Application>Microsoft Office PowerPoint</Application>
  <PresentationFormat>Widescreen</PresentationFormat>
  <Paragraphs>65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Trade Gothic LT Pro</vt:lpstr>
      <vt:lpstr>Trebuchet MS</vt:lpstr>
      <vt:lpstr>Wingdings</vt:lpstr>
      <vt:lpstr>Office Theme</vt:lpstr>
      <vt:lpstr>Introduction to GeoServer</vt:lpstr>
      <vt:lpstr>What  Is Geoserver ?</vt:lpstr>
      <vt:lpstr>OVERVIEW OF GEOSERVER</vt:lpstr>
      <vt:lpstr>WEB MAP SERVICE(WMS)</vt:lpstr>
      <vt:lpstr>WEB FEATURE SERVICE (WFS)</vt:lpstr>
      <vt:lpstr>GEOSERVER</vt:lpstr>
      <vt:lpstr>WHY USE GEOSERVER</vt:lpstr>
      <vt:lpstr>WORKSPACE</vt:lpstr>
      <vt:lpstr>DATA STORE </vt:lpstr>
      <vt:lpstr>LAYERS</vt:lpstr>
      <vt:lpstr>LAYER GROUP</vt:lpstr>
      <vt:lpstr>STYLE</vt:lpstr>
      <vt:lpstr>Thank You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GeoServer</dc:title>
  <dc:creator>Ernest Opoku-Kwarteng</dc:creator>
  <cp:lastModifiedBy>Ernest Opoku-Kwarteng</cp:lastModifiedBy>
  <cp:revision>3</cp:revision>
  <dcterms:created xsi:type="dcterms:W3CDTF">2022-08-11T22:23:27Z</dcterms:created>
  <dcterms:modified xsi:type="dcterms:W3CDTF">2022-08-16T18:07:50Z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